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8" r:id="rId1"/>
  </p:sldMasterIdLst>
  <p:notesMasterIdLst>
    <p:notesMasterId r:id="rId142"/>
  </p:notesMasterIdLst>
  <p:sldIdLst>
    <p:sldId id="258" r:id="rId2"/>
    <p:sldId id="278" r:id="rId3"/>
    <p:sldId id="259" r:id="rId4"/>
    <p:sldId id="260" r:id="rId5"/>
    <p:sldId id="301" r:id="rId6"/>
    <p:sldId id="262" r:id="rId7"/>
    <p:sldId id="265" r:id="rId8"/>
    <p:sldId id="302" r:id="rId9"/>
    <p:sldId id="303" r:id="rId10"/>
    <p:sldId id="266" r:id="rId11"/>
    <p:sldId id="304" r:id="rId12"/>
    <p:sldId id="270" r:id="rId13"/>
    <p:sldId id="305" r:id="rId14"/>
    <p:sldId id="306" r:id="rId15"/>
    <p:sldId id="274" r:id="rId16"/>
    <p:sldId id="906" r:id="rId17"/>
    <p:sldId id="930" r:id="rId18"/>
    <p:sldId id="931" r:id="rId19"/>
    <p:sldId id="932" r:id="rId20"/>
    <p:sldId id="934" r:id="rId21"/>
    <p:sldId id="909" r:id="rId22"/>
    <p:sldId id="935" r:id="rId23"/>
    <p:sldId id="1004" r:id="rId24"/>
    <p:sldId id="936" r:id="rId25"/>
    <p:sldId id="916" r:id="rId26"/>
    <p:sldId id="910" r:id="rId27"/>
    <p:sldId id="911" r:id="rId28"/>
    <p:sldId id="912" r:id="rId29"/>
    <p:sldId id="933" r:id="rId30"/>
    <p:sldId id="937" r:id="rId31"/>
    <p:sldId id="939" r:id="rId32"/>
    <p:sldId id="941" r:id="rId33"/>
    <p:sldId id="942" r:id="rId34"/>
    <p:sldId id="943" r:id="rId35"/>
    <p:sldId id="277" r:id="rId36"/>
    <p:sldId id="920" r:id="rId37"/>
    <p:sldId id="921" r:id="rId38"/>
    <p:sldId id="375" r:id="rId39"/>
    <p:sldId id="376" r:id="rId40"/>
    <p:sldId id="922" r:id="rId41"/>
    <p:sldId id="923" r:id="rId42"/>
    <p:sldId id="924" r:id="rId43"/>
    <p:sldId id="944" r:id="rId44"/>
    <p:sldId id="945" r:id="rId45"/>
    <p:sldId id="946" r:id="rId46"/>
    <p:sldId id="965" r:id="rId47"/>
    <p:sldId id="966" r:id="rId48"/>
    <p:sldId id="967" r:id="rId49"/>
    <p:sldId id="968" r:id="rId50"/>
    <p:sldId id="964" r:id="rId51"/>
    <p:sldId id="962" r:id="rId52"/>
    <p:sldId id="960" r:id="rId53"/>
    <p:sldId id="969" r:id="rId54"/>
    <p:sldId id="938" r:id="rId55"/>
    <p:sldId id="970" r:id="rId56"/>
    <p:sldId id="971" r:id="rId57"/>
    <p:sldId id="972" r:id="rId58"/>
    <p:sldId id="444" r:id="rId59"/>
    <p:sldId id="1024" r:id="rId60"/>
    <p:sldId id="1022" r:id="rId61"/>
    <p:sldId id="1023" r:id="rId62"/>
    <p:sldId id="284" r:id="rId63"/>
    <p:sldId id="973" r:id="rId64"/>
    <p:sldId id="974" r:id="rId65"/>
    <p:sldId id="975" r:id="rId66"/>
    <p:sldId id="947" r:id="rId67"/>
    <p:sldId id="948" r:id="rId68"/>
    <p:sldId id="949" r:id="rId69"/>
    <p:sldId id="264" r:id="rId70"/>
    <p:sldId id="1005" r:id="rId71"/>
    <p:sldId id="1006" r:id="rId72"/>
    <p:sldId id="267" r:id="rId73"/>
    <p:sldId id="268" r:id="rId74"/>
    <p:sldId id="950" r:id="rId75"/>
    <p:sldId id="271" r:id="rId76"/>
    <p:sldId id="272" r:id="rId77"/>
    <p:sldId id="273" r:id="rId78"/>
    <p:sldId id="1007" r:id="rId79"/>
    <p:sldId id="275" r:id="rId80"/>
    <p:sldId id="276" r:id="rId81"/>
    <p:sldId id="1008" r:id="rId82"/>
    <p:sldId id="279" r:id="rId83"/>
    <p:sldId id="280" r:id="rId84"/>
    <p:sldId id="292" r:id="rId85"/>
    <p:sldId id="986" r:id="rId86"/>
    <p:sldId id="987" r:id="rId87"/>
    <p:sldId id="988" r:id="rId88"/>
    <p:sldId id="989" r:id="rId89"/>
    <p:sldId id="990" r:id="rId90"/>
    <p:sldId id="991" r:id="rId91"/>
    <p:sldId id="992" r:id="rId92"/>
    <p:sldId id="993" r:id="rId93"/>
    <p:sldId id="994" r:id="rId94"/>
    <p:sldId id="995" r:id="rId95"/>
    <p:sldId id="996" r:id="rId96"/>
    <p:sldId id="997" r:id="rId97"/>
    <p:sldId id="998" r:id="rId98"/>
    <p:sldId id="999" r:id="rId99"/>
    <p:sldId id="1000" r:id="rId100"/>
    <p:sldId id="1001" r:id="rId101"/>
    <p:sldId id="1002" r:id="rId102"/>
    <p:sldId id="1003" r:id="rId103"/>
    <p:sldId id="1011" r:id="rId104"/>
    <p:sldId id="1012" r:id="rId105"/>
    <p:sldId id="1026" r:id="rId106"/>
    <p:sldId id="1010" r:id="rId107"/>
    <p:sldId id="1009" r:id="rId108"/>
    <p:sldId id="307" r:id="rId109"/>
    <p:sldId id="308" r:id="rId110"/>
    <p:sldId id="309" r:id="rId111"/>
    <p:sldId id="310" r:id="rId112"/>
    <p:sldId id="311" r:id="rId113"/>
    <p:sldId id="312" r:id="rId114"/>
    <p:sldId id="313" r:id="rId115"/>
    <p:sldId id="314" r:id="rId116"/>
    <p:sldId id="315" r:id="rId117"/>
    <p:sldId id="316" r:id="rId118"/>
    <p:sldId id="317" r:id="rId119"/>
    <p:sldId id="318" r:id="rId120"/>
    <p:sldId id="319" r:id="rId121"/>
    <p:sldId id="320" r:id="rId122"/>
    <p:sldId id="321" r:id="rId123"/>
    <p:sldId id="322" r:id="rId124"/>
    <p:sldId id="323" r:id="rId125"/>
    <p:sldId id="324" r:id="rId126"/>
    <p:sldId id="325" r:id="rId127"/>
    <p:sldId id="326" r:id="rId128"/>
    <p:sldId id="327" r:id="rId129"/>
    <p:sldId id="328" r:id="rId130"/>
    <p:sldId id="329" r:id="rId131"/>
    <p:sldId id="330" r:id="rId132"/>
    <p:sldId id="331" r:id="rId133"/>
    <p:sldId id="332" r:id="rId134"/>
    <p:sldId id="1013" r:id="rId135"/>
    <p:sldId id="1014" r:id="rId136"/>
    <p:sldId id="1015" r:id="rId137"/>
    <p:sldId id="1016" r:id="rId138"/>
    <p:sldId id="1018" r:id="rId139"/>
    <p:sldId id="1019" r:id="rId140"/>
    <p:sldId id="1020" r:id="rId1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FB5BD4B-3E69-4D4E-A489-8F7DA798A8F1}">
          <p14:sldIdLst>
            <p14:sldId id="258"/>
          </p14:sldIdLst>
        </p14:section>
        <p14:section name="7.1" id="{302735AA-4710-40F0-AA83-76644DA57F0A}">
          <p14:sldIdLst>
            <p14:sldId id="278"/>
            <p14:sldId id="259"/>
            <p14:sldId id="260"/>
            <p14:sldId id="301"/>
            <p14:sldId id="262"/>
            <p14:sldId id="265"/>
            <p14:sldId id="302"/>
            <p14:sldId id="303"/>
            <p14:sldId id="266"/>
            <p14:sldId id="304"/>
            <p14:sldId id="270"/>
            <p14:sldId id="305"/>
            <p14:sldId id="306"/>
            <p14:sldId id="274"/>
            <p14:sldId id="906"/>
            <p14:sldId id="930"/>
            <p14:sldId id="931"/>
            <p14:sldId id="932"/>
            <p14:sldId id="934"/>
            <p14:sldId id="909"/>
            <p14:sldId id="935"/>
            <p14:sldId id="1004"/>
            <p14:sldId id="936"/>
            <p14:sldId id="916"/>
            <p14:sldId id="910"/>
            <p14:sldId id="911"/>
            <p14:sldId id="912"/>
            <p14:sldId id="933"/>
            <p14:sldId id="937"/>
            <p14:sldId id="939"/>
            <p14:sldId id="941"/>
            <p14:sldId id="942"/>
            <p14:sldId id="943"/>
          </p14:sldIdLst>
        </p14:section>
        <p14:section name="7.2" id="{568922AA-5D28-4705-97FE-099DB9DC6082}">
          <p14:sldIdLst>
            <p14:sldId id="277"/>
            <p14:sldId id="920"/>
            <p14:sldId id="921"/>
            <p14:sldId id="375"/>
            <p14:sldId id="376"/>
            <p14:sldId id="922"/>
            <p14:sldId id="923"/>
            <p14:sldId id="924"/>
            <p14:sldId id="944"/>
            <p14:sldId id="945"/>
            <p14:sldId id="946"/>
            <p14:sldId id="965"/>
            <p14:sldId id="966"/>
            <p14:sldId id="967"/>
            <p14:sldId id="968"/>
            <p14:sldId id="964"/>
            <p14:sldId id="962"/>
            <p14:sldId id="960"/>
            <p14:sldId id="969"/>
            <p14:sldId id="938"/>
            <p14:sldId id="970"/>
            <p14:sldId id="971"/>
            <p14:sldId id="972"/>
            <p14:sldId id="444"/>
            <p14:sldId id="1024"/>
            <p14:sldId id="1022"/>
            <p14:sldId id="1023"/>
          </p14:sldIdLst>
        </p14:section>
        <p14:section name="7.3" id="{ECA3B911-CB5F-4C94-B9B0-4B18FD1EFCE2}">
          <p14:sldIdLst>
            <p14:sldId id="284"/>
            <p14:sldId id="973"/>
            <p14:sldId id="974"/>
            <p14:sldId id="975"/>
            <p14:sldId id="947"/>
            <p14:sldId id="948"/>
            <p14:sldId id="949"/>
            <p14:sldId id="264"/>
            <p14:sldId id="1005"/>
            <p14:sldId id="1006"/>
            <p14:sldId id="267"/>
            <p14:sldId id="268"/>
            <p14:sldId id="950"/>
            <p14:sldId id="271"/>
            <p14:sldId id="272"/>
            <p14:sldId id="273"/>
            <p14:sldId id="1007"/>
            <p14:sldId id="275"/>
            <p14:sldId id="276"/>
            <p14:sldId id="1008"/>
            <p14:sldId id="279"/>
            <p14:sldId id="280"/>
          </p14:sldIdLst>
        </p14:section>
        <p14:section name="7.4" id="{019E297D-2E2E-4749-B45D-DE7393D06D6F}">
          <p14:sldIdLst>
            <p14:sldId id="292"/>
            <p14:sldId id="986"/>
            <p14:sldId id="987"/>
            <p14:sldId id="988"/>
            <p14:sldId id="989"/>
            <p14:sldId id="990"/>
            <p14:sldId id="991"/>
            <p14:sldId id="992"/>
            <p14:sldId id="993"/>
            <p14:sldId id="994"/>
            <p14:sldId id="995"/>
            <p14:sldId id="996"/>
            <p14:sldId id="997"/>
          </p14:sldIdLst>
        </p14:section>
        <p14:section name="5.5" id="{DBF5320B-6F74-479F-8AE9-4EBC43E88240}">
          <p14:sldIdLst>
            <p14:sldId id="998"/>
            <p14:sldId id="999"/>
            <p14:sldId id="1000"/>
            <p14:sldId id="1001"/>
            <p14:sldId id="1002"/>
            <p14:sldId id="1003"/>
            <p14:sldId id="1011"/>
            <p14:sldId id="1012"/>
            <p14:sldId id="1026"/>
            <p14:sldId id="1010"/>
            <p14:sldId id="1009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1013"/>
            <p14:sldId id="1014"/>
            <p14:sldId id="1015"/>
            <p14:sldId id="1016"/>
            <p14:sldId id="1018"/>
            <p14:sldId id="1019"/>
            <p14:sldId id="102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E56C1C-C9B4-434F-BF1A-0F7C41968411}" v="11327" dt="2022-01-11T09:24:21.0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226" autoAdjust="0"/>
    <p:restoredTop sz="96405"/>
  </p:normalViewPr>
  <p:slideViewPr>
    <p:cSldViewPr snapToGrid="0" snapToObjects="1">
      <p:cViewPr>
        <p:scale>
          <a:sx n="120" d="100"/>
          <a:sy n="120" d="100"/>
        </p:scale>
        <p:origin x="84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notesMaster" Target="notesMasters/notesMaster1.xml"/><Relationship Id="rId143" Type="http://schemas.openxmlformats.org/officeDocument/2006/relationships/presProps" Target="presProps.xml"/><Relationship Id="rId144" Type="http://schemas.openxmlformats.org/officeDocument/2006/relationships/viewProps" Target="viewProps.xml"/><Relationship Id="rId145" Type="http://schemas.openxmlformats.org/officeDocument/2006/relationships/theme" Target="theme/theme1.xml"/><Relationship Id="rId146" Type="http://schemas.openxmlformats.org/officeDocument/2006/relationships/tableStyles" Target="tableStyles.xml"/><Relationship Id="rId147" Type="http://schemas.microsoft.com/office/2016/11/relationships/changesInfo" Target="changesInfos/changesInfo1.xml"/><Relationship Id="rId148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武 文" userId="cd6a9b05-8684-42fa-a147-7ac63e8dbc86" providerId="ADAL" clId="{88E56C1C-C9B4-434F-BF1A-0F7C41968411}"/>
    <pc:docChg chg="undo custSel addSld delSld modSld sldOrd modMainMaster modSection">
      <pc:chgData name="武 文" userId="cd6a9b05-8684-42fa-a147-7ac63e8dbc86" providerId="ADAL" clId="{88E56C1C-C9B4-434F-BF1A-0F7C41968411}" dt="2022-01-11T09:24:21.007" v="11236"/>
      <pc:docMkLst>
        <pc:docMk/>
      </pc:docMkLst>
      <pc:sldChg chg="modSp">
        <pc:chgData name="武 文" userId="cd6a9b05-8684-42fa-a147-7ac63e8dbc86" providerId="ADAL" clId="{88E56C1C-C9B4-434F-BF1A-0F7C41968411}" dt="2022-01-11T07:51:09.712" v="8517" actId="27636"/>
        <pc:sldMkLst>
          <pc:docMk/>
          <pc:sldMk cId="2107692313" sldId="258"/>
        </pc:sldMkLst>
        <pc:spChg chg="mod">
          <ac:chgData name="武 文" userId="cd6a9b05-8684-42fa-a147-7ac63e8dbc86" providerId="ADAL" clId="{88E56C1C-C9B4-434F-BF1A-0F7C41968411}" dt="2022-01-11T07:50:59.910" v="8514" actId="113"/>
          <ac:spMkLst>
            <pc:docMk/>
            <pc:sldMk cId="2107692313" sldId="258"/>
            <ac:spMk id="2" creationId="{576CC030-FE84-FA4A-9EEA-4AC18A4F1690}"/>
          </ac:spMkLst>
        </pc:spChg>
        <pc:spChg chg="mod">
          <ac:chgData name="武 文" userId="cd6a9b05-8684-42fa-a147-7ac63e8dbc86" providerId="ADAL" clId="{88E56C1C-C9B4-434F-BF1A-0F7C41968411}" dt="2022-01-11T07:51:09.712" v="8517" actId="27636"/>
          <ac:spMkLst>
            <pc:docMk/>
            <pc:sldMk cId="2107692313" sldId="258"/>
            <ac:spMk id="3" creationId="{392BA3A4-272E-8140-A14B-0637C4C27EE3}"/>
          </ac:spMkLst>
        </pc:spChg>
      </pc:sldChg>
      <pc:sldChg chg="modSp">
        <pc:chgData name="武 文" userId="cd6a9b05-8684-42fa-a147-7ac63e8dbc86" providerId="ADAL" clId="{88E56C1C-C9B4-434F-BF1A-0F7C41968411}" dt="2022-01-11T00:21:38.881" v="0" actId="6549"/>
        <pc:sldMkLst>
          <pc:docMk/>
          <pc:sldMk cId="4010686662" sldId="259"/>
        </pc:sldMkLst>
        <pc:spChg chg="mod">
          <ac:chgData name="武 文" userId="cd6a9b05-8684-42fa-a147-7ac63e8dbc86" providerId="ADAL" clId="{88E56C1C-C9B4-434F-BF1A-0F7C41968411}" dt="2022-01-11T00:21:38.881" v="0" actId="6549"/>
          <ac:spMkLst>
            <pc:docMk/>
            <pc:sldMk cId="4010686662" sldId="259"/>
            <ac:spMk id="7" creationId="{7D02799E-9765-EB4F-9ECE-DA51B3F489AA}"/>
          </ac:spMkLst>
        </pc:spChg>
      </pc:sldChg>
      <pc:sldChg chg="modSp">
        <pc:chgData name="武 文" userId="cd6a9b05-8684-42fa-a147-7ac63e8dbc86" providerId="ADAL" clId="{88E56C1C-C9B4-434F-BF1A-0F7C41968411}" dt="2022-01-11T09:18:18.393" v="11219" actId="1076"/>
        <pc:sldMkLst>
          <pc:docMk/>
          <pc:sldMk cId="1738275334" sldId="260"/>
        </pc:sldMkLst>
        <pc:spChg chg="mod">
          <ac:chgData name="武 文" userId="cd6a9b05-8684-42fa-a147-7ac63e8dbc86" providerId="ADAL" clId="{88E56C1C-C9B4-434F-BF1A-0F7C41968411}" dt="2022-01-11T09:18:18.393" v="11219" actId="1076"/>
          <ac:spMkLst>
            <pc:docMk/>
            <pc:sldMk cId="1738275334" sldId="260"/>
            <ac:spMk id="3" creationId="{A476F1A3-4369-9448-B439-13952BE37073}"/>
          </ac:spMkLst>
        </pc:spChg>
      </pc:sldChg>
      <pc:sldChg chg="modSp">
        <pc:chgData name="武 文" userId="cd6a9b05-8684-42fa-a147-7ac63e8dbc86" providerId="ADAL" clId="{88E56C1C-C9B4-434F-BF1A-0F7C41968411}" dt="2022-01-11T07:56:18.393" v="8538" actId="14100"/>
        <pc:sldMkLst>
          <pc:docMk/>
          <pc:sldMk cId="310223021" sldId="262"/>
        </pc:sldMkLst>
        <pc:spChg chg="mod">
          <ac:chgData name="武 文" userId="cd6a9b05-8684-42fa-a147-7ac63e8dbc86" providerId="ADAL" clId="{88E56C1C-C9B4-434F-BF1A-0F7C41968411}" dt="2022-01-11T07:56:18.393" v="8538" actId="14100"/>
          <ac:spMkLst>
            <pc:docMk/>
            <pc:sldMk cId="310223021" sldId="262"/>
            <ac:spMk id="3" creationId="{FF19B5C6-CB8E-9E4E-92F1-20CB72A3F332}"/>
          </ac:spMkLst>
        </pc:spChg>
      </pc:sldChg>
      <pc:sldChg chg="delSp modSp delAnim modAnim">
        <pc:chgData name="武 文" userId="cd6a9b05-8684-42fa-a147-7ac63e8dbc86" providerId="ADAL" clId="{88E56C1C-C9B4-434F-BF1A-0F7C41968411}" dt="2022-01-11T08:06:12.061" v="8670" actId="20577"/>
        <pc:sldMkLst>
          <pc:docMk/>
          <pc:sldMk cId="475647941" sldId="263"/>
        </pc:sldMkLst>
        <pc:spChg chg="mod">
          <ac:chgData name="武 文" userId="cd6a9b05-8684-42fa-a147-7ac63e8dbc86" providerId="ADAL" clId="{88E56C1C-C9B4-434F-BF1A-0F7C41968411}" dt="2022-01-11T08:04:29.193" v="8656" actId="1076"/>
          <ac:spMkLst>
            <pc:docMk/>
            <pc:sldMk cId="475647941" sldId="263"/>
            <ac:spMk id="4" creationId="{9B9ADD6D-B317-B641-94DE-14B2129E87B9}"/>
          </ac:spMkLst>
        </pc:spChg>
        <pc:spChg chg="del mod">
          <ac:chgData name="武 文" userId="cd6a9b05-8684-42fa-a147-7ac63e8dbc86" providerId="ADAL" clId="{88E56C1C-C9B4-434F-BF1A-0F7C41968411}" dt="2022-01-11T07:57:00.682" v="8544"/>
          <ac:spMkLst>
            <pc:docMk/>
            <pc:sldMk cId="475647941" sldId="263"/>
            <ac:spMk id="7" creationId="{7EC2D1E0-8402-504A-9A8A-5EDF7030DCCD}"/>
          </ac:spMkLst>
        </pc:spChg>
        <pc:spChg chg="del mod">
          <ac:chgData name="武 文" userId="cd6a9b05-8684-42fa-a147-7ac63e8dbc86" providerId="ADAL" clId="{88E56C1C-C9B4-434F-BF1A-0F7C41968411}" dt="2022-01-11T07:57:36.738" v="8557"/>
          <ac:spMkLst>
            <pc:docMk/>
            <pc:sldMk cId="475647941" sldId="263"/>
            <ac:spMk id="8" creationId="{B9843634-06C3-B54F-AAFD-26E87D0CED01}"/>
          </ac:spMkLst>
        </pc:spChg>
        <pc:spChg chg="mod">
          <ac:chgData name="武 文" userId="cd6a9b05-8684-42fa-a147-7ac63e8dbc86" providerId="ADAL" clId="{88E56C1C-C9B4-434F-BF1A-0F7C41968411}" dt="2022-01-11T07:57:13.721" v="8549"/>
          <ac:spMkLst>
            <pc:docMk/>
            <pc:sldMk cId="475647941" sldId="263"/>
            <ac:spMk id="11" creationId="{8141A10D-007A-1345-88BC-5AC6D530F199}"/>
          </ac:spMkLst>
        </pc:spChg>
        <pc:spChg chg="mod">
          <ac:chgData name="武 文" userId="cd6a9b05-8684-42fa-a147-7ac63e8dbc86" providerId="ADAL" clId="{88E56C1C-C9B4-434F-BF1A-0F7C41968411}" dt="2022-01-11T07:57:33.753" v="8554"/>
          <ac:spMkLst>
            <pc:docMk/>
            <pc:sldMk cId="475647941" sldId="263"/>
            <ac:spMk id="13" creationId="{000CD4ED-5085-A547-9035-73C9109B7DB9}"/>
          </ac:spMkLst>
        </pc:spChg>
        <pc:spChg chg="del topLvl">
          <ac:chgData name="武 文" userId="cd6a9b05-8684-42fa-a147-7ac63e8dbc86" providerId="ADAL" clId="{88E56C1C-C9B4-434F-BF1A-0F7C41968411}" dt="2022-01-11T07:58:08.870" v="8567" actId="478"/>
          <ac:spMkLst>
            <pc:docMk/>
            <pc:sldMk cId="475647941" sldId="263"/>
            <ac:spMk id="14" creationId="{3B1AE5D9-F539-B84E-B002-5858C65C9A7A}"/>
          </ac:spMkLst>
        </pc:spChg>
        <pc:spChg chg="mod topLvl">
          <ac:chgData name="武 文" userId="cd6a9b05-8684-42fa-a147-7ac63e8dbc86" providerId="ADAL" clId="{88E56C1C-C9B4-434F-BF1A-0F7C41968411}" dt="2022-01-11T07:58:08.870" v="8567" actId="478"/>
          <ac:spMkLst>
            <pc:docMk/>
            <pc:sldMk cId="475647941" sldId="263"/>
            <ac:spMk id="15" creationId="{FA67E9F5-847F-8442-B2CA-B7B6101A619D}"/>
          </ac:spMkLst>
        </pc:spChg>
        <pc:spChg chg="mod topLvl">
          <ac:chgData name="武 文" userId="cd6a9b05-8684-42fa-a147-7ac63e8dbc86" providerId="ADAL" clId="{88E56C1C-C9B4-434F-BF1A-0F7C41968411}" dt="2022-01-11T08:06:12.061" v="8670" actId="20577"/>
          <ac:spMkLst>
            <pc:docMk/>
            <pc:sldMk cId="475647941" sldId="263"/>
            <ac:spMk id="16" creationId="{511A3FDF-CB13-DC46-A805-277BA4A313BD}"/>
          </ac:spMkLst>
        </pc:spChg>
        <pc:spChg chg="del mod topLvl">
          <ac:chgData name="武 文" userId="cd6a9b05-8684-42fa-a147-7ac63e8dbc86" providerId="ADAL" clId="{88E56C1C-C9B4-434F-BF1A-0F7C41968411}" dt="2022-01-11T08:03:23.639" v="8628" actId="478"/>
          <ac:spMkLst>
            <pc:docMk/>
            <pc:sldMk cId="475647941" sldId="263"/>
            <ac:spMk id="17" creationId="{94B9CDA3-AA9E-224A-B667-AF1562FC18F3}"/>
          </ac:spMkLst>
        </pc:spChg>
        <pc:grpChg chg="del mod">
          <ac:chgData name="武 文" userId="cd6a9b05-8684-42fa-a147-7ac63e8dbc86" providerId="ADAL" clId="{88E56C1C-C9B4-434F-BF1A-0F7C41968411}" dt="2022-01-11T07:57:36.736" v="8555" actId="478"/>
          <ac:grpSpMkLst>
            <pc:docMk/>
            <pc:sldMk cId="475647941" sldId="263"/>
            <ac:grpSpMk id="18" creationId="{0925085C-2C7E-DE47-A10C-A608BDE5F0D2}"/>
          </ac:grpSpMkLst>
        </pc:grpChg>
        <pc:grpChg chg="del mod">
          <ac:chgData name="武 文" userId="cd6a9b05-8684-42fa-a147-7ac63e8dbc86" providerId="ADAL" clId="{88E56C1C-C9B4-434F-BF1A-0F7C41968411}" dt="2022-01-11T07:57:38.370" v="8558" actId="478"/>
          <ac:grpSpMkLst>
            <pc:docMk/>
            <pc:sldMk cId="475647941" sldId="263"/>
            <ac:grpSpMk id="19" creationId="{AB85E98B-957F-A843-A6BB-C178D9CA40EF}"/>
          </ac:grpSpMkLst>
        </pc:grpChg>
        <pc:grpChg chg="del mod">
          <ac:chgData name="武 文" userId="cd6a9b05-8684-42fa-a147-7ac63e8dbc86" providerId="ADAL" clId="{88E56C1C-C9B4-434F-BF1A-0F7C41968411}" dt="2022-01-11T07:58:08.870" v="8567" actId="478"/>
          <ac:grpSpMkLst>
            <pc:docMk/>
            <pc:sldMk cId="475647941" sldId="263"/>
            <ac:grpSpMk id="20" creationId="{8AB2634A-E2F4-9545-AF49-2AB0B9536677}"/>
          </ac:grpSpMkLst>
        </pc:grpChg>
        <pc:grpChg chg="del mod">
          <ac:chgData name="武 文" userId="cd6a9b05-8684-42fa-a147-7ac63e8dbc86" providerId="ADAL" clId="{88E56C1C-C9B4-434F-BF1A-0F7C41968411}" dt="2022-01-11T08:03:23.639" v="8628" actId="478"/>
          <ac:grpSpMkLst>
            <pc:docMk/>
            <pc:sldMk cId="475647941" sldId="263"/>
            <ac:grpSpMk id="21" creationId="{36CD7598-1160-FA41-8A69-ED34189BBA98}"/>
          </ac:grpSpMkLst>
        </pc:grpChg>
      </pc:sldChg>
      <pc:sldChg chg="modSp modAnim">
        <pc:chgData name="武 文" userId="cd6a9b05-8684-42fa-a147-7ac63e8dbc86" providerId="ADAL" clId="{88E56C1C-C9B4-434F-BF1A-0F7C41968411}" dt="2022-01-11T00:26:03.186" v="17"/>
        <pc:sldMkLst>
          <pc:docMk/>
          <pc:sldMk cId="1412280595" sldId="268"/>
        </pc:sldMkLst>
        <pc:spChg chg="mod">
          <ac:chgData name="武 文" userId="cd6a9b05-8684-42fa-a147-7ac63e8dbc86" providerId="ADAL" clId="{88E56C1C-C9B4-434F-BF1A-0F7C41968411}" dt="2022-01-11T00:25:40.073" v="13" actId="27636"/>
          <ac:spMkLst>
            <pc:docMk/>
            <pc:sldMk cId="1412280595" sldId="268"/>
            <ac:spMk id="6" creationId="{7330FAC9-839F-474A-80AF-D11FB8A4EC82}"/>
          </ac:spMkLst>
        </pc:spChg>
        <pc:picChg chg="mod">
          <ac:chgData name="武 文" userId="cd6a9b05-8684-42fa-a147-7ac63e8dbc86" providerId="ADAL" clId="{88E56C1C-C9B4-434F-BF1A-0F7C41968411}" dt="2022-01-11T00:25:19.212" v="3" actId="1076"/>
          <ac:picMkLst>
            <pc:docMk/>
            <pc:sldMk cId="1412280595" sldId="268"/>
            <ac:picMk id="15" creationId="{3832EF8D-55A6-F249-AB4C-A0D13F2ED629}"/>
          </ac:picMkLst>
        </pc:picChg>
      </pc:sldChg>
      <pc:sldChg chg="modSp">
        <pc:chgData name="武 文" userId="cd6a9b05-8684-42fa-a147-7ac63e8dbc86" providerId="ADAL" clId="{88E56C1C-C9B4-434F-BF1A-0F7C41968411}" dt="2022-01-11T00:29:29.244" v="85"/>
        <pc:sldMkLst>
          <pc:docMk/>
          <pc:sldMk cId="3057526144" sldId="270"/>
        </pc:sldMkLst>
        <pc:spChg chg="mod">
          <ac:chgData name="武 文" userId="cd6a9b05-8684-42fa-a147-7ac63e8dbc86" providerId="ADAL" clId="{88E56C1C-C9B4-434F-BF1A-0F7C41968411}" dt="2022-01-11T00:29:29.244" v="85"/>
          <ac:spMkLst>
            <pc:docMk/>
            <pc:sldMk cId="3057526144" sldId="270"/>
            <ac:spMk id="5" creationId="{EADB86A9-5001-7E4E-8706-AED6EE99241B}"/>
          </ac:spMkLst>
        </pc:spChg>
      </pc:sldChg>
      <pc:sldChg chg="addSp modSp modAnim">
        <pc:chgData name="武 文" userId="cd6a9b05-8684-42fa-a147-7ac63e8dbc86" providerId="ADAL" clId="{88E56C1C-C9B4-434F-BF1A-0F7C41968411}" dt="2022-01-11T07:54:27.083" v="8531"/>
        <pc:sldMkLst>
          <pc:docMk/>
          <pc:sldMk cId="3014322335" sldId="272"/>
        </pc:sldMkLst>
        <pc:spChg chg="mod">
          <ac:chgData name="武 文" userId="cd6a9b05-8684-42fa-a147-7ac63e8dbc86" providerId="ADAL" clId="{88E56C1C-C9B4-434F-BF1A-0F7C41968411}" dt="2022-01-11T07:51:55.832" v="8518" actId="1076"/>
          <ac:spMkLst>
            <pc:docMk/>
            <pc:sldMk cId="3014322335" sldId="272"/>
            <ac:spMk id="3" creationId="{D0CAAA3B-94AF-404D-93ED-105E9A57AEE5}"/>
          </ac:spMkLst>
        </pc:spChg>
        <pc:spChg chg="mod">
          <ac:chgData name="武 文" userId="cd6a9b05-8684-42fa-a147-7ac63e8dbc86" providerId="ADAL" clId="{88E56C1C-C9B4-434F-BF1A-0F7C41968411}" dt="2022-01-11T07:52:07.793" v="8521" actId="403"/>
          <ac:spMkLst>
            <pc:docMk/>
            <pc:sldMk cId="3014322335" sldId="272"/>
            <ac:spMk id="4" creationId="{8181037E-A356-E741-9E0E-CC351ACD3CC4}"/>
          </ac:spMkLst>
        </pc:spChg>
        <pc:spChg chg="add mod">
          <ac:chgData name="武 文" userId="cd6a9b05-8684-42fa-a147-7ac63e8dbc86" providerId="ADAL" clId="{88E56C1C-C9B4-434F-BF1A-0F7C41968411}" dt="2022-01-11T07:54:06.336" v="8528" actId="571"/>
          <ac:spMkLst>
            <pc:docMk/>
            <pc:sldMk cId="3014322335" sldId="272"/>
            <ac:spMk id="5" creationId="{E12142E0-9989-44E9-B764-23885825E9E1}"/>
          </ac:spMkLst>
        </pc:spChg>
      </pc:sldChg>
      <pc:sldChg chg="modSp">
        <pc:chgData name="武 文" userId="cd6a9b05-8684-42fa-a147-7ac63e8dbc86" providerId="ADAL" clId="{88E56C1C-C9B4-434F-BF1A-0F7C41968411}" dt="2022-01-11T00:30:51.238" v="138" actId="207"/>
        <pc:sldMkLst>
          <pc:docMk/>
          <pc:sldMk cId="644953217" sldId="273"/>
        </pc:sldMkLst>
        <pc:spChg chg="mod">
          <ac:chgData name="武 文" userId="cd6a9b05-8684-42fa-a147-7ac63e8dbc86" providerId="ADAL" clId="{88E56C1C-C9B4-434F-BF1A-0F7C41968411}" dt="2022-01-11T00:30:51.238" v="138" actId="207"/>
          <ac:spMkLst>
            <pc:docMk/>
            <pc:sldMk cId="644953217" sldId="273"/>
            <ac:spMk id="4" creationId="{757867B8-4485-6C4D-B45F-B5FE573B1C66}"/>
          </ac:spMkLst>
        </pc:spChg>
      </pc:sldChg>
      <pc:sldChg chg="modSp">
        <pc:chgData name="武 文" userId="cd6a9b05-8684-42fa-a147-7ac63e8dbc86" providerId="ADAL" clId="{88E56C1C-C9B4-434F-BF1A-0F7C41968411}" dt="2022-01-11T07:55:19.354" v="8533" actId="20577"/>
        <pc:sldMkLst>
          <pc:docMk/>
          <pc:sldMk cId="1594677497" sldId="275"/>
        </pc:sldMkLst>
        <pc:spChg chg="mod">
          <ac:chgData name="武 文" userId="cd6a9b05-8684-42fa-a147-7ac63e8dbc86" providerId="ADAL" clId="{88E56C1C-C9B4-434F-BF1A-0F7C41968411}" dt="2022-01-11T07:55:19.354" v="8533" actId="20577"/>
          <ac:spMkLst>
            <pc:docMk/>
            <pc:sldMk cId="1594677497" sldId="275"/>
            <ac:spMk id="3" creationId="{8BC096D4-3274-3141-A827-D240C62115B3}"/>
          </ac:spMkLst>
        </pc:spChg>
      </pc:sldChg>
      <pc:sldChg chg="addSp modSp modAnim">
        <pc:chgData name="武 文" userId="cd6a9b05-8684-42fa-a147-7ac63e8dbc86" providerId="ADAL" clId="{88E56C1C-C9B4-434F-BF1A-0F7C41968411}" dt="2022-01-11T01:09:51.753" v="665" actId="207"/>
        <pc:sldMkLst>
          <pc:docMk/>
          <pc:sldMk cId="4033673049" sldId="280"/>
        </pc:sldMkLst>
        <pc:spChg chg="mod">
          <ac:chgData name="武 文" userId="cd6a9b05-8684-42fa-a147-7ac63e8dbc86" providerId="ADAL" clId="{88E56C1C-C9B4-434F-BF1A-0F7C41968411}" dt="2022-01-11T01:04:41.048" v="633" actId="20577"/>
          <ac:spMkLst>
            <pc:docMk/>
            <pc:sldMk cId="4033673049" sldId="280"/>
            <ac:spMk id="3" creationId="{B3B10E83-F046-454D-82F1-FFA4682077BF}"/>
          </ac:spMkLst>
        </pc:spChg>
        <pc:spChg chg="add mod">
          <ac:chgData name="武 文" userId="cd6a9b05-8684-42fa-a147-7ac63e8dbc86" providerId="ADAL" clId="{88E56C1C-C9B4-434F-BF1A-0F7C41968411}" dt="2022-01-11T01:09:51.753" v="665" actId="207"/>
          <ac:spMkLst>
            <pc:docMk/>
            <pc:sldMk cId="4033673049" sldId="280"/>
            <ac:spMk id="5" creationId="{AAFF1C88-07D1-4E79-874B-F5E777889A28}"/>
          </ac:spMkLst>
        </pc:spChg>
        <pc:picChg chg="add mod">
          <ac:chgData name="武 文" userId="cd6a9b05-8684-42fa-a147-7ac63e8dbc86" providerId="ADAL" clId="{88E56C1C-C9B4-434F-BF1A-0F7C41968411}" dt="2022-01-11T00:55:16.283" v="397" actId="1076"/>
          <ac:picMkLst>
            <pc:docMk/>
            <pc:sldMk cId="4033673049" sldId="280"/>
            <ac:picMk id="4" creationId="{0AC2B851-39AF-4C38-9FD2-635BDC49B0E5}"/>
          </ac:picMkLst>
        </pc:picChg>
      </pc:sldChg>
      <pc:sldChg chg="addSp delSp modSp add">
        <pc:chgData name="武 文" userId="cd6a9b05-8684-42fa-a147-7ac63e8dbc86" providerId="ADAL" clId="{88E56C1C-C9B4-434F-BF1A-0F7C41968411}" dt="2022-01-11T01:29:10.373" v="1321" actId="207"/>
        <pc:sldMkLst>
          <pc:docMk/>
          <pc:sldMk cId="587490627" sldId="281"/>
        </pc:sldMkLst>
        <pc:spChg chg="del mod">
          <ac:chgData name="武 文" userId="cd6a9b05-8684-42fa-a147-7ac63e8dbc86" providerId="ADAL" clId="{88E56C1C-C9B4-434F-BF1A-0F7C41968411}" dt="2022-01-11T01:24:43.585" v="1000" actId="478"/>
          <ac:spMkLst>
            <pc:docMk/>
            <pc:sldMk cId="587490627" sldId="281"/>
            <ac:spMk id="2" creationId="{595CB27C-FE33-4F83-8028-D785AA5B76E1}"/>
          </ac:spMkLst>
        </pc:spChg>
        <pc:spChg chg="mod">
          <ac:chgData name="武 文" userId="cd6a9b05-8684-42fa-a147-7ac63e8dbc86" providerId="ADAL" clId="{88E56C1C-C9B4-434F-BF1A-0F7C41968411}" dt="2022-01-11T01:24:48.008" v="1001" actId="1076"/>
          <ac:spMkLst>
            <pc:docMk/>
            <pc:sldMk cId="587490627" sldId="281"/>
            <ac:spMk id="3" creationId="{A6077C14-CF53-497F-80A7-9CE72730C45C}"/>
          </ac:spMkLst>
        </pc:spChg>
        <pc:spChg chg="add mod">
          <ac:chgData name="武 文" userId="cd6a9b05-8684-42fa-a147-7ac63e8dbc86" providerId="ADAL" clId="{88E56C1C-C9B4-434F-BF1A-0F7C41968411}" dt="2022-01-11T01:29:10.373" v="1321" actId="207"/>
          <ac:spMkLst>
            <pc:docMk/>
            <pc:sldMk cId="587490627" sldId="281"/>
            <ac:spMk id="4" creationId="{F58DCDC0-3CC5-4D6C-8D1C-272C0EAC3FCE}"/>
          </ac:spMkLst>
        </pc:spChg>
      </pc:sldChg>
      <pc:sldChg chg="addSp modSp add modAnim">
        <pc:chgData name="武 文" userId="cd6a9b05-8684-42fa-a147-7ac63e8dbc86" providerId="ADAL" clId="{88E56C1C-C9B4-434F-BF1A-0F7C41968411}" dt="2022-01-11T01:47:23.349" v="1913" actId="207"/>
        <pc:sldMkLst>
          <pc:docMk/>
          <pc:sldMk cId="2407926282" sldId="282"/>
        </pc:sldMkLst>
        <pc:spChg chg="mod">
          <ac:chgData name="武 文" userId="cd6a9b05-8684-42fa-a147-7ac63e8dbc86" providerId="ADAL" clId="{88E56C1C-C9B4-434F-BF1A-0F7C41968411}" dt="2022-01-11T01:37:02.775" v="1354" actId="20577"/>
          <ac:spMkLst>
            <pc:docMk/>
            <pc:sldMk cId="2407926282" sldId="282"/>
            <ac:spMk id="2" creationId="{6D1F800D-569E-4686-9115-468BE1DE7945}"/>
          </ac:spMkLst>
        </pc:spChg>
        <pc:spChg chg="mod">
          <ac:chgData name="武 文" userId="cd6a9b05-8684-42fa-a147-7ac63e8dbc86" providerId="ADAL" clId="{88E56C1C-C9B4-434F-BF1A-0F7C41968411}" dt="2022-01-11T01:46:16.995" v="1902" actId="20577"/>
          <ac:spMkLst>
            <pc:docMk/>
            <pc:sldMk cId="2407926282" sldId="282"/>
            <ac:spMk id="3" creationId="{D210C8D7-57F4-4052-9C3C-7953D2A2E073}"/>
          </ac:spMkLst>
        </pc:spChg>
        <pc:spChg chg="add mod">
          <ac:chgData name="武 文" userId="cd6a9b05-8684-42fa-a147-7ac63e8dbc86" providerId="ADAL" clId="{88E56C1C-C9B4-434F-BF1A-0F7C41968411}" dt="2022-01-11T01:47:23.349" v="1913" actId="207"/>
          <ac:spMkLst>
            <pc:docMk/>
            <pc:sldMk cId="2407926282" sldId="282"/>
            <ac:spMk id="4" creationId="{CE1210E7-DD5E-4958-A41D-CE33D451162F}"/>
          </ac:spMkLst>
        </pc:spChg>
      </pc:sldChg>
      <pc:sldChg chg="addSp delSp modSp add modAnim">
        <pc:chgData name="武 文" userId="cd6a9b05-8684-42fa-a147-7ac63e8dbc86" providerId="ADAL" clId="{88E56C1C-C9B4-434F-BF1A-0F7C41968411}" dt="2022-01-11T02:20:33.581" v="2488" actId="20577"/>
        <pc:sldMkLst>
          <pc:docMk/>
          <pc:sldMk cId="3072351092" sldId="283"/>
        </pc:sldMkLst>
        <pc:spChg chg="mod">
          <ac:chgData name="武 文" userId="cd6a9b05-8684-42fa-a147-7ac63e8dbc86" providerId="ADAL" clId="{88E56C1C-C9B4-434F-BF1A-0F7C41968411}" dt="2022-01-11T02:12:50.352" v="2365" actId="20577"/>
          <ac:spMkLst>
            <pc:docMk/>
            <pc:sldMk cId="3072351092" sldId="283"/>
            <ac:spMk id="2" creationId="{029CF305-F504-4D60-9E80-BFD90DD13312}"/>
          </ac:spMkLst>
        </pc:spChg>
        <pc:spChg chg="add del">
          <ac:chgData name="武 文" userId="cd6a9b05-8684-42fa-a147-7ac63e8dbc86" providerId="ADAL" clId="{88E56C1C-C9B4-434F-BF1A-0F7C41968411}" dt="2022-01-11T01:49:35.281" v="1917" actId="3680"/>
          <ac:spMkLst>
            <pc:docMk/>
            <pc:sldMk cId="3072351092" sldId="283"/>
            <ac:spMk id="3" creationId="{C5BE8EE8-068F-445C-ABCB-AF2D19F6D7B2}"/>
          </ac:spMkLst>
        </pc:spChg>
        <pc:spChg chg="add del mod">
          <ac:chgData name="武 文" userId="cd6a9b05-8684-42fa-a147-7ac63e8dbc86" providerId="ADAL" clId="{88E56C1C-C9B4-434F-BF1A-0F7C41968411}" dt="2022-01-11T01:50:35.664" v="1955" actId="3680"/>
          <ac:spMkLst>
            <pc:docMk/>
            <pc:sldMk cId="3072351092" sldId="283"/>
            <ac:spMk id="7" creationId="{F83B9D00-2E8D-465F-847D-9803C30E73FB}"/>
          </ac:spMkLst>
        </pc:spChg>
        <pc:spChg chg="add mod">
          <ac:chgData name="武 文" userId="cd6a9b05-8684-42fa-a147-7ac63e8dbc86" providerId="ADAL" clId="{88E56C1C-C9B4-434F-BF1A-0F7C41968411}" dt="2022-01-11T02:18:15.156" v="2378" actId="1076"/>
          <ac:spMkLst>
            <pc:docMk/>
            <pc:sldMk cId="3072351092" sldId="283"/>
            <ac:spMk id="19" creationId="{FA42BE1D-A72D-4E6F-8D42-F29D3A562E74}"/>
          </ac:spMkLst>
        </pc:spChg>
        <pc:spChg chg="add mod">
          <ac:chgData name="武 文" userId="cd6a9b05-8684-42fa-a147-7ac63e8dbc86" providerId="ADAL" clId="{88E56C1C-C9B4-434F-BF1A-0F7C41968411}" dt="2022-01-11T02:18:01.045" v="2377" actId="1076"/>
          <ac:spMkLst>
            <pc:docMk/>
            <pc:sldMk cId="3072351092" sldId="283"/>
            <ac:spMk id="20" creationId="{A9595969-5344-4158-B615-FD9220289F7B}"/>
          </ac:spMkLst>
        </pc:spChg>
        <pc:spChg chg="add mod">
          <ac:chgData name="武 文" userId="cd6a9b05-8684-42fa-a147-7ac63e8dbc86" providerId="ADAL" clId="{88E56C1C-C9B4-434F-BF1A-0F7C41968411}" dt="2022-01-11T02:20:33.581" v="2488" actId="20577"/>
          <ac:spMkLst>
            <pc:docMk/>
            <pc:sldMk cId="3072351092" sldId="283"/>
            <ac:spMk id="22" creationId="{2CF363F2-B760-4468-8652-EFC242A7AD4C}"/>
          </ac:spMkLst>
        </pc:spChg>
        <pc:graphicFrameChg chg="add del mod">
          <ac:chgData name="武 文" userId="cd6a9b05-8684-42fa-a147-7ac63e8dbc86" providerId="ADAL" clId="{88E56C1C-C9B4-434F-BF1A-0F7C41968411}" dt="2022-01-11T01:49:30.827" v="1916" actId="3680"/>
          <ac:graphicFrameMkLst>
            <pc:docMk/>
            <pc:sldMk cId="3072351092" sldId="283"/>
            <ac:graphicFrameMk id="4" creationId="{7DE46B9C-5CDB-4F97-BD00-831FF73DC456}"/>
          </ac:graphicFrameMkLst>
        </pc:graphicFrameChg>
        <pc:graphicFrameChg chg="add del mod modGraphic">
          <ac:chgData name="武 文" userId="cd6a9b05-8684-42fa-a147-7ac63e8dbc86" providerId="ADAL" clId="{88E56C1C-C9B4-434F-BF1A-0F7C41968411}" dt="2022-01-11T01:50:16.787" v="1954" actId="478"/>
          <ac:graphicFrameMkLst>
            <pc:docMk/>
            <pc:sldMk cId="3072351092" sldId="283"/>
            <ac:graphicFrameMk id="5" creationId="{3C102448-BF38-4332-8C50-51D499136133}"/>
          </ac:graphicFrameMkLst>
        </pc:graphicFrameChg>
        <pc:graphicFrameChg chg="add mod modGraphic">
          <ac:chgData name="武 文" userId="cd6a9b05-8684-42fa-a147-7ac63e8dbc86" providerId="ADAL" clId="{88E56C1C-C9B4-434F-BF1A-0F7C41968411}" dt="2022-01-11T02:18:01.045" v="2377" actId="1076"/>
          <ac:graphicFrameMkLst>
            <pc:docMk/>
            <pc:sldMk cId="3072351092" sldId="283"/>
            <ac:graphicFrameMk id="8" creationId="{60B8C96B-396D-490B-8AA4-C6934A98E06F}"/>
          </ac:graphicFrameMkLst>
        </pc:graphicFrameChg>
        <pc:graphicFrameChg chg="add del mod">
          <ac:chgData name="武 文" userId="cd6a9b05-8684-42fa-a147-7ac63e8dbc86" providerId="ADAL" clId="{88E56C1C-C9B4-434F-BF1A-0F7C41968411}" dt="2022-01-11T01:51:09.122" v="1962" actId="478"/>
          <ac:graphicFrameMkLst>
            <pc:docMk/>
            <pc:sldMk cId="3072351092" sldId="283"/>
            <ac:graphicFrameMk id="9" creationId="{D8360A3F-EBD8-46C3-B12D-247A54DC5EE9}"/>
          </ac:graphicFrameMkLst>
        </pc:graphicFrameChg>
        <pc:graphicFrameChg chg="add del mod">
          <ac:chgData name="武 文" userId="cd6a9b05-8684-42fa-a147-7ac63e8dbc86" providerId="ADAL" clId="{88E56C1C-C9B4-434F-BF1A-0F7C41968411}" dt="2022-01-11T01:51:07.778" v="1961" actId="478"/>
          <ac:graphicFrameMkLst>
            <pc:docMk/>
            <pc:sldMk cId="3072351092" sldId="283"/>
            <ac:graphicFrameMk id="10" creationId="{56DAE307-ECE0-4970-BA72-2FED03BA17A4}"/>
          </ac:graphicFrameMkLst>
        </pc:graphicFrameChg>
        <pc:cxnChg chg="add mod">
          <ac:chgData name="武 文" userId="cd6a9b05-8684-42fa-a147-7ac63e8dbc86" providerId="ADAL" clId="{88E56C1C-C9B4-434F-BF1A-0F7C41968411}" dt="2022-01-11T02:18:01.045" v="2377" actId="1076"/>
          <ac:cxnSpMkLst>
            <pc:docMk/>
            <pc:sldMk cId="3072351092" sldId="283"/>
            <ac:cxnSpMk id="12" creationId="{21B109E7-F418-4E25-ADB7-4A4EBB995B6D}"/>
          </ac:cxnSpMkLst>
        </pc:cxnChg>
      </pc:sldChg>
      <pc:sldChg chg="addSp delSp modSp add">
        <pc:chgData name="武 文" userId="cd6a9b05-8684-42fa-a147-7ac63e8dbc86" providerId="ADAL" clId="{88E56C1C-C9B4-434F-BF1A-0F7C41968411}" dt="2022-01-11T02:22:47.149" v="2570" actId="11529"/>
        <pc:sldMkLst>
          <pc:docMk/>
          <pc:sldMk cId="2890330843" sldId="284"/>
        </pc:sldMkLst>
        <pc:spChg chg="del">
          <ac:chgData name="武 文" userId="cd6a9b05-8684-42fa-a147-7ac63e8dbc86" providerId="ADAL" clId="{88E56C1C-C9B4-434F-BF1A-0F7C41968411}" dt="2022-01-11T02:21:20.355" v="2490"/>
          <ac:spMkLst>
            <pc:docMk/>
            <pc:sldMk cId="2890330843" sldId="284"/>
            <ac:spMk id="2" creationId="{27C19E3E-BEB9-4A7F-A9B8-80036A4CD9E7}"/>
          </ac:spMkLst>
        </pc:spChg>
        <pc:spChg chg="del">
          <ac:chgData name="武 文" userId="cd6a9b05-8684-42fa-a147-7ac63e8dbc86" providerId="ADAL" clId="{88E56C1C-C9B4-434F-BF1A-0F7C41968411}" dt="2022-01-11T02:21:20.355" v="2490"/>
          <ac:spMkLst>
            <pc:docMk/>
            <pc:sldMk cId="2890330843" sldId="284"/>
            <ac:spMk id="3" creationId="{EBD71FFA-9670-4980-A33F-6DB8F5FD692B}"/>
          </ac:spMkLst>
        </pc:spChg>
        <pc:spChg chg="add del mod">
          <ac:chgData name="武 文" userId="cd6a9b05-8684-42fa-a147-7ac63e8dbc86" providerId="ADAL" clId="{88E56C1C-C9B4-434F-BF1A-0F7C41968411}" dt="2022-01-11T02:22:46.509" v="2569" actId="478"/>
          <ac:spMkLst>
            <pc:docMk/>
            <pc:sldMk cId="2890330843" sldId="284"/>
            <ac:spMk id="4" creationId="{2B9D2519-284E-4169-819F-96821E05DAE9}"/>
          </ac:spMkLst>
        </pc:spChg>
        <pc:spChg chg="add mod">
          <ac:chgData name="武 文" userId="cd6a9b05-8684-42fa-a147-7ac63e8dbc86" providerId="ADAL" clId="{88E56C1C-C9B4-434F-BF1A-0F7C41968411}" dt="2022-01-11T02:21:20.355" v="2490"/>
          <ac:spMkLst>
            <pc:docMk/>
            <pc:sldMk cId="2890330843" sldId="284"/>
            <ac:spMk id="5" creationId="{914BC3CB-9BFF-4208-BACF-C630B43F1854}"/>
          </ac:spMkLst>
        </pc:spChg>
        <pc:spChg chg="add del mod">
          <ac:chgData name="武 文" userId="cd6a9b05-8684-42fa-a147-7ac63e8dbc86" providerId="ADAL" clId="{88E56C1C-C9B4-434F-BF1A-0F7C41968411}" dt="2022-01-11T02:22:47.149" v="2570" actId="11529"/>
          <ac:spMkLst>
            <pc:docMk/>
            <pc:sldMk cId="2890330843" sldId="284"/>
            <ac:spMk id="6" creationId="{4094E9C1-86FA-4AE4-AD6B-B9957C45DBE4}"/>
          </ac:spMkLst>
        </pc:spChg>
        <pc:spChg chg="add del mod">
          <ac:chgData name="武 文" userId="cd6a9b05-8684-42fa-a147-7ac63e8dbc86" providerId="ADAL" clId="{88E56C1C-C9B4-434F-BF1A-0F7C41968411}" dt="2022-01-11T02:22:46.509" v="2569" actId="478"/>
          <ac:spMkLst>
            <pc:docMk/>
            <pc:sldMk cId="2890330843" sldId="284"/>
            <ac:spMk id="8" creationId="{396199FA-387D-43C5-AE26-28E539B407C9}"/>
          </ac:spMkLst>
        </pc:spChg>
      </pc:sldChg>
      <pc:sldChg chg="addSp delSp modSp add delAnim modAnim">
        <pc:chgData name="武 文" userId="cd6a9b05-8684-42fa-a147-7ac63e8dbc86" providerId="ADAL" clId="{88E56C1C-C9B4-434F-BF1A-0F7C41968411}" dt="2022-01-11T03:48:12.178" v="4576" actId="167"/>
        <pc:sldMkLst>
          <pc:docMk/>
          <pc:sldMk cId="3096926440" sldId="285"/>
        </pc:sldMkLst>
        <pc:spChg chg="del">
          <ac:chgData name="武 文" userId="cd6a9b05-8684-42fa-a147-7ac63e8dbc86" providerId="ADAL" clId="{88E56C1C-C9B4-434F-BF1A-0F7C41968411}" dt="2022-01-11T02:24:13.226" v="2572"/>
          <ac:spMkLst>
            <pc:docMk/>
            <pc:sldMk cId="3096926440" sldId="285"/>
            <ac:spMk id="2" creationId="{0FD76890-C080-48FE-924F-0B876380901D}"/>
          </ac:spMkLst>
        </pc:spChg>
        <pc:spChg chg="del">
          <ac:chgData name="武 文" userId="cd6a9b05-8684-42fa-a147-7ac63e8dbc86" providerId="ADAL" clId="{88E56C1C-C9B4-434F-BF1A-0F7C41968411}" dt="2022-01-11T02:24:13.226" v="2572"/>
          <ac:spMkLst>
            <pc:docMk/>
            <pc:sldMk cId="3096926440" sldId="285"/>
            <ac:spMk id="3" creationId="{B6ED8AC0-FD8E-4EA8-ACE3-14FA062C24C9}"/>
          </ac:spMkLst>
        </pc:spChg>
        <pc:spChg chg="add mod">
          <ac:chgData name="武 文" userId="cd6a9b05-8684-42fa-a147-7ac63e8dbc86" providerId="ADAL" clId="{88E56C1C-C9B4-434F-BF1A-0F7C41968411}" dt="2022-01-11T02:29:53.665" v="2930" actId="20577"/>
          <ac:spMkLst>
            <pc:docMk/>
            <pc:sldMk cId="3096926440" sldId="285"/>
            <ac:spMk id="4" creationId="{2DD7D8EB-66FB-450A-B9ED-9DF10112BEFE}"/>
          </ac:spMkLst>
        </pc:spChg>
        <pc:spChg chg="add mod">
          <ac:chgData name="武 文" userId="cd6a9b05-8684-42fa-a147-7ac63e8dbc86" providerId="ADAL" clId="{88E56C1C-C9B4-434F-BF1A-0F7C41968411}" dt="2022-01-11T03:23:33.234" v="4026" actId="1076"/>
          <ac:spMkLst>
            <pc:docMk/>
            <pc:sldMk cId="3096926440" sldId="285"/>
            <ac:spMk id="5" creationId="{965C342B-F91D-4F13-8CA9-79B289362181}"/>
          </ac:spMkLst>
        </pc:spChg>
        <pc:spChg chg="add mod">
          <ac:chgData name="武 文" userId="cd6a9b05-8684-42fa-a147-7ac63e8dbc86" providerId="ADAL" clId="{88E56C1C-C9B4-434F-BF1A-0F7C41968411}" dt="2022-01-11T02:30:02.948" v="2931" actId="164"/>
          <ac:spMkLst>
            <pc:docMk/>
            <pc:sldMk cId="3096926440" sldId="285"/>
            <ac:spMk id="6" creationId="{5E2C7CCD-DE18-407C-ABCF-32F3D00907E3}"/>
          </ac:spMkLst>
        </pc:spChg>
        <pc:spChg chg="add mod">
          <ac:chgData name="武 文" userId="cd6a9b05-8684-42fa-a147-7ac63e8dbc86" providerId="ADAL" clId="{88E56C1C-C9B4-434F-BF1A-0F7C41968411}" dt="2022-01-11T02:51:07.671" v="3634" actId="207"/>
          <ac:spMkLst>
            <pc:docMk/>
            <pc:sldMk cId="3096926440" sldId="285"/>
            <ac:spMk id="7" creationId="{32A04F10-C4EF-4C33-9003-A65D7A891B15}"/>
          </ac:spMkLst>
        </pc:spChg>
        <pc:spChg chg="add mod">
          <ac:chgData name="武 文" userId="cd6a9b05-8684-42fa-a147-7ac63e8dbc86" providerId="ADAL" clId="{88E56C1C-C9B4-434F-BF1A-0F7C41968411}" dt="2022-01-11T03:46:40.173" v="4556" actId="571"/>
          <ac:spMkLst>
            <pc:docMk/>
            <pc:sldMk cId="3096926440" sldId="285"/>
            <ac:spMk id="14" creationId="{DC05E155-BAD5-4BFC-88CE-1EA856DBD953}"/>
          </ac:spMkLst>
        </pc:spChg>
        <pc:spChg chg="add mod">
          <ac:chgData name="武 文" userId="cd6a9b05-8684-42fa-a147-7ac63e8dbc86" providerId="ADAL" clId="{88E56C1C-C9B4-434F-BF1A-0F7C41968411}" dt="2022-01-11T03:46:56.709" v="4559" actId="571"/>
          <ac:spMkLst>
            <pc:docMk/>
            <pc:sldMk cId="3096926440" sldId="285"/>
            <ac:spMk id="16" creationId="{AC31827F-DB6D-4A93-A707-33A975544F83}"/>
          </ac:spMkLst>
        </pc:spChg>
        <pc:grpChg chg="add mod">
          <ac:chgData name="武 文" userId="cd6a9b05-8684-42fa-a147-7ac63e8dbc86" providerId="ADAL" clId="{88E56C1C-C9B4-434F-BF1A-0F7C41968411}" dt="2022-01-11T02:30:11.511" v="2932" actId="1076"/>
          <ac:grpSpMkLst>
            <pc:docMk/>
            <pc:sldMk cId="3096926440" sldId="285"/>
            <ac:grpSpMk id="8" creationId="{8666E80E-B071-4D08-B78B-CC3FB7CC533E}"/>
          </ac:grpSpMkLst>
        </pc:grpChg>
        <pc:picChg chg="add del mod ord modCrop">
          <ac:chgData name="武 文" userId="cd6a9b05-8684-42fa-a147-7ac63e8dbc86" providerId="ADAL" clId="{88E56C1C-C9B4-434F-BF1A-0F7C41968411}" dt="2022-01-11T03:46:15.746" v="4549" actId="478"/>
          <ac:picMkLst>
            <pc:docMk/>
            <pc:sldMk cId="3096926440" sldId="285"/>
            <ac:picMk id="10" creationId="{C320ACBA-5EBD-4989-8DB6-CC2102F1644F}"/>
          </ac:picMkLst>
        </pc:picChg>
        <pc:picChg chg="add del mod ord">
          <ac:chgData name="武 文" userId="cd6a9b05-8684-42fa-a147-7ac63e8dbc86" providerId="ADAL" clId="{88E56C1C-C9B4-434F-BF1A-0F7C41968411}" dt="2022-01-11T03:47:59.182" v="4571"/>
          <ac:picMkLst>
            <pc:docMk/>
            <pc:sldMk cId="3096926440" sldId="285"/>
            <ac:picMk id="12" creationId="{EE66D9AD-CC0B-412D-8066-098ED252ECCE}"/>
          </ac:picMkLst>
        </pc:picChg>
        <pc:picChg chg="add mod">
          <ac:chgData name="武 文" userId="cd6a9b05-8684-42fa-a147-7ac63e8dbc86" providerId="ADAL" clId="{88E56C1C-C9B4-434F-BF1A-0F7C41968411}" dt="2022-01-11T03:46:40.173" v="4556" actId="571"/>
          <ac:picMkLst>
            <pc:docMk/>
            <pc:sldMk cId="3096926440" sldId="285"/>
            <ac:picMk id="13" creationId="{EEE5275B-ED00-408A-8713-15D79DC2D7C3}"/>
          </ac:picMkLst>
        </pc:picChg>
        <pc:picChg chg="add mod">
          <ac:chgData name="武 文" userId="cd6a9b05-8684-42fa-a147-7ac63e8dbc86" providerId="ADAL" clId="{88E56C1C-C9B4-434F-BF1A-0F7C41968411}" dt="2022-01-11T03:46:56.709" v="4559" actId="571"/>
          <ac:picMkLst>
            <pc:docMk/>
            <pc:sldMk cId="3096926440" sldId="285"/>
            <ac:picMk id="15" creationId="{077955EB-7F2D-485D-8F80-BDC1F9624D71}"/>
          </ac:picMkLst>
        </pc:picChg>
        <pc:picChg chg="add ord">
          <ac:chgData name="武 文" userId="cd6a9b05-8684-42fa-a147-7ac63e8dbc86" providerId="ADAL" clId="{88E56C1C-C9B4-434F-BF1A-0F7C41968411}" dt="2022-01-11T03:48:12.178" v="4576" actId="167"/>
          <ac:picMkLst>
            <pc:docMk/>
            <pc:sldMk cId="3096926440" sldId="285"/>
            <ac:picMk id="17" creationId="{376CE090-1F08-41B7-9E31-BE04A70B07C9}"/>
          </ac:picMkLst>
        </pc:picChg>
      </pc:sldChg>
      <pc:sldChg chg="addSp delSp modSp add modAnim">
        <pc:chgData name="武 文" userId="cd6a9b05-8684-42fa-a147-7ac63e8dbc86" providerId="ADAL" clId="{88E56C1C-C9B4-434F-BF1A-0F7C41968411}" dt="2022-01-11T03:24:44.153" v="4030"/>
        <pc:sldMkLst>
          <pc:docMk/>
          <pc:sldMk cId="1624069754" sldId="286"/>
        </pc:sldMkLst>
        <pc:spChg chg="add del">
          <ac:chgData name="武 文" userId="cd6a9b05-8684-42fa-a147-7ac63e8dbc86" providerId="ADAL" clId="{88E56C1C-C9B4-434F-BF1A-0F7C41968411}" dt="2022-01-11T03:09:11.670" v="3872" actId="478"/>
          <ac:spMkLst>
            <pc:docMk/>
            <pc:sldMk cId="1624069754" sldId="286"/>
            <ac:spMk id="2" creationId="{35A21E51-B973-4C99-84F3-FBD841778526}"/>
          </ac:spMkLst>
        </pc:spChg>
        <pc:spChg chg="mod">
          <ac:chgData name="武 文" userId="cd6a9b05-8684-42fa-a147-7ac63e8dbc86" providerId="ADAL" clId="{88E56C1C-C9B4-434F-BF1A-0F7C41968411}" dt="2022-01-11T03:20:34.273" v="4002" actId="1035"/>
          <ac:spMkLst>
            <pc:docMk/>
            <pc:sldMk cId="1624069754" sldId="286"/>
            <ac:spMk id="3" creationId="{6EA5C091-0329-45DA-8762-B08C630C7C8F}"/>
          </ac:spMkLst>
        </pc:spChg>
        <pc:spChg chg="add del mod">
          <ac:chgData name="武 文" userId="cd6a9b05-8684-42fa-a147-7ac63e8dbc86" providerId="ADAL" clId="{88E56C1C-C9B4-434F-BF1A-0F7C41968411}" dt="2022-01-11T02:58:00.413" v="3689"/>
          <ac:spMkLst>
            <pc:docMk/>
            <pc:sldMk cId="1624069754" sldId="286"/>
            <ac:spMk id="6" creationId="{0CBBDE00-727C-44EA-BBFC-B8BFACF3AAFD}"/>
          </ac:spMkLst>
        </pc:spChg>
        <pc:spChg chg="add del mod">
          <ac:chgData name="武 文" userId="cd6a9b05-8684-42fa-a147-7ac63e8dbc86" providerId="ADAL" clId="{88E56C1C-C9B4-434F-BF1A-0F7C41968411}" dt="2022-01-11T02:58:00.413" v="3689"/>
          <ac:spMkLst>
            <pc:docMk/>
            <pc:sldMk cId="1624069754" sldId="286"/>
            <ac:spMk id="7" creationId="{03C3DCEF-2AFA-4078-8A59-8BC5D1B6F305}"/>
          </ac:spMkLst>
        </pc:spChg>
        <pc:picChg chg="add del mod ord">
          <ac:chgData name="武 文" userId="cd6a9b05-8684-42fa-a147-7ac63e8dbc86" providerId="ADAL" clId="{88E56C1C-C9B4-434F-BF1A-0F7C41968411}" dt="2022-01-11T03:10:02.426" v="3882" actId="478"/>
          <ac:picMkLst>
            <pc:docMk/>
            <pc:sldMk cId="1624069754" sldId="286"/>
            <ac:picMk id="5" creationId="{EA5369DF-5961-41BB-8CFA-62C94B2A5206}"/>
          </ac:picMkLst>
        </pc:picChg>
        <pc:picChg chg="add del mod">
          <ac:chgData name="武 文" userId="cd6a9b05-8684-42fa-a147-7ac63e8dbc86" providerId="ADAL" clId="{88E56C1C-C9B4-434F-BF1A-0F7C41968411}" dt="2022-01-11T03:07:58.192" v="3866"/>
          <ac:picMkLst>
            <pc:docMk/>
            <pc:sldMk cId="1624069754" sldId="286"/>
            <ac:picMk id="9" creationId="{BA560DF1-0CA9-46BC-B81E-1EAE18D73F95}"/>
          </ac:picMkLst>
        </pc:picChg>
        <pc:picChg chg="add del mod ord modCrop">
          <ac:chgData name="武 文" userId="cd6a9b05-8684-42fa-a147-7ac63e8dbc86" providerId="ADAL" clId="{88E56C1C-C9B4-434F-BF1A-0F7C41968411}" dt="2022-01-11T03:17:36.546" v="3976" actId="478"/>
          <ac:picMkLst>
            <pc:docMk/>
            <pc:sldMk cId="1624069754" sldId="286"/>
            <ac:picMk id="10" creationId="{8D7B33E9-1C0F-4A16-BAAE-F61B4D5008A2}"/>
          </ac:picMkLst>
        </pc:picChg>
        <pc:picChg chg="add del mod">
          <ac:chgData name="武 文" userId="cd6a9b05-8684-42fa-a147-7ac63e8dbc86" providerId="ADAL" clId="{88E56C1C-C9B4-434F-BF1A-0F7C41968411}" dt="2022-01-11T03:17:46.893" v="3979" actId="478"/>
          <ac:picMkLst>
            <pc:docMk/>
            <pc:sldMk cId="1624069754" sldId="286"/>
            <ac:picMk id="11" creationId="{2AA19E8C-6EEB-4B5D-A9F6-52B38CD5EC81}"/>
          </ac:picMkLst>
        </pc:picChg>
        <pc:picChg chg="add del mod">
          <ac:chgData name="武 文" userId="cd6a9b05-8684-42fa-a147-7ac63e8dbc86" providerId="ADAL" clId="{88E56C1C-C9B4-434F-BF1A-0F7C41968411}" dt="2022-01-11T03:18:31.034" v="3985" actId="478"/>
          <ac:picMkLst>
            <pc:docMk/>
            <pc:sldMk cId="1624069754" sldId="286"/>
            <ac:picMk id="13" creationId="{9C80AB48-E98C-499D-AD31-664D9159B08E}"/>
          </ac:picMkLst>
        </pc:picChg>
        <pc:picChg chg="add mod ord">
          <ac:chgData name="武 文" userId="cd6a9b05-8684-42fa-a147-7ac63e8dbc86" providerId="ADAL" clId="{88E56C1C-C9B4-434F-BF1A-0F7C41968411}" dt="2022-01-11T03:24:36.950" v="4029" actId="1076"/>
          <ac:picMkLst>
            <pc:docMk/>
            <pc:sldMk cId="1624069754" sldId="286"/>
            <ac:picMk id="15" creationId="{A243F120-965E-4256-8777-2A2096602A90}"/>
          </ac:picMkLst>
        </pc:picChg>
        <pc:picChg chg="add mod">
          <ac:chgData name="武 文" userId="cd6a9b05-8684-42fa-a147-7ac63e8dbc86" providerId="ADAL" clId="{88E56C1C-C9B4-434F-BF1A-0F7C41968411}" dt="2022-01-11T03:17:45.202" v="3978" actId="1076"/>
          <ac:picMkLst>
            <pc:docMk/>
            <pc:sldMk cId="1624069754" sldId="286"/>
            <ac:picMk id="17" creationId="{68FE5C3A-A396-4D82-8A8A-090B3BF3F72A}"/>
          </ac:picMkLst>
        </pc:picChg>
        <pc:picChg chg="add mod">
          <ac:chgData name="武 文" userId="cd6a9b05-8684-42fa-a147-7ac63e8dbc86" providerId="ADAL" clId="{88E56C1C-C9B4-434F-BF1A-0F7C41968411}" dt="2022-01-11T03:18:28.930" v="3984" actId="1076"/>
          <ac:picMkLst>
            <pc:docMk/>
            <pc:sldMk cId="1624069754" sldId="286"/>
            <ac:picMk id="19" creationId="{F289EA8A-1596-4067-A3F2-3E3F202786F8}"/>
          </ac:picMkLst>
        </pc:picChg>
        <pc:picChg chg="add mod">
          <ac:chgData name="武 文" userId="cd6a9b05-8684-42fa-a147-7ac63e8dbc86" providerId="ADAL" clId="{88E56C1C-C9B4-434F-BF1A-0F7C41968411}" dt="2022-01-11T03:19:17.443" v="3993" actId="1076"/>
          <ac:picMkLst>
            <pc:docMk/>
            <pc:sldMk cId="1624069754" sldId="286"/>
            <ac:picMk id="21" creationId="{DC374155-45F4-4666-80C9-400EECFF5436}"/>
          </ac:picMkLst>
        </pc:picChg>
      </pc:sldChg>
      <pc:sldChg chg="addSp delSp modSp add modAnim">
        <pc:chgData name="武 文" userId="cd6a9b05-8684-42fa-a147-7ac63e8dbc86" providerId="ADAL" clId="{88E56C1C-C9B4-434F-BF1A-0F7C41968411}" dt="2022-01-11T03:54:05.820" v="4742" actId="20577"/>
        <pc:sldMkLst>
          <pc:docMk/>
          <pc:sldMk cId="4111815969" sldId="287"/>
        </pc:sldMkLst>
        <pc:spChg chg="mod">
          <ac:chgData name="武 文" userId="cd6a9b05-8684-42fa-a147-7ac63e8dbc86" providerId="ADAL" clId="{88E56C1C-C9B4-434F-BF1A-0F7C41968411}" dt="2022-01-11T03:26:38.346" v="4049" actId="6549"/>
          <ac:spMkLst>
            <pc:docMk/>
            <pc:sldMk cId="4111815969" sldId="287"/>
            <ac:spMk id="2" creationId="{B17FE79D-6ED2-4658-A70B-EB4A33809376}"/>
          </ac:spMkLst>
        </pc:spChg>
        <pc:spChg chg="del">
          <ac:chgData name="武 文" userId="cd6a9b05-8684-42fa-a147-7ac63e8dbc86" providerId="ADAL" clId="{88E56C1C-C9B4-434F-BF1A-0F7C41968411}" dt="2022-01-11T03:08:00.134" v="3867"/>
          <ac:spMkLst>
            <pc:docMk/>
            <pc:sldMk cId="4111815969" sldId="287"/>
            <ac:spMk id="3" creationId="{3B677EC7-78A4-4891-8069-11F2DA533BB6}"/>
          </ac:spMkLst>
        </pc:spChg>
        <pc:spChg chg="add mod">
          <ac:chgData name="武 文" userId="cd6a9b05-8684-42fa-a147-7ac63e8dbc86" providerId="ADAL" clId="{88E56C1C-C9B4-434F-BF1A-0F7C41968411}" dt="2022-01-11T03:54:05.820" v="4742" actId="20577"/>
          <ac:spMkLst>
            <pc:docMk/>
            <pc:sldMk cId="4111815969" sldId="287"/>
            <ac:spMk id="7" creationId="{CFFBA62C-85F4-4F6E-9570-577F0320EF09}"/>
          </ac:spMkLst>
        </pc:spChg>
        <pc:spChg chg="add mod">
          <ac:chgData name="武 文" userId="cd6a9b05-8684-42fa-a147-7ac63e8dbc86" providerId="ADAL" clId="{88E56C1C-C9B4-434F-BF1A-0F7C41968411}" dt="2022-01-11T03:49:43.333" v="4577" actId="1076"/>
          <ac:spMkLst>
            <pc:docMk/>
            <pc:sldMk cId="4111815969" sldId="287"/>
            <ac:spMk id="8" creationId="{49AF3744-B928-4B25-87E3-3574BD12607F}"/>
          </ac:spMkLst>
        </pc:spChg>
        <pc:picChg chg="add del mod">
          <ac:chgData name="武 文" userId="cd6a9b05-8684-42fa-a147-7ac63e8dbc86" providerId="ADAL" clId="{88E56C1C-C9B4-434F-BF1A-0F7C41968411}" dt="2022-01-11T03:09:41.313" v="3879"/>
          <ac:picMkLst>
            <pc:docMk/>
            <pc:sldMk cId="4111815969" sldId="287"/>
            <ac:picMk id="4" creationId="{CAFF7EEE-262A-4854-A981-43079A971571}"/>
          </ac:picMkLst>
        </pc:picChg>
        <pc:picChg chg="add del mod">
          <ac:chgData name="武 文" userId="cd6a9b05-8684-42fa-a147-7ac63e8dbc86" providerId="ADAL" clId="{88E56C1C-C9B4-434F-BF1A-0F7C41968411}" dt="2022-01-11T03:09:41.313" v="3879"/>
          <ac:picMkLst>
            <pc:docMk/>
            <pc:sldMk cId="4111815969" sldId="287"/>
            <ac:picMk id="6" creationId="{CAB30156-03F5-40A3-85F7-AEB1B4EF49E9}"/>
          </ac:picMkLst>
        </pc:picChg>
      </pc:sldChg>
      <pc:sldChg chg="addSp delSp modSp add delAnim modAnim">
        <pc:chgData name="武 文" userId="cd6a9b05-8684-42fa-a147-7ac63e8dbc86" providerId="ADAL" clId="{88E56C1C-C9B4-434F-BF1A-0F7C41968411}" dt="2022-01-11T09:21:57.380" v="11221"/>
        <pc:sldMkLst>
          <pc:docMk/>
          <pc:sldMk cId="3161972363" sldId="288"/>
        </pc:sldMkLst>
        <pc:spChg chg="mod">
          <ac:chgData name="武 文" userId="cd6a9b05-8684-42fa-a147-7ac63e8dbc86" providerId="ADAL" clId="{88E56C1C-C9B4-434F-BF1A-0F7C41968411}" dt="2022-01-11T04:11:22.505" v="5105" actId="207"/>
          <ac:spMkLst>
            <pc:docMk/>
            <pc:sldMk cId="3161972363" sldId="288"/>
            <ac:spMk id="3" creationId="{A39AC3EE-E42F-4CAE-B42B-A466B586ADF5}"/>
          </ac:spMkLst>
        </pc:spChg>
        <pc:graphicFrameChg chg="add mod modGraphic">
          <ac:chgData name="武 文" userId="cd6a9b05-8684-42fa-a147-7ac63e8dbc86" providerId="ADAL" clId="{88E56C1C-C9B4-434F-BF1A-0F7C41968411}" dt="2022-01-11T04:43:22.704" v="5156" actId="12385"/>
          <ac:graphicFrameMkLst>
            <pc:docMk/>
            <pc:sldMk cId="3161972363" sldId="288"/>
            <ac:graphicFrameMk id="4" creationId="{6B3D5396-AB36-479C-BC21-9FF6343BE413}"/>
          </ac:graphicFrameMkLst>
        </pc:graphicFrameChg>
        <pc:cxnChg chg="add del mod">
          <ac:chgData name="武 文" userId="cd6a9b05-8684-42fa-a147-7ac63e8dbc86" providerId="ADAL" clId="{88E56C1C-C9B4-434F-BF1A-0F7C41968411}" dt="2022-01-11T04:07:52.448" v="5039" actId="478"/>
          <ac:cxnSpMkLst>
            <pc:docMk/>
            <pc:sldMk cId="3161972363" sldId="288"/>
            <ac:cxnSpMk id="5" creationId="{A70EF7FD-7E72-49B3-85F9-83A7EDDFFAA6}"/>
          </ac:cxnSpMkLst>
        </pc:cxnChg>
      </pc:sldChg>
      <pc:sldChg chg="addSp delSp modSp add modAnim">
        <pc:chgData name="武 文" userId="cd6a9b05-8684-42fa-a147-7ac63e8dbc86" providerId="ADAL" clId="{88E56C1C-C9B4-434F-BF1A-0F7C41968411}" dt="2022-01-11T05:11:19.280" v="6226" actId="207"/>
        <pc:sldMkLst>
          <pc:docMk/>
          <pc:sldMk cId="2434773935" sldId="289"/>
        </pc:sldMkLst>
        <pc:spChg chg="del">
          <ac:chgData name="武 文" userId="cd6a9b05-8684-42fa-a147-7ac63e8dbc86" providerId="ADAL" clId="{88E56C1C-C9B4-434F-BF1A-0F7C41968411}" dt="2022-01-11T05:08:34.335" v="6167" actId="478"/>
          <ac:spMkLst>
            <pc:docMk/>
            <pc:sldMk cId="2434773935" sldId="289"/>
            <ac:spMk id="2" creationId="{10E55157-D55E-4D29-8D5C-D30C9EF6F405}"/>
          </ac:spMkLst>
        </pc:spChg>
        <pc:spChg chg="del">
          <ac:chgData name="武 文" userId="cd6a9b05-8684-42fa-a147-7ac63e8dbc86" providerId="ADAL" clId="{88E56C1C-C9B4-434F-BF1A-0F7C41968411}" dt="2022-01-11T04:50:45.337" v="5327" actId="3680"/>
          <ac:spMkLst>
            <pc:docMk/>
            <pc:sldMk cId="2434773935" sldId="289"/>
            <ac:spMk id="3" creationId="{A6E8E348-6996-474A-AD41-2E5B059F5A12}"/>
          </ac:spMkLst>
        </pc:spChg>
        <pc:spChg chg="add mod">
          <ac:chgData name="武 文" userId="cd6a9b05-8684-42fa-a147-7ac63e8dbc86" providerId="ADAL" clId="{88E56C1C-C9B4-434F-BF1A-0F7C41968411}" dt="2022-01-11T05:08:43.570" v="6168" actId="1076"/>
          <ac:spMkLst>
            <pc:docMk/>
            <pc:sldMk cId="2434773935" sldId="289"/>
            <ac:spMk id="4" creationId="{03C747BB-876A-46D1-BA6C-AD0F0BCEDA97}"/>
          </ac:spMkLst>
        </pc:spChg>
        <pc:spChg chg="add mod">
          <ac:chgData name="武 文" userId="cd6a9b05-8684-42fa-a147-7ac63e8dbc86" providerId="ADAL" clId="{88E56C1C-C9B4-434F-BF1A-0F7C41968411}" dt="2022-01-11T05:10:29.409" v="6220" actId="20577"/>
          <ac:spMkLst>
            <pc:docMk/>
            <pc:sldMk cId="2434773935" sldId="289"/>
            <ac:spMk id="5" creationId="{1A894A54-5538-4DF2-BF5C-2584A1FE1A99}"/>
          </ac:spMkLst>
        </pc:spChg>
        <pc:spChg chg="add mod">
          <ac:chgData name="武 文" userId="cd6a9b05-8684-42fa-a147-7ac63e8dbc86" providerId="ADAL" clId="{88E56C1C-C9B4-434F-BF1A-0F7C41968411}" dt="2022-01-11T05:11:19.280" v="6226" actId="207"/>
          <ac:spMkLst>
            <pc:docMk/>
            <pc:sldMk cId="2434773935" sldId="289"/>
            <ac:spMk id="7" creationId="{48CD23F9-35A3-4E71-A6B3-20B5CC8DA6FE}"/>
          </ac:spMkLst>
        </pc:spChg>
        <pc:graphicFrameChg chg="add mod ord modGraphic">
          <ac:chgData name="武 文" userId="cd6a9b05-8684-42fa-a147-7ac63e8dbc86" providerId="ADAL" clId="{88E56C1C-C9B4-434F-BF1A-0F7C41968411}" dt="2022-01-11T05:08:43.570" v="6168" actId="1076"/>
          <ac:graphicFrameMkLst>
            <pc:docMk/>
            <pc:sldMk cId="2434773935" sldId="289"/>
            <ac:graphicFrameMk id="6" creationId="{26C71FE1-9324-46BA-B52A-6F59F24ED5D8}"/>
          </ac:graphicFrameMkLst>
        </pc:graphicFrameChg>
      </pc:sldChg>
      <pc:sldChg chg="addSp delSp modSp add modAnim">
        <pc:chgData name="武 文" userId="cd6a9b05-8684-42fa-a147-7ac63e8dbc86" providerId="ADAL" clId="{88E56C1C-C9B4-434F-BF1A-0F7C41968411}" dt="2022-01-11T07:41:37.633" v="8494" actId="1076"/>
        <pc:sldMkLst>
          <pc:docMk/>
          <pc:sldMk cId="1975503692" sldId="290"/>
        </pc:sldMkLst>
        <pc:spChg chg="mod">
          <ac:chgData name="武 文" userId="cd6a9b05-8684-42fa-a147-7ac63e8dbc86" providerId="ADAL" clId="{88E56C1C-C9B4-434F-BF1A-0F7C41968411}" dt="2022-01-11T05:12:35.148" v="6254" actId="20577"/>
          <ac:spMkLst>
            <pc:docMk/>
            <pc:sldMk cId="1975503692" sldId="290"/>
            <ac:spMk id="2" creationId="{19CFF595-4BAB-432B-A722-8E16BB46E13D}"/>
          </ac:spMkLst>
        </pc:spChg>
        <pc:spChg chg="mod">
          <ac:chgData name="武 文" userId="cd6a9b05-8684-42fa-a147-7ac63e8dbc86" providerId="ADAL" clId="{88E56C1C-C9B4-434F-BF1A-0F7C41968411}" dt="2022-01-11T07:19:51.385" v="8144" actId="207"/>
          <ac:spMkLst>
            <pc:docMk/>
            <pc:sldMk cId="1975503692" sldId="290"/>
            <ac:spMk id="3" creationId="{E17E1144-D199-4EB6-80EA-CE351018E2FF}"/>
          </ac:spMkLst>
        </pc:spChg>
        <pc:spChg chg="add del mod">
          <ac:chgData name="武 文" userId="cd6a9b05-8684-42fa-a147-7ac63e8dbc86" providerId="ADAL" clId="{88E56C1C-C9B4-434F-BF1A-0F7C41968411}" dt="2022-01-11T07:10:29.329" v="7829" actId="478"/>
          <ac:spMkLst>
            <pc:docMk/>
            <pc:sldMk cId="1975503692" sldId="290"/>
            <ac:spMk id="4" creationId="{D4139587-2192-4C0E-8913-2F293C17FB49}"/>
          </ac:spMkLst>
        </pc:spChg>
        <pc:spChg chg="add del mod">
          <ac:chgData name="武 文" userId="cd6a9b05-8684-42fa-a147-7ac63e8dbc86" providerId="ADAL" clId="{88E56C1C-C9B4-434F-BF1A-0F7C41968411}" dt="2022-01-11T07:10:31.058" v="7830" actId="478"/>
          <ac:spMkLst>
            <pc:docMk/>
            <pc:sldMk cId="1975503692" sldId="290"/>
            <ac:spMk id="5" creationId="{04C97ED5-4792-485C-8DAC-0D413DA8F2A2}"/>
          </ac:spMkLst>
        </pc:spChg>
        <pc:spChg chg="add del mod">
          <ac:chgData name="武 文" userId="cd6a9b05-8684-42fa-a147-7ac63e8dbc86" providerId="ADAL" clId="{88E56C1C-C9B4-434F-BF1A-0F7C41968411}" dt="2022-01-11T07:18:51.925" v="8135" actId="478"/>
          <ac:spMkLst>
            <pc:docMk/>
            <pc:sldMk cId="1975503692" sldId="290"/>
            <ac:spMk id="8" creationId="{17F6C572-E053-4508-A541-2D39E73B3D41}"/>
          </ac:spMkLst>
        </pc:spChg>
        <pc:spChg chg="add mod">
          <ac:chgData name="武 文" userId="cd6a9b05-8684-42fa-a147-7ac63e8dbc86" providerId="ADAL" clId="{88E56C1C-C9B4-434F-BF1A-0F7C41968411}" dt="2022-01-11T07:20:18.190" v="8148" actId="27636"/>
          <ac:spMkLst>
            <pc:docMk/>
            <pc:sldMk cId="1975503692" sldId="290"/>
            <ac:spMk id="9" creationId="{4E585A50-BD51-4DA5-9544-7338DB557B5C}"/>
          </ac:spMkLst>
        </pc:spChg>
        <pc:picChg chg="add mod ord">
          <ac:chgData name="武 文" userId="cd6a9b05-8684-42fa-a147-7ac63e8dbc86" providerId="ADAL" clId="{88E56C1C-C9B4-434F-BF1A-0F7C41968411}" dt="2022-01-11T07:41:37.633" v="8494" actId="1076"/>
          <ac:picMkLst>
            <pc:docMk/>
            <pc:sldMk cId="1975503692" sldId="290"/>
            <ac:picMk id="7" creationId="{DF0DC6F5-F143-413F-9402-F908ED63211F}"/>
          </ac:picMkLst>
        </pc:picChg>
        <pc:picChg chg="add mod">
          <ac:chgData name="武 文" userId="cd6a9b05-8684-42fa-a147-7ac63e8dbc86" providerId="ADAL" clId="{88E56C1C-C9B4-434F-BF1A-0F7C41968411}" dt="2022-01-11T07:19:26.090" v="8140" actId="1076"/>
          <ac:picMkLst>
            <pc:docMk/>
            <pc:sldMk cId="1975503692" sldId="290"/>
            <ac:picMk id="10" creationId="{45934A23-2B2B-498E-9FB3-6D641142BCA3}"/>
          </ac:picMkLst>
        </pc:picChg>
      </pc:sldChg>
      <pc:sldChg chg="addSp delSp modSp add ord modAnim">
        <pc:chgData name="武 文" userId="cd6a9b05-8684-42fa-a147-7ac63e8dbc86" providerId="ADAL" clId="{88E56C1C-C9B4-434F-BF1A-0F7C41968411}" dt="2022-01-11T08:40:33.537" v="9802" actId="14100"/>
        <pc:sldMkLst>
          <pc:docMk/>
          <pc:sldMk cId="156616505" sldId="291"/>
        </pc:sldMkLst>
        <pc:spChg chg="mod">
          <ac:chgData name="武 文" userId="cd6a9b05-8684-42fa-a147-7ac63e8dbc86" providerId="ADAL" clId="{88E56C1C-C9B4-434F-BF1A-0F7C41968411}" dt="2022-01-11T05:12:09.102" v="6247" actId="20577"/>
          <ac:spMkLst>
            <pc:docMk/>
            <pc:sldMk cId="156616505" sldId="291"/>
            <ac:spMk id="2" creationId="{11E86666-A4D8-4434-89DA-92D0EE140DB5}"/>
          </ac:spMkLst>
        </pc:spChg>
        <pc:spChg chg="mod">
          <ac:chgData name="武 文" userId="cd6a9b05-8684-42fa-a147-7ac63e8dbc86" providerId="ADAL" clId="{88E56C1C-C9B4-434F-BF1A-0F7C41968411}" dt="2022-01-11T08:40:33.537" v="9802" actId="14100"/>
          <ac:spMkLst>
            <pc:docMk/>
            <pc:sldMk cId="156616505" sldId="291"/>
            <ac:spMk id="3" creationId="{BB35E3CE-4502-4388-93A6-F61D8EE3419C}"/>
          </ac:spMkLst>
        </pc:spChg>
        <pc:spChg chg="add mod">
          <ac:chgData name="武 文" userId="cd6a9b05-8684-42fa-a147-7ac63e8dbc86" providerId="ADAL" clId="{88E56C1C-C9B4-434F-BF1A-0F7C41968411}" dt="2022-01-11T08:16:17.814" v="9019" actId="164"/>
          <ac:spMkLst>
            <pc:docMk/>
            <pc:sldMk cId="156616505" sldId="291"/>
            <ac:spMk id="4" creationId="{583D6A1E-1513-4CE9-B416-634457AEC0D1}"/>
          </ac:spMkLst>
        </pc:spChg>
        <pc:spChg chg="add del mod">
          <ac:chgData name="武 文" userId="cd6a9b05-8684-42fa-a147-7ac63e8dbc86" providerId="ADAL" clId="{88E56C1C-C9B4-434F-BF1A-0F7C41968411}" dt="2022-01-11T08:09:21.792" v="8684" actId="11529"/>
          <ac:spMkLst>
            <pc:docMk/>
            <pc:sldMk cId="156616505" sldId="291"/>
            <ac:spMk id="5" creationId="{9ED6CB4F-88F8-4342-A156-2E3E8E9237E3}"/>
          </ac:spMkLst>
        </pc:spChg>
        <pc:spChg chg="add mod">
          <ac:chgData name="武 文" userId="cd6a9b05-8684-42fa-a147-7ac63e8dbc86" providerId="ADAL" clId="{88E56C1C-C9B4-434F-BF1A-0F7C41968411}" dt="2022-01-11T08:16:17.814" v="9019" actId="164"/>
          <ac:spMkLst>
            <pc:docMk/>
            <pc:sldMk cId="156616505" sldId="291"/>
            <ac:spMk id="6" creationId="{0084A439-9174-4894-9DEE-A38AA86929C4}"/>
          </ac:spMkLst>
        </pc:spChg>
        <pc:spChg chg="add mod">
          <ac:chgData name="武 文" userId="cd6a9b05-8684-42fa-a147-7ac63e8dbc86" providerId="ADAL" clId="{88E56C1C-C9B4-434F-BF1A-0F7C41968411}" dt="2022-01-11T08:38:05.591" v="9782" actId="17032"/>
          <ac:spMkLst>
            <pc:docMk/>
            <pc:sldMk cId="156616505" sldId="291"/>
            <ac:spMk id="8" creationId="{AB5830F9-AAC3-4E06-9A16-D96F63B24506}"/>
          </ac:spMkLst>
        </pc:spChg>
        <pc:spChg chg="add mod">
          <ac:chgData name="武 文" userId="cd6a9b05-8684-42fa-a147-7ac63e8dbc86" providerId="ADAL" clId="{88E56C1C-C9B4-434F-BF1A-0F7C41968411}" dt="2022-01-11T08:29:52.348" v="9731" actId="571"/>
          <ac:spMkLst>
            <pc:docMk/>
            <pc:sldMk cId="156616505" sldId="291"/>
            <ac:spMk id="9" creationId="{626288A8-0518-402F-B85A-819E79926DE4}"/>
          </ac:spMkLst>
        </pc:spChg>
        <pc:spChg chg="add mod">
          <ac:chgData name="武 文" userId="cd6a9b05-8684-42fa-a147-7ac63e8dbc86" providerId="ADAL" clId="{88E56C1C-C9B4-434F-BF1A-0F7C41968411}" dt="2022-01-11T08:39:43.714" v="9796" actId="571"/>
          <ac:spMkLst>
            <pc:docMk/>
            <pc:sldMk cId="156616505" sldId="291"/>
            <ac:spMk id="10" creationId="{CF548E7E-A81E-4924-BC12-EED212BE7C36}"/>
          </ac:spMkLst>
        </pc:spChg>
        <pc:grpChg chg="add mod">
          <ac:chgData name="武 文" userId="cd6a9b05-8684-42fa-a147-7ac63e8dbc86" providerId="ADAL" clId="{88E56C1C-C9B4-434F-BF1A-0F7C41968411}" dt="2022-01-11T08:29:16.929" v="9726" actId="1076"/>
          <ac:grpSpMkLst>
            <pc:docMk/>
            <pc:sldMk cId="156616505" sldId="291"/>
            <ac:grpSpMk id="7" creationId="{23B960E1-5E2A-43AD-908E-2740A0AA1944}"/>
          </ac:grpSpMkLst>
        </pc:grpChg>
      </pc:sldChg>
      <pc:sldChg chg="addSp delSp modSp add ord">
        <pc:chgData name="武 文" userId="cd6a9b05-8684-42fa-a147-7ac63e8dbc86" providerId="ADAL" clId="{88E56C1C-C9B4-434F-BF1A-0F7C41968411}" dt="2022-01-11T05:14:06.237" v="6353" actId="17032"/>
        <pc:sldMkLst>
          <pc:docMk/>
          <pc:sldMk cId="2029974180" sldId="292"/>
        </pc:sldMkLst>
        <pc:spChg chg="del">
          <ac:chgData name="武 文" userId="cd6a9b05-8684-42fa-a147-7ac63e8dbc86" providerId="ADAL" clId="{88E56C1C-C9B4-434F-BF1A-0F7C41968411}" dt="2022-01-11T05:13:06.557" v="6257"/>
          <ac:spMkLst>
            <pc:docMk/>
            <pc:sldMk cId="2029974180" sldId="292"/>
            <ac:spMk id="2" creationId="{1BB6AED9-73BA-42E2-AABD-441122419DC3}"/>
          </ac:spMkLst>
        </pc:spChg>
        <pc:spChg chg="del">
          <ac:chgData name="武 文" userId="cd6a9b05-8684-42fa-a147-7ac63e8dbc86" providerId="ADAL" clId="{88E56C1C-C9B4-434F-BF1A-0F7C41968411}" dt="2022-01-11T05:13:06.557" v="6257"/>
          <ac:spMkLst>
            <pc:docMk/>
            <pc:sldMk cId="2029974180" sldId="292"/>
            <ac:spMk id="3" creationId="{CD18DDCD-A049-4A5A-B7C2-7B00930782AD}"/>
          </ac:spMkLst>
        </pc:spChg>
        <pc:spChg chg="add mod">
          <ac:chgData name="武 文" userId="cd6a9b05-8684-42fa-a147-7ac63e8dbc86" providerId="ADAL" clId="{88E56C1C-C9B4-434F-BF1A-0F7C41968411}" dt="2022-01-11T05:14:06.237" v="6353" actId="17032"/>
          <ac:spMkLst>
            <pc:docMk/>
            <pc:sldMk cId="2029974180" sldId="292"/>
            <ac:spMk id="4" creationId="{BE9B1677-8679-4F85-BB74-0CB2350C8CE4}"/>
          </ac:spMkLst>
        </pc:spChg>
        <pc:spChg chg="add mod">
          <ac:chgData name="武 文" userId="cd6a9b05-8684-42fa-a147-7ac63e8dbc86" providerId="ADAL" clId="{88E56C1C-C9B4-434F-BF1A-0F7C41968411}" dt="2022-01-11T05:13:06.557" v="6257"/>
          <ac:spMkLst>
            <pc:docMk/>
            <pc:sldMk cId="2029974180" sldId="292"/>
            <ac:spMk id="5" creationId="{B12389A9-CEF7-4713-B846-5D33CD7006A9}"/>
          </ac:spMkLst>
        </pc:spChg>
      </pc:sldChg>
      <pc:sldChg chg="addSp delSp modSp add del modTransition modAnim">
        <pc:chgData name="武 文" userId="cd6a9b05-8684-42fa-a147-7ac63e8dbc86" providerId="ADAL" clId="{88E56C1C-C9B4-434F-BF1A-0F7C41968411}" dt="2022-01-11T07:42:28.142" v="8496" actId="2696"/>
        <pc:sldMkLst>
          <pc:docMk/>
          <pc:sldMk cId="683147424" sldId="293"/>
        </pc:sldMkLst>
        <pc:spChg chg="del">
          <ac:chgData name="武 文" userId="cd6a9b05-8684-42fa-a147-7ac63e8dbc86" providerId="ADAL" clId="{88E56C1C-C9B4-434F-BF1A-0F7C41968411}" dt="2022-01-11T05:51:44.822" v="7413" actId="478"/>
          <ac:spMkLst>
            <pc:docMk/>
            <pc:sldMk cId="683147424" sldId="293"/>
            <ac:spMk id="2" creationId="{B1DDE9C2-C866-487D-BFDC-4C6DF274CB5A}"/>
          </ac:spMkLst>
        </pc:spChg>
        <pc:spChg chg="mod">
          <ac:chgData name="武 文" userId="cd6a9b05-8684-42fa-a147-7ac63e8dbc86" providerId="ADAL" clId="{88E56C1C-C9B4-434F-BF1A-0F7C41968411}" dt="2022-01-11T05:53:22.609" v="7418" actId="1076"/>
          <ac:spMkLst>
            <pc:docMk/>
            <pc:sldMk cId="683147424" sldId="293"/>
            <ac:spMk id="3" creationId="{F0FE100C-B029-45C1-94F0-9D1C273B0023}"/>
          </ac:spMkLst>
        </pc:spChg>
        <pc:spChg chg="add mod">
          <ac:chgData name="武 文" userId="cd6a9b05-8684-42fa-a147-7ac63e8dbc86" providerId="ADAL" clId="{88E56C1C-C9B4-434F-BF1A-0F7C41968411}" dt="2022-01-11T05:53:39.652" v="7419" actId="207"/>
          <ac:spMkLst>
            <pc:docMk/>
            <pc:sldMk cId="683147424" sldId="293"/>
            <ac:spMk id="6" creationId="{F81411B0-0026-4518-94FA-AEEA01C192CB}"/>
          </ac:spMkLst>
        </pc:spChg>
        <pc:spChg chg="add mod">
          <ac:chgData name="武 文" userId="cd6a9b05-8684-42fa-a147-7ac63e8dbc86" providerId="ADAL" clId="{88E56C1C-C9B4-434F-BF1A-0F7C41968411}" dt="2022-01-11T05:53:22.609" v="7418" actId="1076"/>
          <ac:spMkLst>
            <pc:docMk/>
            <pc:sldMk cId="683147424" sldId="293"/>
            <ac:spMk id="7" creationId="{6FD141E7-01DF-4FC5-9BD9-5FC8B058B5D2}"/>
          </ac:spMkLst>
        </pc:spChg>
        <pc:picChg chg="add mod">
          <ac:chgData name="武 文" userId="cd6a9b05-8684-42fa-a147-7ac63e8dbc86" providerId="ADAL" clId="{88E56C1C-C9B4-434F-BF1A-0F7C41968411}" dt="2022-01-11T05:53:22.609" v="7418" actId="1076"/>
          <ac:picMkLst>
            <pc:docMk/>
            <pc:sldMk cId="683147424" sldId="293"/>
            <ac:picMk id="5" creationId="{7B4C5AE1-1A8F-4E32-AC84-4616D952958B}"/>
          </ac:picMkLst>
        </pc:picChg>
      </pc:sldChg>
      <pc:sldChg chg="addSp delSp modSp add delAnim modAnim">
        <pc:chgData name="武 文" userId="cd6a9b05-8684-42fa-a147-7ac63e8dbc86" providerId="ADAL" clId="{88E56C1C-C9B4-434F-BF1A-0F7C41968411}" dt="2022-01-11T07:45:44.741" v="8506" actId="13822"/>
        <pc:sldMkLst>
          <pc:docMk/>
          <pc:sldMk cId="3291211715" sldId="294"/>
        </pc:sldMkLst>
        <pc:spChg chg="del">
          <ac:chgData name="武 文" userId="cd6a9b05-8684-42fa-a147-7ac63e8dbc86" providerId="ADAL" clId="{88E56C1C-C9B4-434F-BF1A-0F7C41968411}" dt="2022-01-11T06:02:12.698" v="7531" actId="478"/>
          <ac:spMkLst>
            <pc:docMk/>
            <pc:sldMk cId="3291211715" sldId="294"/>
            <ac:spMk id="2" creationId="{16E222C8-BF9F-485C-948E-FF24A79D09DB}"/>
          </ac:spMkLst>
        </pc:spChg>
        <pc:spChg chg="del mod">
          <ac:chgData name="武 文" userId="cd6a9b05-8684-42fa-a147-7ac63e8dbc86" providerId="ADAL" clId="{88E56C1C-C9B4-434F-BF1A-0F7C41968411}" dt="2022-01-11T06:00:23.935" v="7448" actId="3680"/>
          <ac:spMkLst>
            <pc:docMk/>
            <pc:sldMk cId="3291211715" sldId="294"/>
            <ac:spMk id="3" creationId="{9D35E8C6-9623-4EE4-A9E5-27C889140188}"/>
          </ac:spMkLst>
        </pc:spChg>
        <pc:spChg chg="add del mod">
          <ac:chgData name="武 文" userId="cd6a9b05-8684-42fa-a147-7ac63e8dbc86" providerId="ADAL" clId="{88E56C1C-C9B4-434F-BF1A-0F7C41968411}" dt="2022-01-11T05:58:36.938" v="7424" actId="478"/>
          <ac:spMkLst>
            <pc:docMk/>
            <pc:sldMk cId="3291211715" sldId="294"/>
            <ac:spMk id="4" creationId="{8A1019F2-48F1-4129-BE89-6342C9240B64}"/>
          </ac:spMkLst>
        </pc:spChg>
        <pc:spChg chg="add mod">
          <ac:chgData name="武 文" userId="cd6a9b05-8684-42fa-a147-7ac63e8dbc86" providerId="ADAL" clId="{88E56C1C-C9B4-434F-BF1A-0F7C41968411}" dt="2022-01-11T07:45:44.741" v="8506" actId="13822"/>
          <ac:spMkLst>
            <pc:docMk/>
            <pc:sldMk cId="3291211715" sldId="294"/>
            <ac:spMk id="5" creationId="{B7090D5D-787E-47E5-B1ED-9968B5F26F6B}"/>
          </ac:spMkLst>
        </pc:spChg>
        <pc:spChg chg="add del mod">
          <ac:chgData name="武 文" userId="cd6a9b05-8684-42fa-a147-7ac63e8dbc86" providerId="ADAL" clId="{88E56C1C-C9B4-434F-BF1A-0F7C41968411}" dt="2022-01-11T05:58:57.020" v="7432" actId="478"/>
          <ac:spMkLst>
            <pc:docMk/>
            <pc:sldMk cId="3291211715" sldId="294"/>
            <ac:spMk id="7" creationId="{B79A4B85-047E-4F9B-A844-A8F7D4C43C2E}"/>
          </ac:spMkLst>
        </pc:spChg>
        <pc:spChg chg="add mod">
          <ac:chgData name="武 文" userId="cd6a9b05-8684-42fa-a147-7ac63e8dbc86" providerId="ADAL" clId="{88E56C1C-C9B4-434F-BF1A-0F7C41968411}" dt="2022-01-11T06:09:20.993" v="7654" actId="1076"/>
          <ac:spMkLst>
            <pc:docMk/>
            <pc:sldMk cId="3291211715" sldId="294"/>
            <ac:spMk id="8" creationId="{8598680D-1558-44AA-8A8F-D76D461E2F12}"/>
          </ac:spMkLst>
        </pc:spChg>
        <pc:spChg chg="add del mod">
          <ac:chgData name="武 文" userId="cd6a9b05-8684-42fa-a147-7ac63e8dbc86" providerId="ADAL" clId="{88E56C1C-C9B4-434F-BF1A-0F7C41968411}" dt="2022-01-11T05:59:12.261" v="7438" actId="478"/>
          <ac:spMkLst>
            <pc:docMk/>
            <pc:sldMk cId="3291211715" sldId="294"/>
            <ac:spMk id="9" creationId="{9D512EE9-4221-4E2B-A818-684DF6149E90}"/>
          </ac:spMkLst>
        </pc:spChg>
        <pc:spChg chg="add del mod">
          <ac:chgData name="武 文" userId="cd6a9b05-8684-42fa-a147-7ac63e8dbc86" providerId="ADAL" clId="{88E56C1C-C9B4-434F-BF1A-0F7C41968411}" dt="2022-01-11T05:59:12.343" v="7440"/>
          <ac:spMkLst>
            <pc:docMk/>
            <pc:sldMk cId="3291211715" sldId="294"/>
            <ac:spMk id="10" creationId="{50EDCF9F-D1C7-4CA3-8D64-1DF1D9B24894}"/>
          </ac:spMkLst>
        </pc:spChg>
        <pc:spChg chg="add del mod">
          <ac:chgData name="武 文" userId="cd6a9b05-8684-42fa-a147-7ac63e8dbc86" providerId="ADAL" clId="{88E56C1C-C9B4-434F-BF1A-0F7C41968411}" dt="2022-01-11T05:59:22.364" v="7444" actId="478"/>
          <ac:spMkLst>
            <pc:docMk/>
            <pc:sldMk cId="3291211715" sldId="294"/>
            <ac:spMk id="11" creationId="{A74C6894-2392-484B-9864-EC52E3D44083}"/>
          </ac:spMkLst>
        </pc:spChg>
        <pc:spChg chg="add mod">
          <ac:chgData name="武 文" userId="cd6a9b05-8684-42fa-a147-7ac63e8dbc86" providerId="ADAL" clId="{88E56C1C-C9B4-434F-BF1A-0F7C41968411}" dt="2022-01-11T07:45:36.720" v="8505" actId="1076"/>
          <ac:spMkLst>
            <pc:docMk/>
            <pc:sldMk cId="3291211715" sldId="294"/>
            <ac:spMk id="13" creationId="{D71313CC-B551-42E6-B735-778A76BE92AA}"/>
          </ac:spMkLst>
        </pc:spChg>
        <pc:graphicFrameChg chg="add mod ord modGraphic">
          <ac:chgData name="武 文" userId="cd6a9b05-8684-42fa-a147-7ac63e8dbc86" providerId="ADAL" clId="{88E56C1C-C9B4-434F-BF1A-0F7C41968411}" dt="2022-01-11T06:08:22.347" v="7642" actId="1076"/>
          <ac:graphicFrameMkLst>
            <pc:docMk/>
            <pc:sldMk cId="3291211715" sldId="294"/>
            <ac:graphicFrameMk id="12" creationId="{C29B6830-38F9-486F-B552-5917C0DD49DB}"/>
          </ac:graphicFrameMkLst>
        </pc:graphicFrameChg>
        <pc:picChg chg="add del mod">
          <ac:chgData name="武 文" userId="cd6a9b05-8684-42fa-a147-7ac63e8dbc86" providerId="ADAL" clId="{88E56C1C-C9B4-434F-BF1A-0F7C41968411}" dt="2022-01-11T06:02:10.881" v="7530" actId="478"/>
          <ac:picMkLst>
            <pc:docMk/>
            <pc:sldMk cId="3291211715" sldId="294"/>
            <ac:picMk id="6" creationId="{F0CE7856-1029-4397-8EC6-FF9EB2E94890}"/>
          </ac:picMkLst>
        </pc:picChg>
      </pc:sldChg>
      <pc:sldChg chg="addSp delSp modSp delAnim modAnim">
        <pc:chgData name="武 文" userId="cd6a9b05-8684-42fa-a147-7ac63e8dbc86" providerId="ADAL" clId="{88E56C1C-C9B4-434F-BF1A-0F7C41968411}" dt="2022-01-11T09:24:21.007" v="11236"/>
        <pc:sldMkLst>
          <pc:docMk/>
          <pc:sldMk cId="1584472804" sldId="295"/>
        </pc:sldMkLst>
        <pc:spChg chg="mod">
          <ac:chgData name="武 文" userId="cd6a9b05-8684-42fa-a147-7ac63e8dbc86" providerId="ADAL" clId="{88E56C1C-C9B4-434F-BF1A-0F7C41968411}" dt="2022-01-11T07:35:12.042" v="8392" actId="20577"/>
          <ac:spMkLst>
            <pc:docMk/>
            <pc:sldMk cId="1584472804" sldId="295"/>
            <ac:spMk id="2" creationId="{19CFF595-4BAB-432B-A722-8E16BB46E13D}"/>
          </ac:spMkLst>
        </pc:spChg>
        <pc:spChg chg="del mod">
          <ac:chgData name="武 文" userId="cd6a9b05-8684-42fa-a147-7ac63e8dbc86" providerId="ADAL" clId="{88E56C1C-C9B4-434F-BF1A-0F7C41968411}" dt="2022-01-11T07:36:00.677" v="8415" actId="478"/>
          <ac:spMkLst>
            <pc:docMk/>
            <pc:sldMk cId="1584472804" sldId="295"/>
            <ac:spMk id="3" creationId="{E17E1144-D199-4EB6-80EA-CE351018E2FF}"/>
          </ac:spMkLst>
        </pc:spChg>
        <pc:spChg chg="mod">
          <ac:chgData name="武 文" userId="cd6a9b05-8684-42fa-a147-7ac63e8dbc86" providerId="ADAL" clId="{88E56C1C-C9B4-434F-BF1A-0F7C41968411}" dt="2022-01-11T07:37:12.949" v="8419" actId="164"/>
          <ac:spMkLst>
            <pc:docMk/>
            <pc:sldMk cId="1584472804" sldId="295"/>
            <ac:spMk id="4" creationId="{D4139587-2192-4C0E-8913-2F293C17FB49}"/>
          </ac:spMkLst>
        </pc:spChg>
        <pc:spChg chg="mod">
          <ac:chgData name="武 文" userId="cd6a9b05-8684-42fa-a147-7ac63e8dbc86" providerId="ADAL" clId="{88E56C1C-C9B4-434F-BF1A-0F7C41968411}" dt="2022-01-11T07:37:12.949" v="8419" actId="164"/>
          <ac:spMkLst>
            <pc:docMk/>
            <pc:sldMk cId="1584472804" sldId="295"/>
            <ac:spMk id="5" creationId="{04C97ED5-4792-485C-8DAC-0D413DA8F2A2}"/>
          </ac:spMkLst>
        </pc:spChg>
        <pc:spChg chg="add del mod">
          <ac:chgData name="武 文" userId="cd6a9b05-8684-42fa-a147-7ac63e8dbc86" providerId="ADAL" clId="{88E56C1C-C9B4-434F-BF1A-0F7C41968411}" dt="2022-01-11T07:37:04.285" v="8417" actId="478"/>
          <ac:spMkLst>
            <pc:docMk/>
            <pc:sldMk cId="1584472804" sldId="295"/>
            <ac:spMk id="8" creationId="{64D09704-FEA7-41EB-B4EE-3FEBBCAF1479}"/>
          </ac:spMkLst>
        </pc:spChg>
        <pc:spChg chg="add mod">
          <ac:chgData name="武 文" userId="cd6a9b05-8684-42fa-a147-7ac63e8dbc86" providerId="ADAL" clId="{88E56C1C-C9B4-434F-BF1A-0F7C41968411}" dt="2022-01-11T07:37:24.471" v="8421" actId="1076"/>
          <ac:spMkLst>
            <pc:docMk/>
            <pc:sldMk cId="1584472804" sldId="295"/>
            <ac:spMk id="9" creationId="{2AE99C9D-F1BD-4710-9A45-432085A58655}"/>
          </ac:spMkLst>
        </pc:spChg>
        <pc:spChg chg="add mod">
          <ac:chgData name="武 文" userId="cd6a9b05-8684-42fa-a147-7ac63e8dbc86" providerId="ADAL" clId="{88E56C1C-C9B4-434F-BF1A-0F7C41968411}" dt="2022-01-11T07:41:01.128" v="8492" actId="13822"/>
          <ac:spMkLst>
            <pc:docMk/>
            <pc:sldMk cId="1584472804" sldId="295"/>
            <ac:spMk id="11" creationId="{45DCD40D-BB04-4502-8660-9B7D99F04EB7}"/>
          </ac:spMkLst>
        </pc:spChg>
        <pc:grpChg chg="add mod">
          <ac:chgData name="武 文" userId="cd6a9b05-8684-42fa-a147-7ac63e8dbc86" providerId="ADAL" clId="{88E56C1C-C9B4-434F-BF1A-0F7C41968411}" dt="2022-01-11T07:37:17.989" v="8420" actId="1076"/>
          <ac:grpSpMkLst>
            <pc:docMk/>
            <pc:sldMk cId="1584472804" sldId="295"/>
            <ac:grpSpMk id="10" creationId="{47AD9959-439A-4EBC-9EAF-D329843C966F}"/>
          </ac:grpSpMkLst>
        </pc:grpChg>
        <pc:picChg chg="del">
          <ac:chgData name="武 文" userId="cd6a9b05-8684-42fa-a147-7ac63e8dbc86" providerId="ADAL" clId="{88E56C1C-C9B4-434F-BF1A-0F7C41968411}" dt="2022-01-11T07:36:04.137" v="8416" actId="478"/>
          <ac:picMkLst>
            <pc:docMk/>
            <pc:sldMk cId="1584472804" sldId="295"/>
            <ac:picMk id="7" creationId="{DF0DC6F5-F143-413F-9402-F908ED63211F}"/>
          </ac:picMkLst>
        </pc:picChg>
      </pc:sldChg>
      <pc:sldChg chg="addSp delSp modSp add delAnim modAnim">
        <pc:chgData name="武 文" userId="cd6a9b05-8684-42fa-a147-7ac63e8dbc86" providerId="ADAL" clId="{88E56C1C-C9B4-434F-BF1A-0F7C41968411}" dt="2022-01-11T09:23:20.110" v="11228"/>
        <pc:sldMkLst>
          <pc:docMk/>
          <pc:sldMk cId="3847904072" sldId="296"/>
        </pc:sldMkLst>
        <pc:spChg chg="mod">
          <ac:chgData name="武 文" userId="cd6a9b05-8684-42fa-a147-7ac63e8dbc86" providerId="ADAL" clId="{88E56C1C-C9B4-434F-BF1A-0F7C41968411}" dt="2022-01-11T07:23:00.003" v="8199" actId="20577"/>
          <ac:spMkLst>
            <pc:docMk/>
            <pc:sldMk cId="3847904072" sldId="296"/>
            <ac:spMk id="2" creationId="{19CFF595-4BAB-432B-A722-8E16BB46E13D}"/>
          </ac:spMkLst>
        </pc:spChg>
        <pc:spChg chg="del">
          <ac:chgData name="武 文" userId="cd6a9b05-8684-42fa-a147-7ac63e8dbc86" providerId="ADAL" clId="{88E56C1C-C9B4-434F-BF1A-0F7C41968411}" dt="2022-01-11T07:21:23.741" v="8152" actId="478"/>
          <ac:spMkLst>
            <pc:docMk/>
            <pc:sldMk cId="3847904072" sldId="296"/>
            <ac:spMk id="3" creationId="{E17E1144-D199-4EB6-80EA-CE351018E2FF}"/>
          </ac:spMkLst>
        </pc:spChg>
        <pc:spChg chg="add del mod">
          <ac:chgData name="武 文" userId="cd6a9b05-8684-42fa-a147-7ac63e8dbc86" providerId="ADAL" clId="{88E56C1C-C9B4-434F-BF1A-0F7C41968411}" dt="2022-01-11T07:21:28.093" v="8153" actId="478"/>
          <ac:spMkLst>
            <pc:docMk/>
            <pc:sldMk cId="3847904072" sldId="296"/>
            <ac:spMk id="5" creationId="{0B4FD979-1262-4234-B02E-19C48DEBDB59}"/>
          </ac:spMkLst>
        </pc:spChg>
        <pc:spChg chg="add mod topLvl">
          <ac:chgData name="武 文" userId="cd6a9b05-8684-42fa-a147-7ac63e8dbc86" providerId="ADAL" clId="{88E56C1C-C9B4-434F-BF1A-0F7C41968411}" dt="2022-01-11T07:35:01.363" v="8390" actId="164"/>
          <ac:spMkLst>
            <pc:docMk/>
            <pc:sldMk cId="3847904072" sldId="296"/>
            <ac:spMk id="6" creationId="{DB111CC6-2E15-479B-820E-E89DA92F61EA}"/>
          </ac:spMkLst>
        </pc:spChg>
        <pc:spChg chg="mod topLvl">
          <ac:chgData name="武 文" userId="cd6a9b05-8684-42fa-a147-7ac63e8dbc86" providerId="ADAL" clId="{88E56C1C-C9B4-434F-BF1A-0F7C41968411}" dt="2022-01-11T07:35:01.363" v="8390" actId="164"/>
          <ac:spMkLst>
            <pc:docMk/>
            <pc:sldMk cId="3847904072" sldId="296"/>
            <ac:spMk id="8" creationId="{17F6C572-E053-4508-A541-2D39E73B3D41}"/>
          </ac:spMkLst>
        </pc:spChg>
        <pc:spChg chg="add mod">
          <ac:chgData name="武 文" userId="cd6a9b05-8684-42fa-a147-7ac63e8dbc86" providerId="ADAL" clId="{88E56C1C-C9B4-434F-BF1A-0F7C41968411}" dt="2022-01-11T07:31:20.623" v="8361" actId="948"/>
          <ac:spMkLst>
            <pc:docMk/>
            <pc:sldMk cId="3847904072" sldId="296"/>
            <ac:spMk id="9" creationId="{2657684B-5B00-4176-810E-00369BD5DC35}"/>
          </ac:spMkLst>
        </pc:spChg>
        <pc:spChg chg="add mod">
          <ac:chgData name="武 文" userId="cd6a9b05-8684-42fa-a147-7ac63e8dbc86" providerId="ADAL" clId="{88E56C1C-C9B4-434F-BF1A-0F7C41968411}" dt="2022-01-11T07:44:32.809" v="8504" actId="14100"/>
          <ac:spMkLst>
            <pc:docMk/>
            <pc:sldMk cId="3847904072" sldId="296"/>
            <ac:spMk id="10" creationId="{0023934A-84FD-4B82-8197-9B18D08A6E38}"/>
          </ac:spMkLst>
        </pc:spChg>
        <pc:grpChg chg="add del mod">
          <ac:chgData name="武 文" userId="cd6a9b05-8684-42fa-a147-7ac63e8dbc86" providerId="ADAL" clId="{88E56C1C-C9B4-434F-BF1A-0F7C41968411}" dt="2022-01-11T07:33:47.364" v="8381" actId="165"/>
          <ac:grpSpMkLst>
            <pc:docMk/>
            <pc:sldMk cId="3847904072" sldId="296"/>
            <ac:grpSpMk id="11" creationId="{1EEE5A3B-AC8C-4B58-A7B3-A4449CE3047F}"/>
          </ac:grpSpMkLst>
        </pc:grpChg>
        <pc:grpChg chg="add mod">
          <ac:chgData name="武 文" userId="cd6a9b05-8684-42fa-a147-7ac63e8dbc86" providerId="ADAL" clId="{88E56C1C-C9B4-434F-BF1A-0F7C41968411}" dt="2022-01-11T07:44:26.391" v="8502" actId="14100"/>
          <ac:grpSpMkLst>
            <pc:docMk/>
            <pc:sldMk cId="3847904072" sldId="296"/>
            <ac:grpSpMk id="12" creationId="{7FE2C8C8-DCA1-482A-9325-E988CA9EC7A3}"/>
          </ac:grpSpMkLst>
        </pc:grpChg>
        <pc:picChg chg="del">
          <ac:chgData name="武 文" userId="cd6a9b05-8684-42fa-a147-7ac63e8dbc86" providerId="ADAL" clId="{88E56C1C-C9B4-434F-BF1A-0F7C41968411}" dt="2022-01-11T07:21:29.476" v="8154" actId="478"/>
          <ac:picMkLst>
            <pc:docMk/>
            <pc:sldMk cId="3847904072" sldId="296"/>
            <ac:picMk id="7" creationId="{DF0DC6F5-F143-413F-9402-F908ED63211F}"/>
          </ac:picMkLst>
        </pc:picChg>
      </pc:sldChg>
      <pc:sldChg chg="delSp modSp add modAnim">
        <pc:chgData name="武 文" userId="cd6a9b05-8684-42fa-a147-7ac63e8dbc86" providerId="ADAL" clId="{88E56C1C-C9B4-434F-BF1A-0F7C41968411}" dt="2022-01-11T08:56:39.901" v="10644" actId="20577"/>
        <pc:sldMkLst>
          <pc:docMk/>
          <pc:sldMk cId="2112871218" sldId="297"/>
        </pc:sldMkLst>
        <pc:spChg chg="del">
          <ac:chgData name="武 文" userId="cd6a9b05-8684-42fa-a147-7ac63e8dbc86" providerId="ADAL" clId="{88E56C1C-C9B4-434F-BF1A-0F7C41968411}" dt="2022-01-11T08:53:32.870" v="10550" actId="478"/>
          <ac:spMkLst>
            <pc:docMk/>
            <pc:sldMk cId="2112871218" sldId="297"/>
            <ac:spMk id="2" creationId="{B8CD5A64-1E8A-4C02-BB01-8CC164A57EC9}"/>
          </ac:spMkLst>
        </pc:spChg>
        <pc:spChg chg="mod">
          <ac:chgData name="武 文" userId="cd6a9b05-8684-42fa-a147-7ac63e8dbc86" providerId="ADAL" clId="{88E56C1C-C9B4-434F-BF1A-0F7C41968411}" dt="2022-01-11T08:56:39.901" v="10644" actId="20577"/>
          <ac:spMkLst>
            <pc:docMk/>
            <pc:sldMk cId="2112871218" sldId="297"/>
            <ac:spMk id="3" creationId="{F485B0B8-8880-4C33-9E6F-19B6CF0C2709}"/>
          </ac:spMkLst>
        </pc:spChg>
      </pc:sldChg>
      <pc:sldChg chg="addSp delSp modSp add modAnim">
        <pc:chgData name="武 文" userId="cd6a9b05-8684-42fa-a147-7ac63e8dbc86" providerId="ADAL" clId="{88E56C1C-C9B4-434F-BF1A-0F7C41968411}" dt="2022-01-11T09:10:37.205" v="11203"/>
        <pc:sldMkLst>
          <pc:docMk/>
          <pc:sldMk cId="2607399822" sldId="298"/>
        </pc:sldMkLst>
        <pc:spChg chg="del">
          <ac:chgData name="武 文" userId="cd6a9b05-8684-42fa-a147-7ac63e8dbc86" providerId="ADAL" clId="{88E56C1C-C9B4-434F-BF1A-0F7C41968411}" dt="2022-01-11T09:03:36.562" v="11041" actId="478"/>
          <ac:spMkLst>
            <pc:docMk/>
            <pc:sldMk cId="2607399822" sldId="298"/>
            <ac:spMk id="2" creationId="{FBA3989B-D4C4-4F7D-83DF-457F6E8DB51E}"/>
          </ac:spMkLst>
        </pc:spChg>
        <pc:spChg chg="del mod">
          <ac:chgData name="武 文" userId="cd6a9b05-8684-42fa-a147-7ac63e8dbc86" providerId="ADAL" clId="{88E56C1C-C9B4-434F-BF1A-0F7C41968411}" dt="2022-01-11T09:04:33.935" v="11044" actId="478"/>
          <ac:spMkLst>
            <pc:docMk/>
            <pc:sldMk cId="2607399822" sldId="298"/>
            <ac:spMk id="3" creationId="{A22CBD02-A302-4E25-875C-EF39E9FD23D5}"/>
          </ac:spMkLst>
        </pc:spChg>
        <pc:spChg chg="add mod">
          <ac:chgData name="武 文" userId="cd6a9b05-8684-42fa-a147-7ac63e8dbc86" providerId="ADAL" clId="{88E56C1C-C9B4-434F-BF1A-0F7C41968411}" dt="2022-01-11T09:03:41.761" v="11042" actId="164"/>
          <ac:spMkLst>
            <pc:docMk/>
            <pc:sldMk cId="2607399822" sldId="298"/>
            <ac:spMk id="4" creationId="{74968054-E72C-41D6-BB87-437BFD53CD5E}"/>
          </ac:spMkLst>
        </pc:spChg>
        <pc:spChg chg="add mod">
          <ac:chgData name="武 文" userId="cd6a9b05-8684-42fa-a147-7ac63e8dbc86" providerId="ADAL" clId="{88E56C1C-C9B4-434F-BF1A-0F7C41968411}" dt="2022-01-11T09:03:41.761" v="11042" actId="164"/>
          <ac:spMkLst>
            <pc:docMk/>
            <pc:sldMk cId="2607399822" sldId="298"/>
            <ac:spMk id="5" creationId="{2DD77498-6B05-4B7D-99BE-3B6A1C13EE7B}"/>
          </ac:spMkLst>
        </pc:spChg>
        <pc:spChg chg="mod">
          <ac:chgData name="武 文" userId="cd6a9b05-8684-42fa-a147-7ac63e8dbc86" providerId="ADAL" clId="{88E56C1C-C9B4-434F-BF1A-0F7C41968411}" dt="2022-01-11T09:04:46.826" v="11059" actId="20577"/>
          <ac:spMkLst>
            <pc:docMk/>
            <pc:sldMk cId="2607399822" sldId="298"/>
            <ac:spMk id="8" creationId="{DA892F55-5BF3-4CD9-A470-6DDCB75FDDA8}"/>
          </ac:spMkLst>
        </pc:spChg>
        <pc:spChg chg="mod">
          <ac:chgData name="武 文" userId="cd6a9b05-8684-42fa-a147-7ac63e8dbc86" providerId="ADAL" clId="{88E56C1C-C9B4-434F-BF1A-0F7C41968411}" dt="2022-01-11T09:09:47.092" v="11202" actId="14100"/>
          <ac:spMkLst>
            <pc:docMk/>
            <pc:sldMk cId="2607399822" sldId="298"/>
            <ac:spMk id="9" creationId="{6064C3BD-4044-42B1-A576-2F237E0B95AE}"/>
          </ac:spMkLst>
        </pc:spChg>
        <pc:grpChg chg="add mod">
          <ac:chgData name="武 文" userId="cd6a9b05-8684-42fa-a147-7ac63e8dbc86" providerId="ADAL" clId="{88E56C1C-C9B4-434F-BF1A-0F7C41968411}" dt="2022-01-11T09:03:45.456" v="11043" actId="1076"/>
          <ac:grpSpMkLst>
            <pc:docMk/>
            <pc:sldMk cId="2607399822" sldId="298"/>
            <ac:grpSpMk id="6" creationId="{AC9592AB-787E-4C7F-8D36-D3D6FD361C84}"/>
          </ac:grpSpMkLst>
        </pc:grpChg>
        <pc:grpChg chg="add mod">
          <ac:chgData name="武 文" userId="cd6a9b05-8684-42fa-a147-7ac63e8dbc86" providerId="ADAL" clId="{88E56C1C-C9B4-434F-BF1A-0F7C41968411}" dt="2022-01-11T09:04:39.350" v="11046" actId="1076"/>
          <ac:grpSpMkLst>
            <pc:docMk/>
            <pc:sldMk cId="2607399822" sldId="298"/>
            <ac:grpSpMk id="7" creationId="{45D17295-B262-45F7-B426-C0F7FC8057F3}"/>
          </ac:grpSpMkLst>
        </pc:grpChg>
      </pc:sldChg>
      <pc:sldChg chg="addSp delSp modSp add">
        <pc:chgData name="武 文" userId="cd6a9b05-8684-42fa-a147-7ac63e8dbc86" providerId="ADAL" clId="{88E56C1C-C9B4-434F-BF1A-0F7C41968411}" dt="2022-01-11T09:11:29.250" v="11217" actId="20577"/>
        <pc:sldMkLst>
          <pc:docMk/>
          <pc:sldMk cId="1720964150" sldId="299"/>
        </pc:sldMkLst>
        <pc:spChg chg="del">
          <ac:chgData name="武 文" userId="cd6a9b05-8684-42fa-a147-7ac63e8dbc86" providerId="ADAL" clId="{88E56C1C-C9B4-434F-BF1A-0F7C41968411}" dt="2022-01-11T09:11:06.753" v="11205"/>
          <ac:spMkLst>
            <pc:docMk/>
            <pc:sldMk cId="1720964150" sldId="299"/>
            <ac:spMk id="2" creationId="{335285B4-0C33-447A-9ED5-BD72EB3488EA}"/>
          </ac:spMkLst>
        </pc:spChg>
        <pc:spChg chg="del">
          <ac:chgData name="武 文" userId="cd6a9b05-8684-42fa-a147-7ac63e8dbc86" providerId="ADAL" clId="{88E56C1C-C9B4-434F-BF1A-0F7C41968411}" dt="2022-01-11T09:11:06.753" v="11205"/>
          <ac:spMkLst>
            <pc:docMk/>
            <pc:sldMk cId="1720964150" sldId="299"/>
            <ac:spMk id="3" creationId="{03486E2E-4127-44D9-93A7-F5334CB78B5B}"/>
          </ac:spMkLst>
        </pc:spChg>
        <pc:spChg chg="add mod">
          <ac:chgData name="武 文" userId="cd6a9b05-8684-42fa-a147-7ac63e8dbc86" providerId="ADAL" clId="{88E56C1C-C9B4-434F-BF1A-0F7C41968411}" dt="2022-01-11T09:11:22.028" v="11215" actId="6549"/>
          <ac:spMkLst>
            <pc:docMk/>
            <pc:sldMk cId="1720964150" sldId="299"/>
            <ac:spMk id="4" creationId="{214281F3-6BFD-4CD3-A509-0241C280E494}"/>
          </ac:spMkLst>
        </pc:spChg>
        <pc:spChg chg="add mod">
          <ac:chgData name="武 文" userId="cd6a9b05-8684-42fa-a147-7ac63e8dbc86" providerId="ADAL" clId="{88E56C1C-C9B4-434F-BF1A-0F7C41968411}" dt="2022-01-11T09:11:29.250" v="11217" actId="20577"/>
          <ac:spMkLst>
            <pc:docMk/>
            <pc:sldMk cId="1720964150" sldId="299"/>
            <ac:spMk id="5" creationId="{590E5FFD-1B21-47C2-BC4B-DA8EA94A13B2}"/>
          </ac:spMkLst>
        </pc:spChg>
      </pc:sldChg>
      <pc:sldMasterChg chg="modSldLayout">
        <pc:chgData name="武 文" userId="cd6a9b05-8684-42fa-a147-7ac63e8dbc86" providerId="ADAL" clId="{88E56C1C-C9B4-434F-BF1A-0F7C41968411}" dt="2022-01-11T07:43:22.167" v="8500" actId="14100"/>
        <pc:sldMasterMkLst>
          <pc:docMk/>
          <pc:sldMasterMk cId="1330280290" sldId="2147483768"/>
        </pc:sldMasterMkLst>
        <pc:sldLayoutChg chg="modSp">
          <pc:chgData name="武 文" userId="cd6a9b05-8684-42fa-a147-7ac63e8dbc86" providerId="ADAL" clId="{88E56C1C-C9B4-434F-BF1A-0F7C41968411}" dt="2022-01-11T07:43:22.167" v="8500" actId="14100"/>
          <pc:sldLayoutMkLst>
            <pc:docMk/>
            <pc:sldMasterMk cId="1330280290" sldId="2147483768"/>
            <pc:sldLayoutMk cId="339799373" sldId="2147483770"/>
          </pc:sldLayoutMkLst>
          <pc:spChg chg="mod">
            <ac:chgData name="武 文" userId="cd6a9b05-8684-42fa-a147-7ac63e8dbc86" providerId="ADAL" clId="{88E56C1C-C9B4-434F-BF1A-0F7C41968411}" dt="2022-01-11T07:43:11.328" v="8499" actId="14100"/>
            <ac:spMkLst>
              <pc:docMk/>
              <pc:sldMasterMk cId="1330280290" sldId="2147483768"/>
              <pc:sldLayoutMk cId="339799373" sldId="2147483770"/>
              <ac:spMk id="2" creationId="{260EE16E-42BC-D54D-8C6B-3B8A906CAC2F}"/>
            </ac:spMkLst>
          </pc:spChg>
          <pc:spChg chg="mod">
            <ac:chgData name="武 文" userId="cd6a9b05-8684-42fa-a147-7ac63e8dbc86" providerId="ADAL" clId="{88E56C1C-C9B4-434F-BF1A-0F7C41968411}" dt="2022-01-11T07:43:22.167" v="8500" actId="14100"/>
            <ac:spMkLst>
              <pc:docMk/>
              <pc:sldMasterMk cId="1330280290" sldId="2147483768"/>
              <pc:sldLayoutMk cId="339799373" sldId="2147483770"/>
              <ac:spMk id="3" creationId="{C7B40A72-F62B-BD42-A131-3CFC9B7239D3}"/>
            </ac:spMkLst>
          </pc:spChg>
        </pc:sldLayoutChg>
      </pc:sldMasterChg>
    </pc:docChg>
  </pc:docChgLst>
</pc:chgInfo>
</file>

<file path=ppt/media/image1.png>
</file>

<file path=ppt/media/image10.png>
</file>

<file path=ppt/media/image100.png>
</file>

<file path=ppt/media/image101.png>
</file>

<file path=ppt/media/image102.png>
</file>

<file path=ppt/media/image1020.png>
</file>

<file path=ppt/media/image103.png>
</file>

<file path=ppt/media/image1030.PNG>
</file>

<file path=ppt/media/image1031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090.png>
</file>

<file path=ppt/media/image11.png>
</file>

<file path=ppt/media/image110.png>
</file>

<file path=ppt/media/image1100.png>
</file>

<file path=ppt/media/image111.png>
</file>

<file path=ppt/media/image1110.png>
</file>

<file path=ppt/media/image1111.png>
</file>

<file path=ppt/media/image1112.png>
</file>

<file path=ppt/media/image112.png>
</file>

<file path=ppt/media/image113.png>
</file>

<file path=ppt/media/image114.png>
</file>

<file path=ppt/media/image115.png>
</file>

<file path=ppt/media/image1150.png>
</file>

<file path=ppt/media/image116.png>
</file>

<file path=ppt/media/image117.png>
</file>

<file path=ppt/media/image1170.png>
</file>

<file path=ppt/media/image118.png>
</file>

<file path=ppt/media/image1180.png>
</file>

<file path=ppt/media/image119.png>
</file>

<file path=ppt/media/image12.png>
</file>

<file path=ppt/media/image120.png>
</file>

<file path=ppt/media/image121.png>
</file>

<file path=ppt/media/image1210.png>
</file>

<file path=ppt/media/image122.png>
</file>

<file path=ppt/media/image123.png>
</file>

<file path=ppt/media/image124.png>
</file>

<file path=ppt/media/image125.png>
</file>

<file path=ppt/media/image126.png>
</file>

<file path=ppt/media/image1260.png>
</file>

<file path=ppt/media/image127.png>
</file>

<file path=ppt/media/image1270.png>
</file>

<file path=ppt/media/image128.png>
</file>

<file path=ppt/media/image1280.png>
</file>

<file path=ppt/media/image129.png>
</file>

<file path=ppt/media/image1290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390.png>
</file>

<file path=ppt/media/image14.png>
</file>

<file path=ppt/media/image140.png>
</file>

<file path=ppt/media/image141.png>
</file>

<file path=ppt/media/image1410.png>
</file>

<file path=ppt/media/image142.png>
</file>

<file path=ppt/media/image1420.PNG>
</file>

<file path=ppt/media/image143.png>
</file>

<file path=ppt/media/image144.png>
</file>

<file path=ppt/media/image145.png>
</file>

<file path=ppt/media/image146.png>
</file>

<file path=ppt/media/image1460.PNG>
</file>

<file path=ppt/media/image147.png>
</file>

<file path=ppt/media/image1470.png>
</file>

<file path=ppt/media/image148.png>
</file>

<file path=ppt/media/image1480.png>
</file>

<file path=ppt/media/image149.png>
</file>

<file path=ppt/media/image1490.png>
</file>

<file path=ppt/media/image15.png>
</file>

<file path=ppt/media/image150.png>
</file>

<file path=ppt/media/image1500.png>
</file>

<file path=ppt/media/image151.png>
</file>

<file path=ppt/media/image1510.png>
</file>

<file path=ppt/media/image152.png>
</file>

<file path=ppt/media/image1520.png>
</file>

<file path=ppt/media/image1521.png>
</file>

<file path=ppt/media/image153.png>
</file>

<file path=ppt/media/image154.png>
</file>

<file path=ppt/media/image1540.png>
</file>

<file path=ppt/media/image155.png>
</file>

<file path=ppt/media/image1550.png>
</file>

<file path=ppt/media/image156.png>
</file>

<file path=ppt/media/image1560.png>
</file>

<file path=ppt/media/image157.png>
</file>

<file path=ppt/media/image158.png>
</file>

<file path=ppt/media/image159.png>
</file>

<file path=ppt/media/image1590.png>
</file>

<file path=ppt/media/image16.png>
</file>

<file path=ppt/media/image160.png>
</file>

<file path=ppt/media/image1600.png>
</file>

<file path=ppt/media/image161.png>
</file>

<file path=ppt/media/image1610.png>
</file>

<file path=ppt/media/image162.png>
</file>

<file path=ppt/media/image1620.png>
</file>

<file path=ppt/media/image1621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80.PNG>
</file>

<file path=ppt/media/image169.PNG>
</file>

<file path=ppt/media/image17.png>
</file>

<file path=ppt/media/image170.PNG>
</file>

<file path=ppt/media/image1700.PNG>
</file>

<file path=ppt/media/image171.PNG>
</file>

<file path=ppt/media/image1710.png>
</file>

<file path=ppt/media/image1711.PNG>
</file>

<file path=ppt/media/image1712.PNG>
</file>

<file path=ppt/media/image172.PNG>
</file>

<file path=ppt/media/image1720.PNG>
</file>

<file path=ppt/media/image1721.PNG>
</file>

<file path=ppt/media/image173.PNG>
</file>

<file path=ppt/media/image174.PNG>
</file>

<file path=ppt/media/image175.PNG>
</file>

<file path=ppt/media/image176.PNG>
</file>

<file path=ppt/media/image1760.PNG>
</file>

<file path=ppt/media/image177.PNG>
</file>

<file path=ppt/media/image1770.PNG>
</file>

<file path=ppt/media/image178.PNG>
</file>

<file path=ppt/media/image1780.PNG>
</file>

<file path=ppt/media/image179.png>
</file>

<file path=ppt/media/image18.png>
</file>

<file path=ppt/media/image180.png>
</file>

<file path=ppt/media/image181.png>
</file>

<file path=ppt/media/image182.gif>
</file>

<file path=ppt/media/image182.png>
</file>

<file path=ppt/media/image1820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20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30.png>
</file>

<file path=ppt/media/image204.png>
</file>

<file path=ppt/media/image205.png>
</file>

<file path=ppt/media/image206.png>
</file>

<file path=ppt/media/image207.png>
</file>

<file path=ppt/media/image2070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60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40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0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70.png>
</file>

<file path=ppt/media/image238.png>
</file>

<file path=ppt/media/image2380.png>
</file>

<file path=ppt/media/image239.png>
</file>

<file path=ppt/media/image2390.png>
</file>

<file path=ppt/media/image24.png>
</file>

<file path=ppt/media/image240.png>
</file>

<file path=ppt/media/image2400.png>
</file>

<file path=ppt/media/image241.png>
</file>

<file path=ppt/media/image242.png>
</file>

<file path=ppt/media/image2420.png>
</file>

<file path=ppt/media/image243.png>
</file>

<file path=ppt/media/image244.png>
</file>

<file path=ppt/media/image245.png>
</file>

<file path=ppt/media/image2450.png>
</file>

<file path=ppt/media/image246.png>
</file>

<file path=ppt/media/image2460.png>
</file>

<file path=ppt/media/image247.png>
</file>

<file path=ppt/media/image2470.png>
</file>

<file path=ppt/media/image248.png>
</file>

<file path=ppt/media/image2480.png>
</file>

<file path=ppt/media/image249.png>
</file>

<file path=ppt/media/image25.png>
</file>

<file path=ppt/media/image250.png>
</file>

<file path=ppt/media/image2500.png>
</file>

<file path=ppt/media/image251.png>
</file>

<file path=ppt/media/image2510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266.png>
</file>

<file path=ppt/media/image2660.png>
</file>

<file path=ppt/media/image267.png>
</file>

<file path=ppt/media/image268.png>
</file>

<file path=ppt/media/image269.png>
</file>

<file path=ppt/media/image27.png>
</file>

<file path=ppt/media/image270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8.png>
</file>

<file path=ppt/media/image279.png>
</file>

<file path=ppt/media/image28.png>
</file>

<file path=ppt/media/image280.png>
</file>

<file path=ppt/media/image281.png>
</file>

<file path=ppt/media/image282.png>
</file>

<file path=ppt/media/image283.png>
</file>

<file path=ppt/media/image284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10.png>
</file>

<file path=ppt/media/image292.png>
</file>

<file path=ppt/media/image293.png>
</file>

<file path=ppt/media/image294.png>
</file>

<file path=ppt/media/image295.png>
</file>

<file path=ppt/media/image296.png>
</file>

<file path=ppt/media/image297.png>
</file>

<file path=ppt/media/image298.png>
</file>

<file path=ppt/media/image299.png>
</file>

<file path=ppt/media/image3.png>
</file>

<file path=ppt/media/image30.png>
</file>

<file path=ppt/media/image300.png>
</file>

<file path=ppt/media/image3000.png>
</file>

<file path=ppt/media/image301.png>
</file>

<file path=ppt/media/image3010.png>
</file>

<file path=ppt/media/image302.png>
</file>

<file path=ppt/media/image303.png>
</file>

<file path=ppt/media/image304.png>
</file>

<file path=ppt/media/image305.png>
</file>

<file path=ppt/media/image3050.png>
</file>

<file path=ppt/media/image306.png>
</file>

<file path=ppt/media/image307.png>
</file>

<file path=ppt/media/image308.png>
</file>

<file path=ppt/media/image309.png>
</file>

<file path=ppt/media/image31.png>
</file>

<file path=ppt/media/image310.png>
</file>

<file path=ppt/media/image3101.png>
</file>

<file path=ppt/media/image311.png>
</file>

<file path=ppt/media/image3110.png>
</file>

<file path=ppt/media/image312.png>
</file>

<file path=ppt/media/image313.png>
</file>

<file path=ppt/media/image314.png>
</file>

<file path=ppt/media/image315.png>
</file>

<file path=ppt/media/image316.png>
</file>

<file path=ppt/media/image317.png>
</file>

<file path=ppt/media/image318.png>
</file>

<file path=ppt/media/image319.png>
</file>

<file path=ppt/media/image32.png>
</file>

<file path=ppt/media/image320.png>
</file>

<file path=ppt/media/image3200.png>
</file>

<file path=ppt/media/image3201.png>
</file>

<file path=ppt/media/image321.png>
</file>

<file path=ppt/media/image3210.png>
</file>

<file path=ppt/media/image322.png>
</file>

<file path=ppt/media/image323.png>
</file>

<file path=ppt/media/image324.png>
</file>

<file path=ppt/media/image325.png>
</file>

<file path=ppt/media/image326.png>
</file>

<file path=ppt/media/image327.png>
</file>

<file path=ppt/media/image328.png>
</file>

<file path=ppt/media/image329.png>
</file>

<file path=ppt/media/image33.png>
</file>

<file path=ppt/media/image330.png>
</file>

<file path=ppt/media/image3300.png>
</file>

<file path=ppt/media/image3301.png>
</file>

<file path=ppt/media/image331.png>
</file>

<file path=ppt/media/image3310.png>
</file>

<file path=ppt/media/image332.png>
</file>

<file path=ppt/media/image333.png>
</file>

<file path=ppt/media/image334.png>
</file>

<file path=ppt/media/image3340.png>
</file>

<file path=ppt/media/image335.png>
</file>

<file path=ppt/media/image336.png>
</file>

<file path=ppt/media/image337.png>
</file>

<file path=ppt/media/image338.png>
</file>

<file path=ppt/media/image339.png>
</file>

<file path=ppt/media/image34.png>
</file>

<file path=ppt/media/image340.png>
</file>

<file path=ppt/media/image3400.png>
</file>

<file path=ppt/media/image3401.png>
</file>

<file path=ppt/media/image341.png>
</file>

<file path=ppt/media/image3410.png>
</file>

<file path=ppt/media/image342.png>
</file>

<file path=ppt/media/image343.png>
</file>

<file path=ppt/media/image344.png>
</file>

<file path=ppt/media/image345.png>
</file>

<file path=ppt/media/image346.png>
</file>

<file path=ppt/media/image347.png>
</file>

<file path=ppt/media/image348.png>
</file>

<file path=ppt/media/image349.png>
</file>

<file path=ppt/media/image35.png>
</file>

<file path=ppt/media/image350.png>
</file>

<file path=ppt/media/image3500.png>
</file>

<file path=ppt/media/image3501.png>
</file>

<file path=ppt/media/image351.png>
</file>

<file path=ppt/media/image352.png>
</file>

<file path=ppt/media/image353.png>
</file>

<file path=ppt/media/image354.png>
</file>

<file path=ppt/media/image355.png>
</file>

<file path=ppt/media/image356.png>
</file>

<file path=ppt/media/image357.png>
</file>

<file path=ppt/media/image358.png>
</file>

<file path=ppt/media/image359.png>
</file>

<file path=ppt/media/image36.png>
</file>

<file path=ppt/media/image360.png>
</file>

<file path=ppt/media/image3600.png>
</file>

<file path=ppt/media/image361.png>
</file>

<file path=ppt/media/image3610.png>
</file>

<file path=ppt/media/image362.png>
</file>

<file path=ppt/media/image363.png>
</file>

<file path=ppt/media/image364.png>
</file>

<file path=ppt/media/image365.png>
</file>

<file path=ppt/media/image366.png>
</file>

<file path=ppt/media/image367.png>
</file>

<file path=ppt/media/image368.png>
</file>

<file path=ppt/media/image369.png>
</file>

<file path=ppt/media/image37.png>
</file>

<file path=ppt/media/image370.png>
</file>

<file path=ppt/media/image371.png>
</file>

<file path=ppt/media/image372.png>
</file>

<file path=ppt/media/image373.png>
</file>

<file path=ppt/media/image374.png>
</file>

<file path=ppt/media/image375.png>
</file>

<file path=ppt/media/image38.png>
</file>

<file path=ppt/media/image380.png>
</file>

<file path=ppt/media/image381.png>
</file>

<file path=ppt/media/image382.png>
</file>

<file path=ppt/media/image383.png>
</file>

<file path=ppt/media/image39.png>
</file>

<file path=ppt/media/image390.png>
</file>

<file path=ppt/media/image391.png>
</file>

<file path=ppt/media/image392.png>
</file>

<file path=ppt/media/image393.png>
</file>

<file path=ppt/media/image394.png>
</file>

<file path=ppt/media/image4.png>
</file>

<file path=ppt/media/image40.png>
</file>

<file path=ppt/media/image400.png>
</file>

<file path=ppt/media/image401.png>
</file>

<file path=ppt/media/image41.png>
</file>

<file path=ppt/media/image410.png>
</file>

<file path=ppt/media/image411.png>
</file>

<file path=ppt/media/image412.png>
</file>

<file path=ppt/media/image413.png>
</file>

<file path=ppt/media/image414.png>
</file>

<file path=ppt/media/image42.png>
</file>

<file path=ppt/media/image420.png>
</file>

<file path=ppt/media/image421.png>
</file>

<file path=ppt/media/image422.png>
</file>

<file path=ppt/media/image423.png>
</file>

<file path=ppt/media/image43.png>
</file>

<file path=ppt/media/image430.png>
</file>

<file path=ppt/media/image431.png>
</file>

<file path=ppt/media/image432.png>
</file>

<file path=ppt/media/image433.png>
</file>

<file path=ppt/media/image44.png>
</file>

<file path=ppt/media/image441.png>
</file>

<file path=ppt/media/image442.png>
</file>

<file path=ppt/media/image443.png>
</file>

<file path=ppt/media/image45.png>
</file>

<file path=ppt/media/image450.png>
</file>

<file path=ppt/media/image451.png>
</file>

<file path=ppt/media/image452.png>
</file>

<file path=ppt/media/image46.png>
</file>

<file path=ppt/media/image460.png>
</file>

<file path=ppt/media/image461.png>
</file>

<file path=ppt/media/image47.png>
</file>

<file path=ppt/media/image470.png>
</file>

<file path=ppt/media/image471.png>
</file>

<file path=ppt/media/image48.png>
</file>

<file path=ppt/media/image480.png>
</file>

<file path=ppt/media/image481.png>
</file>

<file path=ppt/media/image482.png>
</file>

<file path=ppt/media/image49.png>
</file>

<file path=ppt/media/image490.png>
</file>

<file path=ppt/media/image4900.png>
</file>

<file path=ppt/media/image4901.png>
</file>

<file path=ppt/media/image491.png>
</file>

<file path=ppt/media/image492.png>
</file>

<file path=ppt/media/image493.png>
</file>

<file path=ppt/media/image5.png>
</file>

<file path=ppt/media/image50.png>
</file>

<file path=ppt/media/image500.png>
</file>

<file path=ppt/media/image5000.png>
</file>

<file path=ppt/media/image5001.png>
</file>

<file path=ppt/media/image501.png>
</file>

<file path=ppt/media/image502.png>
</file>

<file path=ppt/media/image51.png>
</file>

<file path=ppt/media/image510.png>
</file>

<file path=ppt/media/image5100.png>
</file>

<file path=ppt/media/image511.png>
</file>

<file path=ppt/media/image512.png>
</file>

<file path=ppt/media/image513.png>
</file>

<file path=ppt/media/image514.png>
</file>

<file path=ppt/media/image515.png>
</file>

<file path=ppt/media/image52.png>
</file>

<file path=ppt/media/image520.png>
</file>

<file path=ppt/media/image521.png>
</file>

<file path=ppt/media/image53.png>
</file>

<file path=ppt/media/image530.png>
</file>

<file path=ppt/media/image531.png>
</file>

<file path=ppt/media/image54.png>
</file>

<file path=ppt/media/image540.png>
</file>

<file path=ppt/media/image541.png>
</file>

<file path=ppt/media/image55.png>
</file>

<file path=ppt/media/image550.png>
</file>

<file path=ppt/media/image552.png>
</file>

<file path=ppt/media/image56.png>
</file>

<file path=ppt/media/image560.png>
</file>

<file path=ppt/media/image561.png>
</file>

<file path=ppt/media/image57.png>
</file>

<file path=ppt/media/image570.png>
</file>

<file path=ppt/media/image571.png>
</file>

<file path=ppt/media/image572.png>
</file>

<file path=ppt/media/image58.png>
</file>

<file path=ppt/media/image580.png>
</file>

<file path=ppt/media/image581.png>
</file>

<file path=ppt/media/image582.png>
</file>

<file path=ppt/media/image59.png>
</file>

<file path=ppt/media/image590.png>
</file>

<file path=ppt/media/image591.png>
</file>

<file path=ppt/media/image592.png>
</file>

<file path=ppt/media/image6.png>
</file>

<file path=ppt/media/image60.png>
</file>

<file path=ppt/media/image600.png>
</file>

<file path=ppt/media/image601.png>
</file>

<file path=ppt/media/image61.png>
</file>

<file path=ppt/media/image610.png>
</file>

<file path=ppt/media/image611.png>
</file>

<file path=ppt/media/image613.png>
</file>

<file path=ppt/media/image62.png>
</file>

<file path=ppt/media/image620.png>
</file>

<file path=ppt/media/image621.png>
</file>

<file path=ppt/media/image622.png>
</file>

<file path=ppt/media/image623.png>
</file>

<file path=ppt/media/image63.png>
</file>

<file path=ppt/media/image631.png>
</file>

<file path=ppt/media/image632.png>
</file>

<file path=ppt/media/image64.png>
</file>

<file path=ppt/media/image640.png>
</file>

<file path=ppt/media/image642.png>
</file>

<file path=ppt/media/image65.png>
</file>

<file path=ppt/media/image650.png>
</file>

<file path=ppt/media/image652.png>
</file>

<file path=ppt/media/image653.png>
</file>

<file path=ppt/media/image66.png>
</file>

<file path=ppt/media/image660.png>
</file>

<file path=ppt/media/image6600.png>
</file>

<file path=ppt/media/image662.png>
</file>

<file path=ppt/media/image67.png>
</file>

<file path=ppt/media/image670.png>
</file>

<file path=ppt/media/image6700.png>
</file>

<file path=ppt/media/image68.png>
</file>

<file path=ppt/media/image680.png>
</file>

<file path=ppt/media/image6800.png>
</file>

<file path=ppt/media/image69.png>
</file>

<file path=ppt/media/image690.png>
</file>

<file path=ppt/media/image6900.png>
</file>

<file path=ppt/media/image7.png>
</file>

<file path=ppt/media/image70.png>
</file>

<file path=ppt/media/image700.png>
</file>

<file path=ppt/media/image7000.png>
</file>

<file path=ppt/media/image71.png>
</file>

<file path=ppt/media/image710.png>
</file>

<file path=ppt/media/image7100.png>
</file>

<file path=ppt/media/image711.png>
</file>

<file path=ppt/media/image713.png>
</file>

<file path=ppt/media/image72.png>
</file>

<file path=ppt/media/image720.png>
</file>

<file path=ppt/media/image7200.png>
</file>

<file path=ppt/media/image722.png>
</file>

<file path=ppt/media/image73.png>
</file>

<file path=ppt/media/image730.png>
</file>

<file path=ppt/media/image7300.png>
</file>

<file path=ppt/media/image731.png>
</file>

<file path=ppt/media/image732.png>
</file>

<file path=ppt/media/image74.png>
</file>

<file path=ppt/media/image740.png>
</file>

<file path=ppt/media/image7400.png>
</file>

<file path=ppt/media/image741.png>
</file>

<file path=ppt/media/image742.png>
</file>

<file path=ppt/media/image75.png>
</file>

<file path=ppt/media/image750.png>
</file>

<file path=ppt/media/image7500.png>
</file>

<file path=ppt/media/image751.png>
</file>

<file path=ppt/media/image752.png>
</file>

<file path=ppt/media/image76.png>
</file>

<file path=ppt/media/image760.png>
</file>

<file path=ppt/media/image7600.png>
</file>

<file path=ppt/media/image761.png>
</file>

<file path=ppt/media/image762.png>
</file>

<file path=ppt/media/image77.png>
</file>

<file path=ppt/media/image770.png>
</file>

<file path=ppt/media/image7700.png>
</file>

<file path=ppt/media/image772.png>
</file>

<file path=ppt/media/image78.png>
</file>

<file path=ppt/media/image780.png>
</file>

<file path=ppt/media/image79.png>
</file>

<file path=ppt/media/image791.png>
</file>

<file path=ppt/media/image792.png>
</file>

<file path=ppt/media/image8.png>
</file>

<file path=ppt/media/image80.png>
</file>

<file path=ppt/media/image800.png>
</file>

<file path=ppt/media/image801.png>
</file>

<file path=ppt/media/image802.png>
</file>

<file path=ppt/media/image81.png>
</file>

<file path=ppt/media/image810.png>
</file>

<file path=ppt/media/image811.png>
</file>

<file path=ppt/media/image812.png>
</file>

<file path=ppt/media/image814.png>
</file>

<file path=ppt/media/image82.png>
</file>

<file path=ppt/media/image820.png>
</file>

<file path=ppt/media/image83.png>
</file>

<file path=ppt/media/image830.png>
</file>

<file path=ppt/media/image831.png>
</file>

<file path=ppt/media/image84.png>
</file>

<file path=ppt/media/image840.png>
</file>

<file path=ppt/media/image841.png>
</file>

<file path=ppt/media/image842.png>
</file>

<file path=ppt/media/image85.png>
</file>

<file path=ppt/media/image850.png>
</file>

<file path=ppt/media/image851.png>
</file>

<file path=ppt/media/image86.png>
</file>

<file path=ppt/media/image860.png>
</file>

<file path=ppt/media/image861.png>
</file>

<file path=ppt/media/image87.png>
</file>

<file path=ppt/media/image870.png>
</file>

<file path=ppt/media/image88.png>
</file>

<file path=ppt/media/image880.png>
</file>

<file path=ppt/media/image89.png>
</file>

<file path=ppt/media/image890.png>
</file>

<file path=ppt/media/image9.png>
</file>

<file path=ppt/media/image90.png>
</file>

<file path=ppt/media/image900.png>
</file>

<file path=ppt/media/image91.png>
</file>

<file path=ppt/media/image911.png>
</file>

<file path=ppt/media/image912.png>
</file>

<file path=ppt/media/image92.png>
</file>

<file path=ppt/media/image93.PNG>
</file>

<file path=ppt/media/image94.png>
</file>

<file path=ppt/media/image95.png>
</file>

<file path=ppt/media/image96.png>
</file>

<file path=ppt/media/image960.png>
</file>

<file path=ppt/media/image97.png>
</file>

<file path=ppt/media/image971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6239E4-FDAB-0046-B9FD-DCDA8BC1BB8D}" type="datetimeFigureOut">
              <a:rPr kumimoji="1" lang="zh-CN" altLang="en-US" smtClean="0"/>
              <a:t>2024/4/17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448CB6-ABA5-C342-A317-E48383D45D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5789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448CB6-ABA5-C342-A317-E48383D45D00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3060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016393-A70A-4475-9CD7-8B231A96BA57}" type="slidenum">
              <a:rPr lang="en-US" altLang="zh-CN" smtClean="0"/>
              <a:pPr>
                <a:defRPr/>
              </a:pPr>
              <a:t>17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01871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9F3F8-A3AE-4948-A6D7-BB89C9C01203}" type="slidenum">
              <a:rPr lang="zh-CN" altLang="en-US" smtClean="0"/>
              <a:pPr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936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016393-A70A-4475-9CD7-8B231A96BA57}" type="slidenum">
              <a:rPr lang="en-US" altLang="zh-CN" smtClean="0"/>
              <a:pPr>
                <a:defRPr/>
              </a:pPr>
              <a:t>86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19200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>
              <a:spcBef>
                <a:spcPct val="0"/>
              </a:spcBef>
            </a:pPr>
            <a:fld id="{953A8780-3FB6-2742-A1E6-25C59D203E96}" type="slidenum">
              <a:rPr lang="en-US" altLang="zh-CN" sz="1300"/>
              <a:pPr>
                <a:spcBef>
                  <a:spcPct val="0"/>
                </a:spcBef>
              </a:pPr>
              <a:t>107</a:t>
            </a:fld>
            <a:endParaRPr lang="en-US" altLang="zh-CN" sz="1300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</p:spTree>
    <p:extLst>
      <p:ext uri="{BB962C8B-B14F-4D97-AF65-F5344CB8AC3E}">
        <p14:creationId xmlns:p14="http://schemas.microsoft.com/office/powerpoint/2010/main" val="2023423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>
              <a:spcBef>
                <a:spcPct val="0"/>
              </a:spcBef>
            </a:pPr>
            <a:fld id="{4E6E710D-5385-C34F-95D4-BB73281C2761}" type="slidenum">
              <a:rPr lang="en-US" altLang="zh-CN" sz="1300"/>
              <a:pPr>
                <a:spcBef>
                  <a:spcPct val="0"/>
                </a:spcBef>
              </a:pPr>
              <a:t>108</a:t>
            </a:fld>
            <a:endParaRPr lang="en-US" altLang="zh-CN" sz="1300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</p:spTree>
    <p:extLst>
      <p:ext uri="{BB962C8B-B14F-4D97-AF65-F5344CB8AC3E}">
        <p14:creationId xmlns:p14="http://schemas.microsoft.com/office/powerpoint/2010/main" val="2102716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>
              <a:spcBef>
                <a:spcPct val="0"/>
              </a:spcBef>
            </a:pPr>
            <a:fld id="{AB6C206D-2786-964C-8A22-75407B2AF0CE}" type="slidenum">
              <a:rPr lang="en-US" altLang="zh-CN" sz="1300"/>
              <a:pPr>
                <a:spcBef>
                  <a:spcPct val="0"/>
                </a:spcBef>
              </a:pPr>
              <a:t>111</a:t>
            </a:fld>
            <a:endParaRPr lang="en-US" altLang="zh-CN" sz="13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</p:spTree>
    <p:extLst>
      <p:ext uri="{BB962C8B-B14F-4D97-AF65-F5344CB8AC3E}">
        <p14:creationId xmlns:p14="http://schemas.microsoft.com/office/powerpoint/2010/main" val="2120912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defTabSz="960438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9604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>
              <a:spcBef>
                <a:spcPct val="0"/>
              </a:spcBef>
            </a:pPr>
            <a:fld id="{AB6C206D-2786-964C-8A22-75407B2AF0CE}" type="slidenum">
              <a:rPr lang="en-US" altLang="zh-CN" sz="1300"/>
              <a:pPr>
                <a:spcBef>
                  <a:spcPct val="0"/>
                </a:spcBef>
              </a:pPr>
              <a:t>112</a:t>
            </a:fld>
            <a:endParaRPr lang="en-US" altLang="zh-CN" sz="13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</p:spTree>
    <p:extLst>
      <p:ext uri="{BB962C8B-B14F-4D97-AF65-F5344CB8AC3E}">
        <p14:creationId xmlns:p14="http://schemas.microsoft.com/office/powerpoint/2010/main" val="1749272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幻灯片图像占位符 1">
            <a:extLst>
              <a:ext uri="{FF2B5EF4-FFF2-40B4-BE49-F238E27FC236}">
                <a16:creationId xmlns="" xmlns:a16="http://schemas.microsoft.com/office/drawing/2014/main" id="{CA314920-C359-497B-B252-08448EECEDC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5779" name="备注占位符 2">
            <a:extLst>
              <a:ext uri="{FF2B5EF4-FFF2-40B4-BE49-F238E27FC236}">
                <a16:creationId xmlns="" xmlns:a16="http://schemas.microsoft.com/office/drawing/2014/main" id="{65C0A1BB-5E54-44CC-A4AB-CEF5072360B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780" name="灯片编号占位符 3">
            <a:extLst>
              <a:ext uri="{FF2B5EF4-FFF2-40B4-BE49-F238E27FC236}">
                <a16:creationId xmlns="" xmlns:a16="http://schemas.microsoft.com/office/drawing/2014/main" id="{96FBCE2B-220B-4DA9-8AA7-8CEDE73C49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819B859-0A1B-4707-865E-DB53C7144407}" type="slidenum">
              <a:rPr lang="zh-CN" altLang="en-US"/>
              <a:pPr eaLnBrk="1" hangingPunct="1"/>
              <a:t>132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139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446483E-F8F6-5840-AFB8-2716A9B0E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6A4B0FFC-EF17-D147-AAED-B660D2C993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1D11EB3E-CE57-F147-A82F-2320D608C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309EE412-61E7-484D-B0BF-B6FF458A1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876B5EB3-42E9-9145-A31A-37DDE72D4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9256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D6F7033-B3DA-F04E-B3F7-895F4E966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59921F76-128D-A842-A562-E60A0827B4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49D08F26-B5B6-4749-AF3F-CE64301B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0AA59D62-1A80-BE42-8104-8D53D3B79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263ADFB4-E7C3-EF49-8A59-66733345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6220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A6BC5998-D09F-544A-8B42-9971EF68F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24DF8FAF-E692-E44E-9E2D-8E53606AE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42CA25C3-5650-B44C-A92F-D499326AF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F1B7601E-E43C-3046-AEF0-A6CCEA44D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CEC8CDEA-9A87-7C4A-9D3E-47E9B6CFD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4490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60EE16E-42BC-D54D-8C6B-3B8A906CA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18257"/>
            <a:ext cx="8787160" cy="667544"/>
          </a:xfrm>
        </p:spPr>
        <p:txBody>
          <a:bodyPr>
            <a:normAutofit/>
          </a:bodyPr>
          <a:lstStyle>
            <a:lvl1pPr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C7B40A72-F62B-BD42-A131-3CFC9B723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572" y="873370"/>
            <a:ext cx="8776008" cy="5848106"/>
          </a:xfrm>
        </p:spPr>
        <p:txBody>
          <a:bodyPr>
            <a:normAutofit/>
          </a:bodyPr>
          <a:lstStyle>
            <a:lvl1pPr>
              <a:lnSpc>
                <a:spcPct val="125000"/>
              </a:lnSpc>
              <a:defRPr sz="2000"/>
            </a:lvl1pPr>
            <a:lvl2pPr>
              <a:lnSpc>
                <a:spcPct val="125000"/>
              </a:lnSpc>
              <a:defRPr sz="2000"/>
            </a:lvl2pPr>
            <a:lvl3pPr>
              <a:lnSpc>
                <a:spcPct val="125000"/>
              </a:lnSpc>
              <a:defRPr sz="2000"/>
            </a:lvl3pPr>
            <a:lvl4pPr>
              <a:lnSpc>
                <a:spcPct val="125000"/>
              </a:lnSpc>
              <a:defRPr sz="2000"/>
            </a:lvl4pPr>
            <a:lvl5pPr>
              <a:lnSpc>
                <a:spcPct val="125000"/>
              </a:lnSpc>
              <a:defRPr sz="2000"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DC7061A9-594B-AE40-A91B-163C59827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439823CD-4CFE-6D4C-A926-BA2358BED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471615D5-F572-FC48-BE74-9A2C4DBC3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79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613B3768-B71B-1E4E-B008-07C615702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6356D8CB-E77D-CD4A-A20B-EB99959A7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AF421C43-977E-C843-8AB5-58B3F0849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EFD5A269-0718-5F4B-9B59-58B545E17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CCB6EB30-6A26-9542-ABFE-6130F6D82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9003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8AE56B9-1DCF-EF4B-BC9D-C543BCF5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5204F019-231E-384A-954F-B9900119DF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C64A455A-E68B-0446-A606-F2F3AB9F57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D05A0BEB-60D6-0648-A9BE-5F1634285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1387734E-73EB-2545-AD92-6053C29C4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6EA00D1B-FC18-8740-B6FD-A2389C8E6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4673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75B2613-84D5-6A46-B9BB-F95A3712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D6737117-CEF7-824C-9210-EF927D682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5C04C609-B7D1-9541-A711-1B0C082182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F7AC7B53-F78A-7B4B-8AA1-6FEF506F6B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DBC3C267-40E3-CD41-B86C-3D04512E13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2A00FFAF-F6EC-ED47-95E2-BB150ED5B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305429FD-3721-D24E-86B9-0304DA2F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B2E4A2B4-00F8-0F40-BB99-F8C47E70A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3613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4C83239-09A9-1240-91AB-BF9EB267E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DDA333E5-BF6F-BB42-B261-E33002B93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839BCFA6-1309-344F-A2A9-FEE30068D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5C4793AD-BC6A-E54A-98ED-864108F67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7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6C0BFBF5-69B5-9D42-89E0-530C21C69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531D0638-08E6-4442-B055-CD5FABE9E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DB4BA62D-8345-5647-B352-1685481DB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4306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C76FABEF-DE48-884D-BD81-5ABB93F09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2726E552-E64E-F34D-B38F-48FA8A4FC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3A013EE8-F226-F64B-81F3-E0551CF70F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D7BEA320-7D9E-3E47-870A-5448F024D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D8BDBF2B-58DE-F943-A73B-7B15320B3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21CF63B9-C2A3-C94D-85AF-95576AF7B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9759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E3209B8-100E-484A-BE37-1FF8B9C7F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E1AF15B8-545F-ED4A-A70D-E965EC7B4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2F50287A-A0A7-FE47-ACFB-6D8D67324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1159C166-6141-EE4D-AAA3-F6C76A339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C35EC47E-73E5-5B47-B669-8B76B2871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E96E66D4-86F6-0C49-BEF7-A67B95E9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6114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68BE8657-1A41-B144-A362-5A9C6B3AA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1BE2C3F0-253A-FB49-AA6C-52348447A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074BC6BA-24F9-E646-8946-282526D5A6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zh-CN"/>
              <a:t>2022/01/11</a:t>
            </a:r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5E804F26-372B-4945-AAF6-9D1F046060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zh-CN"/>
              <a:t>Probability and Statistics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2EDF7435-8FAF-7644-B218-A18E170E83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20AE-F2C7-7145-96E0-B5A40FC57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0280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0.png"/><Relationship Id="rId4" Type="http://schemas.openxmlformats.org/officeDocument/2006/relationships/image" Target="../media/image1720.PNG"/><Relationship Id="rId5" Type="http://schemas.openxmlformats.org/officeDocument/2006/relationships/image" Target="../media/image1820.png"/><Relationship Id="rId6" Type="http://schemas.openxmlformats.org/officeDocument/2006/relationships/image" Target="../media/image1920.png"/><Relationship Id="rId7" Type="http://schemas.openxmlformats.org/officeDocument/2006/relationships/image" Target="../media/image2030.png"/><Relationship Id="rId8" Type="http://schemas.openxmlformats.org/officeDocument/2006/relationships/image" Target="../media/image2160.png"/><Relationship Id="rId9" Type="http://schemas.openxmlformats.org/officeDocument/2006/relationships/image" Target="../media/image2240.png"/><Relationship Id="rId10" Type="http://schemas.openxmlformats.org/officeDocument/2006/relationships/image" Target="../media/image23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20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3.png"/><Relationship Id="rId4" Type="http://schemas.openxmlformats.org/officeDocument/2006/relationships/image" Target="../media/image262.png"/><Relationship Id="rId5" Type="http://schemas.openxmlformats.org/officeDocument/2006/relationships/image" Target="../media/image272.png"/><Relationship Id="rId6" Type="http://schemas.openxmlformats.org/officeDocument/2006/relationships/image" Target="../media/image28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3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png"/><Relationship Id="rId4" Type="http://schemas.openxmlformats.org/officeDocument/2006/relationships/image" Target="../media/image235.png"/><Relationship Id="rId5" Type="http://schemas.openxmlformats.org/officeDocument/2006/relationships/image" Target="../media/image23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0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5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8.png"/><Relationship Id="rId4" Type="http://schemas.openxmlformats.org/officeDocument/2006/relationships/image" Target="../media/image239.png"/><Relationship Id="rId5" Type="http://schemas.openxmlformats.org/officeDocument/2006/relationships/image" Target="../media/image242.png"/><Relationship Id="rId6" Type="http://schemas.openxmlformats.org/officeDocument/2006/relationships/image" Target="../media/image244.png"/><Relationship Id="rId7" Type="http://schemas.openxmlformats.org/officeDocument/2006/relationships/image" Target="../media/image24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7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6.png"/><Relationship Id="rId4" Type="http://schemas.openxmlformats.org/officeDocument/2006/relationships/image" Target="../media/image247.png"/><Relationship Id="rId5" Type="http://schemas.openxmlformats.org/officeDocument/2006/relationships/image" Target="../media/image24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7.pn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70.png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80.png"/><Relationship Id="rId3" Type="http://schemas.openxmlformats.org/officeDocument/2006/relationships/image" Target="../media/image239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20.png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60.png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50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70.png"/><Relationship Id="rId3" Type="http://schemas.openxmlformats.org/officeDocument/2006/relationships/image" Target="../media/image2480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2.png"/><Relationship Id="rId4" Type="http://schemas.openxmlformats.org/officeDocument/2006/relationships/image" Target="../media/image254.png"/><Relationship Id="rId5" Type="http://schemas.openxmlformats.org/officeDocument/2006/relationships/image" Target="../media/image25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9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7.png"/><Relationship Id="rId4" Type="http://schemas.openxmlformats.org/officeDocument/2006/relationships/image" Target="../media/image25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6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3.png"/><Relationship Id="rId4" Type="http://schemas.openxmlformats.org/officeDocument/2006/relationships/image" Target="../media/image264.png"/><Relationship Id="rId5" Type="http://schemas.openxmlformats.org/officeDocument/2006/relationships/image" Target="../media/image26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9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60.png"/><Relationship Id="rId4" Type="http://schemas.openxmlformats.org/officeDocument/2006/relationships/image" Target="../media/image267.png"/><Relationship Id="rId5" Type="http://schemas.openxmlformats.org/officeDocument/2006/relationships/image" Target="../media/image26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6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png"/><Relationship Id="rId4" Type="http://schemas.openxmlformats.org/officeDocument/2006/relationships/image" Target="../media/image274.png"/><Relationship Id="rId5" Type="http://schemas.openxmlformats.org/officeDocument/2006/relationships/image" Target="../media/image27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9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7.png"/><Relationship Id="rId4" Type="http://schemas.openxmlformats.org/officeDocument/2006/relationships/image" Target="../media/image27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10.png"/><Relationship Id="rId4" Type="http://schemas.openxmlformats.org/officeDocument/2006/relationships/image" Target="../media/image32.png"/><Relationship Id="rId10" Type="http://schemas.openxmlformats.org/officeDocument/2006/relationships/image" Target="../media/image220.png"/><Relationship Id="rId8" Type="http://schemas.openxmlformats.org/officeDocument/2006/relationships/image" Target="../media/image200.png"/><Relationship Id="rId9" Type="http://schemas.openxmlformats.org/officeDocument/2006/relationships/image" Target="../media/image210.png"/><Relationship Id="rId11" Type="http://schemas.openxmlformats.org/officeDocument/2006/relationships/image" Target="../media/image33.png"/><Relationship Id="rId12" Type="http://schemas.openxmlformats.org/officeDocument/2006/relationships/image" Target="../media/image34.png"/><Relationship Id="rId13" Type="http://schemas.openxmlformats.org/officeDocument/2006/relationships/image" Target="../media/image35.png"/><Relationship Id="rId14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9.png"/><Relationship Id="rId3" Type="http://schemas.openxmlformats.org/officeDocument/2006/relationships/image" Target="../media/image283.pn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5.png"/><Relationship Id="rId4" Type="http://schemas.openxmlformats.org/officeDocument/2006/relationships/image" Target="../media/image28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4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8.png"/><Relationship Id="rId4" Type="http://schemas.openxmlformats.org/officeDocument/2006/relationships/image" Target="../media/image289.png"/><Relationship Id="rId5" Type="http://schemas.openxmlformats.org/officeDocument/2006/relationships/image" Target="../media/image29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7.pn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3.png"/><Relationship Id="rId4" Type="http://schemas.openxmlformats.org/officeDocument/2006/relationships/image" Target="../media/image29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2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7.png"/><Relationship Id="rId4" Type="http://schemas.openxmlformats.org/officeDocument/2006/relationships/image" Target="../media/image29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6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1.png"/><Relationship Id="rId4" Type="http://schemas.openxmlformats.org/officeDocument/2006/relationships/image" Target="../media/image30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9.png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5.png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3.png"/><Relationship Id="rId3" Type="http://schemas.openxmlformats.org/officeDocument/2006/relationships/image" Target="../media/image304.png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6.png"/><Relationship Id="rId3" Type="http://schemas.openxmlformats.org/officeDocument/2006/relationships/image" Target="../media/image307.pn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9.png"/><Relationship Id="rId4" Type="http://schemas.openxmlformats.org/officeDocument/2006/relationships/image" Target="../media/image312.png"/><Relationship Id="rId5" Type="http://schemas.openxmlformats.org/officeDocument/2006/relationships/image" Target="../media/image3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5.png"/><Relationship Id="rId4" Type="http://schemas.openxmlformats.org/officeDocument/2006/relationships/image" Target="../media/image316.png"/><Relationship Id="rId5" Type="http://schemas.openxmlformats.org/officeDocument/2006/relationships/image" Target="../media/image317.png"/><Relationship Id="rId6" Type="http://schemas.openxmlformats.org/officeDocument/2006/relationships/image" Target="../media/image3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4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2.png"/><Relationship Id="rId4" Type="http://schemas.openxmlformats.org/officeDocument/2006/relationships/image" Target="../media/image324.png"/><Relationship Id="rId5" Type="http://schemas.openxmlformats.org/officeDocument/2006/relationships/image" Target="../media/image3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9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5.png"/><Relationship Id="rId4" Type="http://schemas.openxmlformats.org/officeDocument/2006/relationships/image" Target="../media/image326.png"/><Relationship Id="rId5" Type="http://schemas.openxmlformats.org/officeDocument/2006/relationships/image" Target="../media/image327.png"/><Relationship Id="rId6" Type="http://schemas.openxmlformats.org/officeDocument/2006/relationships/image" Target="../media/image328.png"/><Relationship Id="rId7" Type="http://schemas.openxmlformats.org/officeDocument/2006/relationships/image" Target="../media/image31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1.png"/><Relationship Id="rId4" Type="http://schemas.openxmlformats.org/officeDocument/2006/relationships/image" Target="../media/image33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9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4" Type="http://schemas.openxmlformats.org/officeDocument/2006/relationships/image" Target="../media/image305.png"/><Relationship Id="rId5" Type="http://schemas.openxmlformats.org/officeDocument/2006/relationships/image" Target="../media/image33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70.png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50.png"/><Relationship Id="rId3" Type="http://schemas.openxmlformats.org/officeDocument/2006/relationships/image" Target="../media/image3340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6.png"/><Relationship Id="rId4" Type="http://schemas.openxmlformats.org/officeDocument/2006/relationships/image" Target="../media/image337.png"/><Relationship Id="rId5" Type="http://schemas.openxmlformats.org/officeDocument/2006/relationships/image" Target="../media/image338.png"/><Relationship Id="rId6" Type="http://schemas.openxmlformats.org/officeDocument/2006/relationships/image" Target="../media/image33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5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4.png"/><Relationship Id="rId4" Type="http://schemas.openxmlformats.org/officeDocument/2006/relationships/image" Target="../media/image345.png"/><Relationship Id="rId5" Type="http://schemas.openxmlformats.org/officeDocument/2006/relationships/image" Target="../media/image346.png"/><Relationship Id="rId6" Type="http://schemas.openxmlformats.org/officeDocument/2006/relationships/image" Target="../media/image347.png"/><Relationship Id="rId7" Type="http://schemas.openxmlformats.org/officeDocument/2006/relationships/image" Target="../media/image348.png"/><Relationship Id="rId8" Type="http://schemas.openxmlformats.org/officeDocument/2006/relationships/image" Target="../media/image34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3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5.png"/><Relationship Id="rId4" Type="http://schemas.openxmlformats.org/officeDocument/2006/relationships/image" Target="../media/image356.png"/><Relationship Id="rId5" Type="http://schemas.openxmlformats.org/officeDocument/2006/relationships/image" Target="../media/image357.png"/><Relationship Id="rId6" Type="http://schemas.openxmlformats.org/officeDocument/2006/relationships/image" Target="../media/image358.png"/><Relationship Id="rId7" Type="http://schemas.openxmlformats.org/officeDocument/2006/relationships/image" Target="../media/image359.png"/><Relationship Id="rId8" Type="http://schemas.openxmlformats.org/officeDocument/2006/relationships/image" Target="../media/image36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4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5.png"/><Relationship Id="rId4" Type="http://schemas.openxmlformats.org/officeDocument/2006/relationships/image" Target="../media/image366.png"/><Relationship Id="rId5" Type="http://schemas.openxmlformats.org/officeDocument/2006/relationships/image" Target="../media/image367.png"/><Relationship Id="rId6" Type="http://schemas.openxmlformats.org/officeDocument/2006/relationships/image" Target="../media/image36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Relationship Id="rId6" Type="http://schemas.openxmlformats.org/officeDocument/2006/relationships/image" Target="../media/image45.png"/><Relationship Id="rId7" Type="http://schemas.openxmlformats.org/officeDocument/2006/relationships/image" Target="../media/image46.png"/><Relationship Id="rId8" Type="http://schemas.openxmlformats.org/officeDocument/2006/relationships/image" Target="../media/image47.png"/><Relationship Id="rId9" Type="http://schemas.openxmlformats.org/officeDocument/2006/relationships/image" Target="../media/image48.png"/><Relationship Id="rId10" Type="http://schemas.openxmlformats.org/officeDocument/2006/relationships/image" Target="../media/image49.png"/><Relationship Id="rId11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2.png"/><Relationship Id="rId4" Type="http://schemas.openxmlformats.org/officeDocument/2006/relationships/image" Target="../media/image37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9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90.png"/><Relationship Id="rId6" Type="http://schemas.openxmlformats.org/officeDocument/2006/relationships/image" Target="../media/image500.png"/><Relationship Id="rId7" Type="http://schemas.openxmlformats.org/officeDocument/2006/relationships/image" Target="../media/image510.png"/><Relationship Id="rId8" Type="http://schemas.openxmlformats.org/officeDocument/2006/relationships/image" Target="../media/image52.png"/><Relationship Id="rId9" Type="http://schemas.openxmlformats.org/officeDocument/2006/relationships/image" Target="../media/image53.png"/><Relationship Id="rId10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2.png"/><Relationship Id="rId12" Type="http://schemas.openxmlformats.org/officeDocument/2006/relationships/image" Target="../media/image133.png"/><Relationship Id="rId13" Type="http://schemas.openxmlformats.org/officeDocument/2006/relationships/image" Target="../media/image134.png"/><Relationship Id="rId14" Type="http://schemas.openxmlformats.org/officeDocument/2006/relationships/image" Target="../media/image135.png"/><Relationship Id="rId15" Type="http://schemas.openxmlformats.org/officeDocument/2006/relationships/image" Target="../media/image13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10.png"/><Relationship Id="rId3" Type="http://schemas.openxmlformats.org/officeDocument/2006/relationships/image" Target="../media/image127.png"/><Relationship Id="rId4" Type="http://schemas.openxmlformats.org/officeDocument/2006/relationships/image" Target="../media/image570.png"/><Relationship Id="rId5" Type="http://schemas.openxmlformats.org/officeDocument/2006/relationships/image" Target="../media/image580.png"/><Relationship Id="rId6" Type="http://schemas.openxmlformats.org/officeDocument/2006/relationships/image" Target="../media/image590.png"/><Relationship Id="rId7" Type="http://schemas.openxmlformats.org/officeDocument/2006/relationships/image" Target="../media/image128.png"/><Relationship Id="rId8" Type="http://schemas.openxmlformats.org/officeDocument/2006/relationships/image" Target="../media/image129.png"/><Relationship Id="rId9" Type="http://schemas.openxmlformats.org/officeDocument/2006/relationships/image" Target="../media/image130.png"/><Relationship Id="rId10" Type="http://schemas.openxmlformats.org/officeDocument/2006/relationships/image" Target="../media/image1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10.png"/><Relationship Id="rId4" Type="http://schemas.openxmlformats.org/officeDocument/2006/relationships/image" Target="../media/image3210.png"/><Relationship Id="rId5" Type="http://schemas.openxmlformats.org/officeDocument/2006/relationships/image" Target="../media/image331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10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720.png"/><Relationship Id="rId20" Type="http://schemas.openxmlformats.org/officeDocument/2006/relationships/image" Target="../media/image3610.png"/><Relationship Id="rId21" Type="http://schemas.openxmlformats.org/officeDocument/2006/relationships/image" Target="../media/image375.png"/><Relationship Id="rId22" Type="http://schemas.openxmlformats.org/officeDocument/2006/relationships/image" Target="../media/image56.png"/><Relationship Id="rId10" Type="http://schemas.openxmlformats.org/officeDocument/2006/relationships/image" Target="../media/image730.png"/><Relationship Id="rId11" Type="http://schemas.openxmlformats.org/officeDocument/2006/relationships/image" Target="../media/image740.png"/><Relationship Id="rId12" Type="http://schemas.openxmlformats.org/officeDocument/2006/relationships/image" Target="../media/image750.png"/><Relationship Id="rId13" Type="http://schemas.openxmlformats.org/officeDocument/2006/relationships/image" Target="../media/image760.png"/><Relationship Id="rId14" Type="http://schemas.openxmlformats.org/officeDocument/2006/relationships/image" Target="../media/image770.png"/><Relationship Id="rId15" Type="http://schemas.openxmlformats.org/officeDocument/2006/relationships/image" Target="../media/image323.png"/><Relationship Id="rId16" Type="http://schemas.openxmlformats.org/officeDocument/2006/relationships/image" Target="../media/image791.png"/><Relationship Id="rId17" Type="http://schemas.openxmlformats.org/officeDocument/2006/relationships/image" Target="../media/image332.png"/><Relationship Id="rId18" Type="http://schemas.openxmlformats.org/officeDocument/2006/relationships/image" Target="../media/image342.png"/><Relationship Id="rId19" Type="http://schemas.openxmlformats.org/officeDocument/2006/relationships/image" Target="../media/image35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Relationship Id="rId3" Type="http://schemas.openxmlformats.org/officeDocument/2006/relationships/image" Target="../media/image660.png"/><Relationship Id="rId4" Type="http://schemas.openxmlformats.org/officeDocument/2006/relationships/image" Target="../media/image670.png"/><Relationship Id="rId5" Type="http://schemas.openxmlformats.org/officeDocument/2006/relationships/image" Target="../media/image680.png"/><Relationship Id="rId6" Type="http://schemas.openxmlformats.org/officeDocument/2006/relationships/image" Target="../media/image690.png"/><Relationship Id="rId7" Type="http://schemas.openxmlformats.org/officeDocument/2006/relationships/image" Target="../media/image700.png"/><Relationship Id="rId8" Type="http://schemas.openxmlformats.org/officeDocument/2006/relationships/image" Target="../media/image7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2.png"/><Relationship Id="rId4" Type="http://schemas.openxmlformats.org/officeDocument/2006/relationships/image" Target="../media/image39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4" Type="http://schemas.openxmlformats.org/officeDocument/2006/relationships/image" Target="../media/image22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9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image" Target="../media/image60.png"/><Relationship Id="rId6" Type="http://schemas.openxmlformats.org/officeDocument/2006/relationships/image" Target="../media/image61.png"/><Relationship Id="rId7" Type="http://schemas.openxmlformats.org/officeDocument/2006/relationships/image" Target="../media/image62.png"/><Relationship Id="rId8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4" Type="http://schemas.openxmlformats.org/officeDocument/2006/relationships/image" Target="../media/image80.png"/><Relationship Id="rId5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4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4.png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41.png"/><Relationship Id="rId12" Type="http://schemas.openxmlformats.org/officeDocument/2006/relationships/image" Target="../media/image452.png"/><Relationship Id="rId13" Type="http://schemas.openxmlformats.org/officeDocument/2006/relationships/image" Target="../media/image461.png"/><Relationship Id="rId14" Type="http://schemas.openxmlformats.org/officeDocument/2006/relationships/image" Target="../media/image471.png"/><Relationship Id="rId15" Type="http://schemas.openxmlformats.org/officeDocument/2006/relationships/image" Target="../media/image48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1.png"/><Relationship Id="rId3" Type="http://schemas.openxmlformats.org/officeDocument/2006/relationships/image" Target="../media/image361.png"/><Relationship Id="rId4" Type="http://schemas.openxmlformats.org/officeDocument/2006/relationships/image" Target="../media/image371.png"/><Relationship Id="rId5" Type="http://schemas.openxmlformats.org/officeDocument/2006/relationships/image" Target="../media/image381.png"/><Relationship Id="rId6" Type="http://schemas.openxmlformats.org/officeDocument/2006/relationships/image" Target="../media/image391.png"/><Relationship Id="rId7" Type="http://schemas.openxmlformats.org/officeDocument/2006/relationships/image" Target="../media/image401.png"/><Relationship Id="rId8" Type="http://schemas.openxmlformats.org/officeDocument/2006/relationships/image" Target="../media/image411.png"/><Relationship Id="rId9" Type="http://schemas.openxmlformats.org/officeDocument/2006/relationships/image" Target="../media/image422.png"/><Relationship Id="rId10" Type="http://schemas.openxmlformats.org/officeDocument/2006/relationships/image" Target="../media/image4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2.png"/><Relationship Id="rId4" Type="http://schemas.openxmlformats.org/officeDocument/2006/relationships/image" Target="../media/image515.png"/><Relationship Id="rId5" Type="http://schemas.openxmlformats.org/officeDocument/2006/relationships/image" Target="../media/image521.png"/><Relationship Id="rId6" Type="http://schemas.openxmlformats.org/officeDocument/2006/relationships/image" Target="../media/image53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9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4" Type="http://schemas.openxmlformats.org/officeDocument/2006/relationships/image" Target="../media/image561.png"/><Relationship Id="rId5" Type="http://schemas.openxmlformats.org/officeDocument/2006/relationships/image" Target="../media/image572.png"/><Relationship Id="rId6" Type="http://schemas.openxmlformats.org/officeDocument/2006/relationships/image" Target="../media/image582.png"/><Relationship Id="rId7" Type="http://schemas.openxmlformats.org/officeDocument/2006/relationships/image" Target="../media/image59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4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4" Type="http://schemas.openxmlformats.org/officeDocument/2006/relationships/image" Target="../media/image124.png"/><Relationship Id="rId5" Type="http://schemas.openxmlformats.org/officeDocument/2006/relationships/image" Target="../media/image125.png"/><Relationship Id="rId6" Type="http://schemas.openxmlformats.org/officeDocument/2006/relationships/image" Target="../media/image1260.png"/><Relationship Id="rId7" Type="http://schemas.openxmlformats.org/officeDocument/2006/relationships/image" Target="../media/image1270.png"/><Relationship Id="rId8" Type="http://schemas.openxmlformats.org/officeDocument/2006/relationships/image" Target="../media/image1280.png"/><Relationship Id="rId9" Type="http://schemas.openxmlformats.org/officeDocument/2006/relationships/image" Target="../media/image129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1.png"/><Relationship Id="rId4" Type="http://schemas.openxmlformats.org/officeDocument/2006/relationships/image" Target="../media/image6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4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1.png"/><Relationship Id="rId4" Type="http://schemas.openxmlformats.org/officeDocument/2006/relationships/image" Target="../media/image811.png"/><Relationship Id="rId5" Type="http://schemas.openxmlformats.org/officeDocument/2006/relationships/image" Target="../media/image650.png"/><Relationship Id="rId6" Type="http://schemas.openxmlformats.org/officeDocument/2006/relationships/image" Target="../media/image100.png"/><Relationship Id="rId7" Type="http://schemas.openxmlformats.org/officeDocument/2006/relationships/image" Target="../media/image110.png"/><Relationship Id="rId8" Type="http://schemas.openxmlformats.org/officeDocument/2006/relationships/image" Target="../media/image120.png"/><Relationship Id="rId9" Type="http://schemas.openxmlformats.org/officeDocument/2006/relationships/image" Target="../media/image80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2.png"/><Relationship Id="rId4" Type="http://schemas.openxmlformats.org/officeDocument/2006/relationships/image" Target="../media/image160.png"/><Relationship Id="rId5" Type="http://schemas.openxmlformats.org/officeDocument/2006/relationships/image" Target="../media/image810.png"/><Relationship Id="rId6" Type="http://schemas.openxmlformats.org/officeDocument/2006/relationships/image" Target="../media/image180.png"/><Relationship Id="rId7" Type="http://schemas.openxmlformats.org/officeDocument/2006/relationships/image" Target="../media/image190.png"/><Relationship Id="rId8" Type="http://schemas.openxmlformats.org/officeDocument/2006/relationships/image" Target="../media/image87.png"/><Relationship Id="rId9" Type="http://schemas.openxmlformats.org/officeDocument/2006/relationships/image" Target="../media/image213.png"/><Relationship Id="rId10" Type="http://schemas.openxmlformats.org/officeDocument/2006/relationships/image" Target="../media/image8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5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0.png"/><Relationship Id="rId4" Type="http://schemas.openxmlformats.org/officeDocument/2006/relationships/image" Target="../media/image88.png"/><Relationship Id="rId5" Type="http://schemas.openxmlformats.org/officeDocument/2006/relationships/image" Target="../media/image89.png"/><Relationship Id="rId6" Type="http://schemas.openxmlformats.org/officeDocument/2006/relationships/image" Target="../media/image92.png"/><Relationship Id="rId7" Type="http://schemas.openxmlformats.org/officeDocument/2006/relationships/image" Target="../media/image801.png"/><Relationship Id="rId8" Type="http://schemas.openxmlformats.org/officeDocument/2006/relationships/image" Target="../media/image94.png"/><Relationship Id="rId9" Type="http://schemas.openxmlformats.org/officeDocument/2006/relationships/image" Target="../media/image9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1.png"/><Relationship Id="rId4" Type="http://schemas.openxmlformats.org/officeDocument/2006/relationships/image" Target="../media/image3200.png"/><Relationship Id="rId5" Type="http://schemas.openxmlformats.org/officeDocument/2006/relationships/image" Target="../media/image3300.png"/><Relationship Id="rId6" Type="http://schemas.openxmlformats.org/officeDocument/2006/relationships/image" Target="../media/image3400.png"/><Relationship Id="rId7" Type="http://schemas.openxmlformats.org/officeDocument/2006/relationships/image" Target="../media/image350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42.png"/><Relationship Id="rId3" Type="http://schemas.openxmlformats.org/officeDocument/2006/relationships/image" Target="../media/image85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4" Type="http://schemas.openxmlformats.org/officeDocument/2006/relationships/image" Target="../media/image900.png"/><Relationship Id="rId5" Type="http://schemas.openxmlformats.org/officeDocument/2006/relationships/image" Target="../media/image4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6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2.png"/><Relationship Id="rId3" Type="http://schemas.openxmlformats.org/officeDocument/2006/relationships/image" Target="../media/image9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00.png"/><Relationship Id="rId3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9" Type="http://schemas.openxmlformats.org/officeDocument/2006/relationships/image" Target="../media/image7200.png"/><Relationship Id="rId20" Type="http://schemas.openxmlformats.org/officeDocument/2006/relationships/image" Target="../media/image460.png"/><Relationship Id="rId21" Type="http://schemas.openxmlformats.org/officeDocument/2006/relationships/image" Target="../media/image470.png"/><Relationship Id="rId22" Type="http://schemas.openxmlformats.org/officeDocument/2006/relationships/image" Target="../media/image480.png"/><Relationship Id="rId23" Type="http://schemas.openxmlformats.org/officeDocument/2006/relationships/image" Target="../media/image491.png"/><Relationship Id="rId24" Type="http://schemas.openxmlformats.org/officeDocument/2006/relationships/image" Target="../media/image501.png"/><Relationship Id="rId25" Type="http://schemas.openxmlformats.org/officeDocument/2006/relationships/image" Target="../media/image511.png"/><Relationship Id="rId26" Type="http://schemas.openxmlformats.org/officeDocument/2006/relationships/image" Target="../media/image520.png"/><Relationship Id="rId27" Type="http://schemas.openxmlformats.org/officeDocument/2006/relationships/image" Target="../media/image530.png"/><Relationship Id="rId10" Type="http://schemas.openxmlformats.org/officeDocument/2006/relationships/image" Target="../media/image7300.png"/><Relationship Id="rId11" Type="http://schemas.openxmlformats.org/officeDocument/2006/relationships/image" Target="../media/image7400.png"/><Relationship Id="rId12" Type="http://schemas.openxmlformats.org/officeDocument/2006/relationships/image" Target="../media/image7500.png"/><Relationship Id="rId13" Type="http://schemas.openxmlformats.org/officeDocument/2006/relationships/image" Target="../media/image7600.png"/><Relationship Id="rId14" Type="http://schemas.openxmlformats.org/officeDocument/2006/relationships/image" Target="../media/image7700.png"/><Relationship Id="rId15" Type="http://schemas.openxmlformats.org/officeDocument/2006/relationships/image" Target="../media/image780.png"/><Relationship Id="rId16" Type="http://schemas.openxmlformats.org/officeDocument/2006/relationships/image" Target="../media/image792.png"/><Relationship Id="rId17" Type="http://schemas.openxmlformats.org/officeDocument/2006/relationships/image" Target="../media/image431.png"/><Relationship Id="rId18" Type="http://schemas.openxmlformats.org/officeDocument/2006/relationships/image" Target="../media/image442.png"/><Relationship Id="rId19" Type="http://schemas.openxmlformats.org/officeDocument/2006/relationships/image" Target="../media/image45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21.png"/><Relationship Id="rId3" Type="http://schemas.openxmlformats.org/officeDocument/2006/relationships/image" Target="../media/image6600.png"/><Relationship Id="rId4" Type="http://schemas.openxmlformats.org/officeDocument/2006/relationships/image" Target="../media/image6700.png"/><Relationship Id="rId5" Type="http://schemas.openxmlformats.org/officeDocument/2006/relationships/image" Target="../media/image6800.png"/><Relationship Id="rId6" Type="http://schemas.openxmlformats.org/officeDocument/2006/relationships/image" Target="../media/image6900.png"/><Relationship Id="rId7" Type="http://schemas.openxmlformats.org/officeDocument/2006/relationships/image" Target="../media/image7000.png"/><Relationship Id="rId8" Type="http://schemas.openxmlformats.org/officeDocument/2006/relationships/image" Target="../media/image710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0.png"/><Relationship Id="rId4" Type="http://schemas.openxmlformats.org/officeDocument/2006/relationships/image" Target="../media/image560.png"/><Relationship Id="rId5" Type="http://schemas.openxmlformats.org/officeDocument/2006/relationships/image" Target="../media/image571.png"/><Relationship Id="rId6" Type="http://schemas.openxmlformats.org/officeDocument/2006/relationships/image" Target="../media/image581.png"/><Relationship Id="rId7" Type="http://schemas.openxmlformats.org/officeDocument/2006/relationships/image" Target="../media/image4900.png"/><Relationship Id="rId8" Type="http://schemas.openxmlformats.org/officeDocument/2006/relationships/image" Target="../media/image5000.png"/><Relationship Id="rId9" Type="http://schemas.openxmlformats.org/officeDocument/2006/relationships/image" Target="../media/image5100.png"/><Relationship Id="rId10" Type="http://schemas.openxmlformats.org/officeDocument/2006/relationships/image" Target="../media/image59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4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4" Type="http://schemas.openxmlformats.org/officeDocument/2006/relationships/image" Target="../media/image98.png"/><Relationship Id="rId5" Type="http://schemas.openxmlformats.org/officeDocument/2006/relationships/image" Target="../media/image652.png"/><Relationship Id="rId6" Type="http://schemas.openxmlformats.org/officeDocument/2006/relationships/image" Target="../media/image101.png"/><Relationship Id="rId7" Type="http://schemas.openxmlformats.org/officeDocument/2006/relationships/image" Target="../media/image24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1.png"/><Relationship Id="rId4" Type="http://schemas.openxmlformats.org/officeDocument/2006/relationships/image" Target="../media/image250.png"/><Relationship Id="rId5" Type="http://schemas.openxmlformats.org/officeDocument/2006/relationships/image" Target="../media/image103.png"/><Relationship Id="rId6" Type="http://schemas.openxmlformats.org/officeDocument/2006/relationships/image" Target="../media/image270.png"/><Relationship Id="rId7" Type="http://schemas.openxmlformats.org/officeDocument/2006/relationships/image" Target="../media/image28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4" Type="http://schemas.openxmlformats.org/officeDocument/2006/relationships/image" Target="../media/image105.png"/><Relationship Id="rId5" Type="http://schemas.openxmlformats.org/officeDocument/2006/relationships/image" Target="../media/image10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3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1.png"/><Relationship Id="rId4" Type="http://schemas.openxmlformats.org/officeDocument/2006/relationships/image" Target="../media/image741.png"/><Relationship Id="rId5" Type="http://schemas.openxmlformats.org/officeDocument/2006/relationships/image" Target="../media/image751.png"/><Relationship Id="rId6" Type="http://schemas.openxmlformats.org/officeDocument/2006/relationships/image" Target="../media/image761.png"/><Relationship Id="rId7" Type="http://schemas.openxmlformats.org/officeDocument/2006/relationships/image" Target="../media/image10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0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9.png"/><Relationship Id="rId3" Type="http://schemas.openxmlformats.org/officeDocument/2006/relationships/image" Target="../media/image11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1.png"/><Relationship Id="rId4" Type="http://schemas.openxmlformats.org/officeDocument/2006/relationships/image" Target="../media/image860.png"/><Relationship Id="rId5" Type="http://schemas.openxmlformats.org/officeDocument/2006/relationships/image" Target="../media/image513.png"/><Relationship Id="rId6" Type="http://schemas.openxmlformats.org/officeDocument/2006/relationships/image" Target="../media/image880.png"/><Relationship Id="rId7" Type="http://schemas.openxmlformats.org/officeDocument/2006/relationships/image" Target="../media/image890.png"/><Relationship Id="rId8" Type="http://schemas.openxmlformats.org/officeDocument/2006/relationships/image" Target="../media/image83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2.png"/><Relationship Id="rId5" Type="http://schemas.openxmlformats.org/officeDocument/2006/relationships/image" Target="../media/image4901.png"/><Relationship Id="rId6" Type="http://schemas.openxmlformats.org/officeDocument/2006/relationships/image" Target="../media/image5001.png"/><Relationship Id="rId7" Type="http://schemas.openxmlformats.org/officeDocument/2006/relationships/image" Target="../media/image214.png"/><Relationship Id="rId8" Type="http://schemas.openxmlformats.org/officeDocument/2006/relationships/image" Target="../media/image223.png"/><Relationship Id="rId9" Type="http://schemas.openxmlformats.org/officeDocument/2006/relationships/image" Target="../media/image2300.png"/><Relationship Id="rId10" Type="http://schemas.openxmlformats.org/officeDocument/2006/relationships/image" Target="../media/image2400.png"/><Relationship Id="rId11" Type="http://schemas.openxmlformats.org/officeDocument/2006/relationships/image" Target="../media/image250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1.png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70.png"/><Relationship Id="rId12" Type="http://schemas.openxmlformats.org/officeDocument/2006/relationships/image" Target="../media/image380.png"/><Relationship Id="rId13" Type="http://schemas.openxmlformats.org/officeDocument/2006/relationships/image" Target="../media/image390.png"/><Relationship Id="rId14" Type="http://schemas.openxmlformats.org/officeDocument/2006/relationships/image" Target="../media/image400.png"/><Relationship Id="rId15" Type="http://schemas.openxmlformats.org/officeDocument/2006/relationships/image" Target="../media/image410.png"/><Relationship Id="rId16" Type="http://schemas.openxmlformats.org/officeDocument/2006/relationships/image" Target="../media/image420.png"/><Relationship Id="rId17" Type="http://schemas.openxmlformats.org/officeDocument/2006/relationships/image" Target="../media/image430.png"/><Relationship Id="rId18" Type="http://schemas.openxmlformats.org/officeDocument/2006/relationships/image" Target="../media/image44.png"/><Relationship Id="rId19" Type="http://schemas.openxmlformats.org/officeDocument/2006/relationships/image" Target="../media/image8.png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5" Type="http://schemas.openxmlformats.org/officeDocument/2006/relationships/image" Target="../media/image310.png"/><Relationship Id="rId6" Type="http://schemas.openxmlformats.org/officeDocument/2006/relationships/image" Target="../media/image320.png"/><Relationship Id="rId7" Type="http://schemas.openxmlformats.org/officeDocument/2006/relationships/image" Target="../media/image330.png"/><Relationship Id="rId8" Type="http://schemas.openxmlformats.org/officeDocument/2006/relationships/image" Target="../media/image340.png"/><Relationship Id="rId9" Type="http://schemas.openxmlformats.org/officeDocument/2006/relationships/image" Target="../media/image350.png"/><Relationship Id="rId10" Type="http://schemas.openxmlformats.org/officeDocument/2006/relationships/image" Target="../media/image360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4" Type="http://schemas.openxmlformats.org/officeDocument/2006/relationships/image" Target="../media/image113.png"/><Relationship Id="rId5" Type="http://schemas.openxmlformats.org/officeDocument/2006/relationships/image" Target="../media/image1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1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4" Type="http://schemas.openxmlformats.org/officeDocument/2006/relationships/image" Target="../media/image121.png"/><Relationship Id="rId5" Type="http://schemas.openxmlformats.org/officeDocument/2006/relationships/image" Target="../media/image1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9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4" Type="http://schemas.openxmlformats.org/officeDocument/2006/relationships/image" Target="../media/image161.png"/><Relationship Id="rId5" Type="http://schemas.openxmlformats.org/officeDocument/2006/relationships/image" Target="../media/image232.png"/><Relationship Id="rId6" Type="http://schemas.openxmlformats.org/officeDocument/2006/relationships/image" Target="../media/image1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2.png"/><Relationship Id="rId4" Type="http://schemas.openxmlformats.org/officeDocument/2006/relationships/image" Target="../media/image364.png"/><Relationship Id="rId5" Type="http://schemas.openxmlformats.org/officeDocument/2006/relationships/image" Target="../media/image374.png"/><Relationship Id="rId6" Type="http://schemas.openxmlformats.org/officeDocument/2006/relationships/image" Target="../media/image38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1.png"/><Relationship Id="rId4" Type="http://schemas.openxmlformats.org/officeDocument/2006/relationships/image" Target="../media/image3201.png"/><Relationship Id="rId5" Type="http://schemas.openxmlformats.org/officeDocument/2006/relationships/image" Target="../media/image3301.png"/><Relationship Id="rId6" Type="http://schemas.openxmlformats.org/officeDocument/2006/relationships/image" Target="../media/image3401.png"/><Relationship Id="rId7" Type="http://schemas.openxmlformats.org/officeDocument/2006/relationships/image" Target="../media/image3501.png"/><Relationship Id="rId8" Type="http://schemas.openxmlformats.org/officeDocument/2006/relationships/image" Target="../media/image360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00.png"/></Relationships>
</file>

<file path=ppt/slides/_rels/slide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93.png"/><Relationship Id="rId5" Type="http://schemas.openxmlformats.org/officeDocument/2006/relationships/image" Target="../media/image841.png"/><Relationship Id="rId6" Type="http://schemas.openxmlformats.org/officeDocument/2006/relationships/image" Target="../media/image413.png"/><Relationship Id="rId7" Type="http://schemas.openxmlformats.org/officeDocument/2006/relationships/image" Target="../media/image423.png"/><Relationship Id="rId8" Type="http://schemas.openxmlformats.org/officeDocument/2006/relationships/image" Target="../media/image433.png"/><Relationship Id="rId9" Type="http://schemas.openxmlformats.org/officeDocument/2006/relationships/image" Target="../media/image443.png"/><Relationship Id="rId10" Type="http://schemas.openxmlformats.org/officeDocument/2006/relationships/image" Target="../media/image45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9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4" Type="http://schemas.openxmlformats.org/officeDocument/2006/relationships/image" Target="../media/image482.png"/><Relationship Id="rId5" Type="http://schemas.openxmlformats.org/officeDocument/2006/relationships/image" Target="../media/image493.png"/><Relationship Id="rId6" Type="http://schemas.openxmlformats.org/officeDocument/2006/relationships/image" Target="../media/image138.png"/><Relationship Id="rId7" Type="http://schemas.openxmlformats.org/officeDocument/2006/relationships/image" Target="../media/image514.png"/><Relationship Id="rId8" Type="http://schemas.openxmlformats.org/officeDocument/2006/relationships/image" Target="../media/image13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6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1.png"/><Relationship Id="rId4" Type="http://schemas.openxmlformats.org/officeDocument/2006/relationships/image" Target="../media/image282.png"/><Relationship Id="rId5" Type="http://schemas.openxmlformats.org/officeDocument/2006/relationships/image" Target="../media/image223.png"/><Relationship Id="rId6" Type="http://schemas.openxmlformats.org/officeDocument/2006/relationships/image" Target="../media/image231.png"/><Relationship Id="rId7" Type="http://schemas.openxmlformats.org/officeDocument/2006/relationships/image" Target="../media/image241.png"/><Relationship Id="rId8" Type="http://schemas.openxmlformats.org/officeDocument/2006/relationships/image" Target="../media/image251.png"/><Relationship Id="rId9" Type="http://schemas.openxmlformats.org/officeDocument/2006/relationships/image" Target="../media/image29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4" Type="http://schemas.openxmlformats.org/officeDocument/2006/relationships/image" Target="../media/image142.png"/><Relationship Id="rId5" Type="http://schemas.openxmlformats.org/officeDocument/2006/relationships/image" Target="../media/image143.png"/><Relationship Id="rId6" Type="http://schemas.openxmlformats.org/officeDocument/2006/relationships/image" Target="../media/image144.png"/><Relationship Id="rId7" Type="http://schemas.openxmlformats.org/officeDocument/2006/relationships/image" Target="../media/image145.png"/><Relationship Id="rId8" Type="http://schemas.openxmlformats.org/officeDocument/2006/relationships/image" Target="../media/image14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0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7.png"/><Relationship Id="rId3" Type="http://schemas.openxmlformats.org/officeDocument/2006/relationships/image" Target="../media/image14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4" Type="http://schemas.openxmlformats.org/officeDocument/2006/relationships/image" Target="../media/image154.png"/><Relationship Id="rId5" Type="http://schemas.openxmlformats.org/officeDocument/2006/relationships/image" Target="../media/image152.png"/><Relationship Id="rId6" Type="http://schemas.openxmlformats.org/officeDocument/2006/relationships/image" Target="../media/image153.png"/><Relationship Id="rId7" Type="http://schemas.openxmlformats.org/officeDocument/2006/relationships/image" Target="../media/image155.png"/><Relationship Id="rId8" Type="http://schemas.openxmlformats.org/officeDocument/2006/relationships/image" Target="../media/image15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9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png"/><Relationship Id="rId4" Type="http://schemas.openxmlformats.org/officeDocument/2006/relationships/image" Target="../media/image159.png"/><Relationship Id="rId5" Type="http://schemas.openxmlformats.org/officeDocument/2006/relationships/image" Target="../media/image162.png"/><Relationship Id="rId6" Type="http://schemas.openxmlformats.org/officeDocument/2006/relationships/image" Target="../media/image163.png"/><Relationship Id="rId7" Type="http://schemas.openxmlformats.org/officeDocument/2006/relationships/image" Target="../media/image16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7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7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1.png"/><Relationship Id="rId4" Type="http://schemas.openxmlformats.org/officeDocument/2006/relationships/image" Target="../media/image149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80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png"/><Relationship Id="rId4" Type="http://schemas.openxmlformats.org/officeDocument/2006/relationships/image" Target="../media/image154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00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52.png"/><Relationship Id="rId3" Type="http://schemas.openxmlformats.org/officeDocument/2006/relationships/image" Target="../media/image1550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60.png"/><Relationship Id="rId3" Type="http://schemas.openxmlformats.org/officeDocument/2006/relationships/image" Target="../media/image166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1.png"/><Relationship Id="rId4" Type="http://schemas.openxmlformats.org/officeDocument/2006/relationships/image" Target="../media/image1590.png"/><Relationship Id="rId5" Type="http://schemas.openxmlformats.org/officeDocument/2006/relationships/image" Target="../media/image622.png"/><Relationship Id="rId6" Type="http://schemas.openxmlformats.org/officeDocument/2006/relationships/image" Target="../media/image632.png"/><Relationship Id="rId7" Type="http://schemas.openxmlformats.org/officeDocument/2006/relationships/image" Target="../media/image642.png"/><Relationship Id="rId8" Type="http://schemas.openxmlformats.org/officeDocument/2006/relationships/image" Target="../media/image168.png"/><Relationship Id="rId9" Type="http://schemas.openxmlformats.org/officeDocument/2006/relationships/image" Target="../media/image152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7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21.png"/><Relationship Id="rId3" Type="http://schemas.openxmlformats.org/officeDocument/2006/relationships/image" Target="../media/image16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10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1.png"/><Relationship Id="rId3" Type="http://schemas.openxmlformats.org/officeDocument/2006/relationships/image" Target="../media/image170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4" Type="http://schemas.openxmlformats.org/officeDocument/2006/relationships/image" Target="../media/image17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20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12.PNG"/><Relationship Id="rId3" Type="http://schemas.openxmlformats.org/officeDocument/2006/relationships/image" Target="../media/image173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80.PNG"/><Relationship Id="rId3" Type="http://schemas.openxmlformats.org/officeDocument/2006/relationships/image" Target="../media/image174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00.PNG"/><Relationship Id="rId3" Type="http://schemas.openxmlformats.org/officeDocument/2006/relationships/image" Target="../media/image1711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11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21.PNG"/><Relationship Id="rId3" Type="http://schemas.openxmlformats.org/officeDocument/2006/relationships/image" Target="../media/image175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50.png"/><Relationship Id="rId3" Type="http://schemas.openxmlformats.org/officeDocument/2006/relationships/image" Target="../media/image176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70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80.png"/><Relationship Id="rId3" Type="http://schemas.openxmlformats.org/officeDocument/2006/relationships/image" Target="../media/image177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72.png"/><Relationship Id="rId20" Type="http://schemas.openxmlformats.org/officeDocument/2006/relationships/image" Target="../media/image19.png"/><Relationship Id="rId21" Type="http://schemas.openxmlformats.org/officeDocument/2006/relationships/image" Target="../media/image20.png"/><Relationship Id="rId10" Type="http://schemas.openxmlformats.org/officeDocument/2006/relationships/image" Target="../media/image73.png"/><Relationship Id="rId11" Type="http://schemas.openxmlformats.org/officeDocument/2006/relationships/image" Target="../media/image74.png"/><Relationship Id="rId12" Type="http://schemas.openxmlformats.org/officeDocument/2006/relationships/image" Target="../media/image75.png"/><Relationship Id="rId13" Type="http://schemas.openxmlformats.org/officeDocument/2006/relationships/image" Target="../media/image76.png"/><Relationship Id="rId14" Type="http://schemas.openxmlformats.org/officeDocument/2006/relationships/image" Target="../media/image77.png"/><Relationship Id="rId15" Type="http://schemas.openxmlformats.org/officeDocument/2006/relationships/image" Target="../media/image78.png"/><Relationship Id="rId16" Type="http://schemas.openxmlformats.org/officeDocument/2006/relationships/image" Target="../media/image79.png"/><Relationship Id="rId17" Type="http://schemas.openxmlformats.org/officeDocument/2006/relationships/image" Target="../media/image1610.png"/><Relationship Id="rId18" Type="http://schemas.openxmlformats.org/officeDocument/2006/relationships/image" Target="../media/image1710.png"/><Relationship Id="rId19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66.png"/><Relationship Id="rId4" Type="http://schemas.openxmlformats.org/officeDocument/2006/relationships/image" Target="../media/image67.png"/><Relationship Id="rId5" Type="http://schemas.openxmlformats.org/officeDocument/2006/relationships/image" Target="../media/image68.png"/><Relationship Id="rId6" Type="http://schemas.openxmlformats.org/officeDocument/2006/relationships/image" Target="../media/image69.png"/><Relationship Id="rId7" Type="http://schemas.openxmlformats.org/officeDocument/2006/relationships/image" Target="../media/image70.png"/><Relationship Id="rId8" Type="http://schemas.openxmlformats.org/officeDocument/2006/relationships/image" Target="../media/image71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8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60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0.PNG"/><Relationship Id="rId4" Type="http://schemas.openxmlformats.org/officeDocument/2006/relationships/image" Target="../media/image1780.PNG"/><Relationship Id="rId5" Type="http://schemas.openxmlformats.org/officeDocument/2006/relationships/image" Target="../media/image17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3.png"/><Relationship Id="rId7" Type="http://schemas.openxmlformats.org/officeDocument/2006/relationships/image" Target="../media/image146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2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5.png"/><Relationship Id="rId4" Type="http://schemas.openxmlformats.org/officeDocument/2006/relationships/image" Target="../media/image18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4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png"/><Relationship Id="rId4" Type="http://schemas.openxmlformats.org/officeDocument/2006/relationships/image" Target="../media/image188.png"/><Relationship Id="rId5" Type="http://schemas.openxmlformats.org/officeDocument/2006/relationships/image" Target="../media/image189.png"/><Relationship Id="rId6" Type="http://schemas.openxmlformats.org/officeDocument/2006/relationships/image" Target="../media/image192.png"/><Relationship Id="rId7" Type="http://schemas.openxmlformats.org/officeDocument/2006/relationships/image" Target="../media/image19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1.png"/><Relationship Id="rId4" Type="http://schemas.openxmlformats.org/officeDocument/2006/relationships/image" Target="../media/image63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10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png"/><Relationship Id="rId4" Type="http://schemas.openxmlformats.org/officeDocument/2006/relationships/image" Target="../media/image662.png"/><Relationship Id="rId5" Type="http://schemas.openxmlformats.org/officeDocument/2006/relationships/image" Target="../media/image19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4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png"/><Relationship Id="rId4" Type="http://schemas.openxmlformats.org/officeDocument/2006/relationships/image" Target="../media/image199.png"/><Relationship Id="rId5" Type="http://schemas.openxmlformats.org/officeDocument/2006/relationships/image" Target="../media/image713.png"/><Relationship Id="rId6" Type="http://schemas.openxmlformats.org/officeDocument/2006/relationships/image" Target="../media/image72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10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2.png"/><Relationship Id="rId4" Type="http://schemas.openxmlformats.org/officeDocument/2006/relationships/image" Target="../media/image752.png"/><Relationship Id="rId5" Type="http://schemas.openxmlformats.org/officeDocument/2006/relationships/image" Target="../media/image762.png"/><Relationship Id="rId6" Type="http://schemas.openxmlformats.org/officeDocument/2006/relationships/image" Target="../media/image77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32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png"/><Relationship Id="rId4" Type="http://schemas.openxmlformats.org/officeDocument/2006/relationships/image" Target="../media/image205.png"/><Relationship Id="rId5" Type="http://schemas.openxmlformats.org/officeDocument/2006/relationships/image" Target="../media/image20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3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png"/><Relationship Id="rId4" Type="http://schemas.openxmlformats.org/officeDocument/2006/relationships/image" Target="../media/image84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1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9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png"/><Relationship Id="rId4" Type="http://schemas.openxmlformats.org/officeDocument/2006/relationships/image" Target="../media/image2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1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png"/><Relationship Id="rId5" Type="http://schemas.openxmlformats.org/officeDocument/2006/relationships/image" Target="../media/image911.png"/><Relationship Id="rId6" Type="http://schemas.openxmlformats.org/officeDocument/2006/relationships/image" Target="../media/image201.png"/><Relationship Id="rId7" Type="http://schemas.openxmlformats.org/officeDocument/2006/relationships/image" Target="../media/image2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6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png"/><Relationship Id="rId4" Type="http://schemas.openxmlformats.org/officeDocument/2006/relationships/image" Target="../media/image960.png"/><Relationship Id="rId5" Type="http://schemas.openxmlformats.org/officeDocument/2006/relationships/image" Target="../media/image22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9.pn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png"/><Relationship Id="rId4" Type="http://schemas.openxmlformats.org/officeDocument/2006/relationships/image" Target="../media/image227.png"/><Relationship Id="rId5" Type="http://schemas.openxmlformats.org/officeDocument/2006/relationships/image" Target="../media/image228.png"/><Relationship Id="rId6" Type="http://schemas.openxmlformats.org/officeDocument/2006/relationships/image" Target="../media/image512.png"/><Relationship Id="rId7" Type="http://schemas.openxmlformats.org/officeDocument/2006/relationships/image" Target="../media/image6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2.gif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4.png"/><Relationship Id="rId4" Type="http://schemas.openxmlformats.org/officeDocument/2006/relationships/image" Target="../media/image912.png"/><Relationship Id="rId5" Type="http://schemas.openxmlformats.org/officeDocument/2006/relationships/image" Target="../media/image1030.PNG"/><Relationship Id="rId6" Type="http://schemas.openxmlformats.org/officeDocument/2006/relationships/image" Target="../media/image1110.png"/><Relationship Id="rId7" Type="http://schemas.openxmlformats.org/officeDocument/2006/relationships/image" Target="../media/image1210.png"/><Relationship Id="rId8" Type="http://schemas.openxmlformats.org/officeDocument/2006/relationships/image" Target="../media/image1390.png"/><Relationship Id="rId9" Type="http://schemas.openxmlformats.org/officeDocument/2006/relationships/image" Target="../media/image14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576CC030-FE84-FA4A-9EEA-4AC18A4F16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364080"/>
            <a:ext cx="7772400" cy="1906664"/>
          </a:xfrm>
        </p:spPr>
        <p:txBody>
          <a:bodyPr>
            <a:normAutofit/>
          </a:bodyPr>
          <a:lstStyle/>
          <a:p>
            <a:r>
              <a:rPr kumimoji="1" lang="en-US" altLang="zh-CN" sz="3600" b="1" dirty="0"/>
              <a:t>Chapter</a:t>
            </a:r>
            <a:r>
              <a:rPr kumimoji="1" lang="zh-CN" altLang="en-US" sz="3600" b="1" dirty="0"/>
              <a:t> </a:t>
            </a:r>
            <a:r>
              <a:rPr kumimoji="1" lang="en-US" altLang="zh-CN" sz="3600" b="1" dirty="0"/>
              <a:t>5:</a:t>
            </a:r>
            <a:r>
              <a:rPr kumimoji="1" lang="zh-CN" altLang="en-US" sz="3600" b="1" dirty="0"/>
              <a:t> </a:t>
            </a:r>
            <a:r>
              <a:rPr lang="en-US" altLang="zh-CN" sz="3600" b="1" dirty="0"/>
              <a:t>Joint Probability and Random Samples </a:t>
            </a:r>
            <a:endParaRPr kumimoji="1"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85800" y="2854713"/>
            <a:ext cx="818499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5.1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Jointly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distributed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random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variables</a:t>
            </a:r>
          </a:p>
          <a:p>
            <a:r>
              <a:rPr kumimoji="1" lang="en-US" altLang="zh-CN" sz="2800" dirty="0"/>
              <a:t>5.2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Expected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values,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covariance,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and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correlation</a:t>
            </a:r>
          </a:p>
          <a:p>
            <a:r>
              <a:rPr kumimoji="1" lang="en-US" altLang="zh-CN" sz="2800" dirty="0">
                <a:solidFill>
                  <a:srgbClr val="3333FF"/>
                </a:solidFill>
              </a:rPr>
              <a:t>5.3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Statistics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and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their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distributions</a:t>
            </a:r>
          </a:p>
          <a:p>
            <a:r>
              <a:rPr kumimoji="1" lang="en-US" altLang="zh-CN" sz="2800" dirty="0">
                <a:solidFill>
                  <a:srgbClr val="3333FF"/>
                </a:solidFill>
              </a:rPr>
              <a:t>5.4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The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distribution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of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the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sample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mean</a:t>
            </a:r>
          </a:p>
          <a:p>
            <a:r>
              <a:rPr kumimoji="1" lang="en-US" altLang="zh-CN" sz="2800" dirty="0">
                <a:solidFill>
                  <a:srgbClr val="3333FF"/>
                </a:solidFill>
              </a:rPr>
              <a:t>5.5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The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distribution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of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a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linear</a:t>
            </a:r>
            <a:r>
              <a:rPr kumimoji="1" lang="zh-CN" altLang="en-US" sz="2800" dirty="0">
                <a:solidFill>
                  <a:srgbClr val="3333FF"/>
                </a:solidFill>
              </a:rPr>
              <a:t> </a:t>
            </a:r>
            <a:r>
              <a:rPr kumimoji="1" lang="en-US" altLang="zh-CN" sz="2800" dirty="0">
                <a:solidFill>
                  <a:srgbClr val="3333FF"/>
                </a:solidFill>
              </a:rPr>
              <a:t>combination</a:t>
            </a:r>
            <a:endParaRPr kumimoji="1" lang="zh-CN" altLang="en-US" sz="2800" dirty="0">
              <a:solidFill>
                <a:srgbClr val="3333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69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="" xmlns:a16="http://schemas.microsoft.com/office/drawing/2014/main" id="{4C40B757-D55F-7348-B483-0008D41796D8}"/>
                  </a:ext>
                </a:extLst>
              </p:cNvPr>
              <p:cNvSpPr/>
              <p:nvPr/>
            </p:nvSpPr>
            <p:spPr>
              <a:xfrm>
                <a:off x="193267" y="428227"/>
                <a:ext cx="8757465" cy="365253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pPr>
                  <a:lnSpc>
                    <a:spcPct val="125000"/>
                  </a:lnSpc>
                </a:pPr>
                <a:r>
                  <a:rPr lang="en-US" altLang="zh-CN" sz="2200" dirty="0">
                    <a:solidFill>
                      <a:srgbClr val="FF0000"/>
                    </a:solidFill>
                  </a:rPr>
                  <a:t>Example</a:t>
                </a:r>
                <a:r>
                  <a:rPr lang="zh-CN" altLang="en-US" sz="2200" dirty="0">
                    <a:solidFill>
                      <a:srgbClr val="FF0000"/>
                    </a:solidFill>
                  </a:rPr>
                  <a:t> </a:t>
                </a:r>
                <a:endParaRPr lang="en-US" altLang="zh-CN" sz="2200" dirty="0">
                  <a:solidFill>
                    <a:srgbClr val="FF0000"/>
                  </a:solidFill>
                </a:endParaRPr>
              </a:p>
              <a:p>
                <a:pPr algn="just"/>
                <a:r>
                  <a:rPr lang="en-US" altLang="zh-CN" sz="2000" dirty="0"/>
                  <a:t>A bank operates both a drive-up facility and a walk-up window. On a randomly selected day, let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 be the proportion of time that the drive-up facility is in use and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be the proportion of time that the walk-up window is in use. Then the set of possible values for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(</m:t>
                    </m:r>
                    <m:r>
                      <a:rPr lang="en-US" altLang="zh-CN" sz="2000" i="1" dirty="0">
                        <a:latin typeface="Cambria Math"/>
                      </a:rPr>
                      <m:t>𝑋</m:t>
                    </m:r>
                    <m:r>
                      <a:rPr lang="en-US" altLang="zh-CN" sz="2000" i="1" dirty="0">
                        <a:latin typeface="Cambria Math"/>
                      </a:rPr>
                      <m:t>, </m:t>
                    </m:r>
                    <m:r>
                      <a:rPr lang="en-US" altLang="zh-CN" sz="2000" i="1" dirty="0">
                        <a:latin typeface="Cambria Math"/>
                      </a:rPr>
                      <m:t>𝑌</m:t>
                    </m:r>
                    <m:r>
                      <a:rPr lang="en-US" altLang="zh-CN" sz="20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000" dirty="0"/>
                  <a:t>is the rectangle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𝐷</m:t>
                    </m:r>
                    <m:r>
                      <a:rPr lang="en-US" altLang="zh-CN" sz="2000" i="1" dirty="0">
                        <a:latin typeface="Cambria Math"/>
                      </a:rPr>
                      <m:t>={(</m:t>
                    </m:r>
                    <m:r>
                      <a:rPr lang="en-US" altLang="zh-CN" sz="2000" i="1" dirty="0">
                        <a:latin typeface="Cambria Math"/>
                      </a:rPr>
                      <m:t>𝑥</m:t>
                    </m:r>
                    <m:r>
                      <a:rPr lang="en-US" altLang="zh-CN" sz="2000" i="1" dirty="0">
                        <a:latin typeface="Cambria Math"/>
                      </a:rPr>
                      <m:t>, </m:t>
                    </m:r>
                    <m:r>
                      <a:rPr lang="en-US" altLang="zh-CN" sz="2000" i="1" dirty="0">
                        <a:latin typeface="Cambria Math"/>
                      </a:rPr>
                      <m:t>𝑦</m:t>
                    </m:r>
                    <m:r>
                      <a:rPr lang="en-US" altLang="zh-CN" sz="2000" i="1" dirty="0">
                        <a:latin typeface="Cambria Math"/>
                      </a:rPr>
                      <m:t>): 0≤</m:t>
                    </m:r>
                    <m:r>
                      <a:rPr lang="en-US" altLang="zh-CN" sz="2000" i="1" dirty="0">
                        <a:latin typeface="Cambria Math"/>
                      </a:rPr>
                      <m:t>𝑥</m:t>
                    </m:r>
                    <m:r>
                      <a:rPr lang="en-US" altLang="zh-CN" sz="2000" i="1" dirty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000" i="1" dirty="0">
                        <a:latin typeface="Cambria Math"/>
                      </a:rPr>
                      <m:t>1, 0</m:t>
                    </m:r>
                    <m:r>
                      <a:rPr lang="en-US" altLang="zh-CN" sz="2000" i="1" dirty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000" i="1" dirty="0">
                        <a:latin typeface="Cambria Math"/>
                      </a:rPr>
                      <m:t>𝑦</m:t>
                    </m:r>
                    <m:r>
                      <a:rPr lang="en-US" altLang="zh-CN" sz="2000" i="1" dirty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000" i="1" dirty="0">
                        <a:latin typeface="Cambria Math"/>
                      </a:rPr>
                      <m:t>1}</m:t>
                    </m:r>
                  </m:oMath>
                </a14:m>
                <a:r>
                  <a:rPr lang="en-US" altLang="zh-CN" sz="2000" dirty="0"/>
                  <a:t>. Suppose the joint </a:t>
                </a:r>
                <a:r>
                  <a:rPr lang="en-US" altLang="zh-CN" sz="2000" dirty="0" err="1"/>
                  <a:t>pdf</a:t>
                </a:r>
                <a:r>
                  <a:rPr lang="en-US" altLang="zh-CN" sz="2000" dirty="0"/>
                  <a:t> of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(</m:t>
                    </m:r>
                    <m:r>
                      <a:rPr lang="en-US" altLang="zh-CN" sz="2000" i="1" dirty="0">
                        <a:latin typeface="Cambria Math"/>
                      </a:rPr>
                      <m:t>𝑋</m:t>
                    </m:r>
                    <m:r>
                      <a:rPr lang="en-US" altLang="zh-CN" sz="2000" i="1" dirty="0">
                        <a:latin typeface="Cambria Math"/>
                      </a:rPr>
                      <m:t>, </m:t>
                    </m:r>
                    <m:r>
                      <a:rPr lang="en-US" altLang="zh-CN" sz="2000" i="1" dirty="0">
                        <a:latin typeface="Cambria Math"/>
                      </a:rPr>
                      <m:t>𝑌</m:t>
                    </m:r>
                    <m:r>
                      <a:rPr lang="en-US" altLang="zh-CN" sz="20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000" dirty="0"/>
                  <a:t>is given by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000" b="0" i="1" smtClean="0">
                              <a:latin typeface="Cambria Math"/>
                            </a:rPr>
                            <m:t>𝑥</m:t>
                          </m:r>
                          <m:r>
                            <a:rPr lang="en-US" altLang="zh-CN" sz="20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000" b="0" i="1" smtClean="0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altLang="zh-CN" sz="2000" b="0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000" b="0" i="1" smtClean="0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brk m:alnAt="7"/>
                                      </m:rPr>
                                      <a:rPr lang="en-US" altLang="zh-CN" sz="2000" b="0" i="1" smtClean="0">
                                        <a:latin typeface="Cambria Math"/>
                                      </a:rPr>
                                      <m:t>6</m:t>
                                    </m:r>
                                  </m:num>
                                  <m:den>
                                    <m:r>
                                      <m:rPr>
                                        <m:brk m:alnAt="7"/>
                                      </m:rPr>
                                      <a:rPr lang="en-US" altLang="zh-CN" sz="2000" b="0" i="1" smtClean="0">
                                        <a:latin typeface="Cambria Math"/>
                                      </a:rPr>
                                      <m:t>5</m:t>
                                    </m:r>
                                  </m:den>
                                </m:f>
                                <m:r>
                                  <m:rPr>
                                    <m:brk m:alnAt="7"/>
                                  </m:rPr>
                                  <a:rPr lang="en-US" altLang="zh-CN" sz="2000" b="0" i="1" smtClean="0">
                                    <a:latin typeface="Cambria Math"/>
                                  </a:rPr>
                                  <m:t>(</m:t>
                                </m:r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𝑥</m:t>
                                </m:r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CN" sz="2000" b="0" i="1" smtClean="0">
                                        <a:latin typeface="Cambria Math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en-US" altLang="zh-CN" sz="20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altLang="zh-CN" sz="2000" b="0" i="1" smtClean="0">
                                    <a:latin typeface="Cambria Math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0</m:t>
                                </m:r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≤</m:t>
                                </m:r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≤1, 0≤</m:t>
                                </m:r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𝑦</m:t>
                                </m:r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≤1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𝑜𝑡h𝑒𝑟𝑤𝑖𝑠𝑒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altLang="zh-CN" sz="2000" dirty="0"/>
              </a:p>
              <a:p>
                <a:r>
                  <a:rPr lang="en-US" altLang="zh-CN" sz="2000" dirty="0">
                    <a:latin typeface="+mj-lt"/>
                  </a:rPr>
                  <a:t>Is it a legitimate joint pdf?  </a:t>
                </a:r>
                <a:endParaRPr lang="zh-CN" altLang="en-US" sz="2000" dirty="0">
                  <a:latin typeface="+mj-lt"/>
                </a:endParaRPr>
              </a:p>
              <a:p>
                <a:endParaRPr lang="zh-CN" altLang="en-US" sz="2000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4C40B757-D55F-7348-B483-0008D41796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267" y="428227"/>
                <a:ext cx="8757465" cy="3652538"/>
              </a:xfrm>
              <a:prstGeom prst="rect">
                <a:avLst/>
              </a:prstGeom>
              <a:blipFill>
                <a:blip r:embed="rId2"/>
                <a:stretch>
                  <a:fillRect l="-834" r="-6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>
                <a:extLst>
                  <a:ext uri="{FF2B5EF4-FFF2-40B4-BE49-F238E27FC236}">
                    <a16:creationId xmlns="" xmlns:a16="http://schemas.microsoft.com/office/drawing/2014/main" id="{3A148E02-B948-EF44-B680-E8B7BA6A5042}"/>
                  </a:ext>
                </a:extLst>
              </p:cNvPr>
              <p:cNvSpPr/>
              <p:nvPr/>
            </p:nvSpPr>
            <p:spPr>
              <a:xfrm>
                <a:off x="193267" y="4202765"/>
                <a:ext cx="8757465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>
                    <a:solidFill>
                      <a:srgbClr val="FF0000"/>
                    </a:solidFill>
                  </a:rPr>
                  <a:t>Solution </a:t>
                </a:r>
                <a:r>
                  <a:rPr lang="en-US" altLang="zh-CN" sz="2000" dirty="0"/>
                  <a:t>Note that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/>
                      </a:rPr>
                      <m:t>𝑓</m:t>
                    </m:r>
                    <m:r>
                      <a:rPr lang="en-US" altLang="zh-CN" sz="2000" i="1">
                        <a:latin typeface="Cambria Math"/>
                      </a:rPr>
                      <m:t>(</m:t>
                    </m:r>
                    <m:r>
                      <a:rPr lang="en-US" altLang="zh-CN" sz="2000" i="1">
                        <a:latin typeface="Cambria Math"/>
                      </a:rPr>
                      <m:t>𝑥</m:t>
                    </m:r>
                    <m:r>
                      <a:rPr lang="en-US" altLang="zh-CN" sz="2000" i="1">
                        <a:latin typeface="Cambria Math"/>
                      </a:rPr>
                      <m:t>,</m:t>
                    </m:r>
                    <m:r>
                      <a:rPr lang="en-US" altLang="zh-CN" sz="2000" i="1">
                        <a:latin typeface="Cambria Math"/>
                      </a:rPr>
                      <m:t>𝑦</m:t>
                    </m:r>
                    <m:r>
                      <a:rPr lang="en-US" altLang="zh-CN" sz="2000" i="1">
                        <a:latin typeface="Cambria Math"/>
                      </a:rPr>
                      <m:t>)≥0</m:t>
                    </m:r>
                  </m:oMath>
                </a14:m>
                <a:r>
                  <a:rPr lang="en-US" altLang="zh-CN" sz="2000" dirty="0"/>
                  <a:t>, and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A148E02-B948-EF44-B680-E8B7BA6A50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267" y="4202765"/>
                <a:ext cx="8757465" cy="430887"/>
              </a:xfrm>
              <a:prstGeom prst="rect">
                <a:avLst/>
              </a:prstGeom>
              <a:blipFill>
                <a:blip r:embed="rId3"/>
                <a:stretch>
                  <a:fillRect l="-905" t="-7042" b="-295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="" xmlns:a16="http://schemas.microsoft.com/office/drawing/2014/main" id="{66593E98-AA15-0146-B9DC-98C93A196BC6}"/>
              </a:ext>
            </a:extLst>
          </p:cNvPr>
          <p:cNvSpPr txBox="1"/>
          <p:nvPr/>
        </p:nvSpPr>
        <p:spPr>
          <a:xfrm>
            <a:off x="9609513" y="33832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10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="" xmlns:a16="http://schemas.microsoft.com/office/drawing/2014/main" id="{3FBC0105-1E42-3E1D-7B1B-71A2FC767E73}"/>
                  </a:ext>
                </a:extLst>
              </p:cNvPr>
              <p:cNvSpPr txBox="1"/>
              <p:nvPr/>
            </p:nvSpPr>
            <p:spPr>
              <a:xfrm>
                <a:off x="3386889" y="5419156"/>
                <a:ext cx="3519237" cy="7145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1800" i="1">
                              <a:latin typeface="Cambria Math"/>
                            </a:rPr>
                            <m:t>6</m:t>
                          </m:r>
                        </m:num>
                        <m:den>
                          <m:r>
                            <a:rPr lang="en-US" altLang="zh-CN" sz="1800" i="1">
                              <a:latin typeface="Cambria Math"/>
                            </a:rPr>
                            <m:t>5</m:t>
                          </m:r>
                        </m:den>
                      </m:f>
                      <m:nary>
                        <m:nary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i="1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1800" i="1">
                              <a:latin typeface="Cambria Math"/>
                            </a:rPr>
                            <m:t>1</m:t>
                          </m:r>
                        </m:sup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𝑥𝑑𝑥</m:t>
                          </m:r>
                        </m:e>
                      </m:nary>
                      <m:r>
                        <a:rPr lang="en-US" altLang="zh-CN" sz="1800" i="1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1800" i="1">
                              <a:latin typeface="Cambria Math"/>
                            </a:rPr>
                            <m:t>6</m:t>
                          </m:r>
                        </m:num>
                        <m:den>
                          <m:r>
                            <a:rPr lang="en-US" altLang="zh-CN" sz="1800" i="1">
                              <a:latin typeface="Cambria Math"/>
                            </a:rPr>
                            <m:t>5</m:t>
                          </m:r>
                        </m:den>
                      </m:f>
                      <m:nary>
                        <m:nary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i="1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1800" i="1">
                              <a:latin typeface="Cambria Math"/>
                            </a:rPr>
                            <m:t>1</m:t>
                          </m:r>
                        </m:sup>
                        <m:e>
                          <m:sSup>
                            <m:sSup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CN" sz="1800" i="1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altLang="zh-CN" sz="1800" i="1">
                          <a:latin typeface="Cambria Math"/>
                        </a:rPr>
                        <m:t>𝑑𝑦</m:t>
                      </m:r>
                    </m:oMath>
                  </m:oMathPara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FBC0105-1E42-3E1D-7B1B-71A2FC767E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6889" y="5419156"/>
                <a:ext cx="3519237" cy="71455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C60342DE-1F6F-65DD-2DE8-C5F4BC256540}"/>
              </a:ext>
            </a:extLst>
          </p:cNvPr>
          <p:cNvSpPr txBox="1"/>
          <p:nvPr/>
        </p:nvSpPr>
        <p:spPr>
          <a:xfrm>
            <a:off x="628650" y="6080312"/>
            <a:ext cx="48968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/>
              <a:t>The join pdf is legitimate.</a:t>
            </a:r>
            <a:endParaRPr lang="zh-CN" altLang="en-US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="" xmlns:a16="http://schemas.microsoft.com/office/drawing/2014/main" id="{2FD666EE-2EEA-2DEC-DFEE-142B01DFA17B}"/>
                  </a:ext>
                </a:extLst>
              </p:cNvPr>
              <p:cNvSpPr txBox="1"/>
              <p:nvPr/>
            </p:nvSpPr>
            <p:spPr>
              <a:xfrm>
                <a:off x="1079832" y="4613600"/>
                <a:ext cx="3871163" cy="7145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zh-CN" altLang="en-US" sz="180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i="1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1800" i="1">
                              <a:latin typeface="Cambria Math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1800" i="1">
                                  <a:latin typeface="Cambria Math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altLang="zh-CN" sz="1800" i="1">
                                  <a:latin typeface="Cambria Math"/>
                                </a:rPr>
                                <m:t>1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US" altLang="zh-CN" sz="1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brk m:alnAt="7"/>
                                    </m:rPr>
                                    <a:rPr lang="en-US" altLang="zh-CN" sz="1800" i="1">
                                      <a:latin typeface="Cambria Math"/>
                                    </a:rPr>
                                    <m:t>6</m:t>
                                  </m:r>
                                </m:num>
                                <m:den>
                                  <m:r>
                                    <m:rPr>
                                      <m:brk m:alnAt="7"/>
                                    </m:rPr>
                                    <a:rPr lang="en-US" altLang="zh-CN" sz="1800" i="1">
                                      <a:latin typeface="Cambria Math"/>
                                    </a:rPr>
                                    <m:t>5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en-US" altLang="zh-CN" sz="18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1800" i="1">
                                      <a:latin typeface="Cambria Math"/>
                                    </a:rPr>
                                    <m:t>𝑥</m:t>
                                  </m:r>
                                  <m:r>
                                    <a:rPr lang="en-US" altLang="zh-CN" sz="1800" i="1">
                                      <a:latin typeface="Cambria Math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altLang="zh-CN" sz="18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1800" i="1">
                                          <a:latin typeface="Cambria Math"/>
                                        </a:rPr>
                                        <m:t>𝑦</m:t>
                                      </m:r>
                                    </m:e>
                                    <m:sup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1800" i="1">
                                          <a:latin typeface="Cambria Math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altLang="zh-CN" sz="1800" i="1">
                                  <a:latin typeface="Cambria Math"/>
                                </a:rPr>
                                <m:t>𝑑𝑥𝑑𝑦</m:t>
                              </m:r>
                            </m:e>
                          </m:nary>
                        </m:e>
                      </m:nary>
                      <m:r>
                        <a:rPr lang="en-US" altLang="zh-CN" sz="1800" i="1">
                          <a:latin typeface="Cambria Math"/>
                        </a:rPr>
                        <m:t>=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FD666EE-2EEA-2DEC-DFEE-142B01DFA1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9832" y="4613600"/>
                <a:ext cx="3871163" cy="71455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="" xmlns:a16="http://schemas.microsoft.com/office/drawing/2014/main" id="{D9F54C53-D3D9-C281-60E7-079498673E3A}"/>
                  </a:ext>
                </a:extLst>
              </p:cNvPr>
              <p:cNvSpPr txBox="1"/>
              <p:nvPr/>
            </p:nvSpPr>
            <p:spPr>
              <a:xfrm>
                <a:off x="3495174" y="4623626"/>
                <a:ext cx="4896852" cy="7145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80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1800" i="1">
                              <a:latin typeface="Cambria Math"/>
                            </a:rPr>
                            <m:t>6</m:t>
                          </m:r>
                        </m:num>
                        <m:den>
                          <m:r>
                            <a:rPr lang="en-US" altLang="zh-CN" sz="1800" i="1">
                              <a:latin typeface="Cambria Math"/>
                            </a:rPr>
                            <m:t>5</m:t>
                          </m:r>
                        </m:den>
                      </m:f>
                      <m:nary>
                        <m:nary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i="1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1800" i="1">
                              <a:latin typeface="Cambria Math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1800" i="1">
                                  <a:latin typeface="Cambria Math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altLang="zh-CN" sz="1800" i="1">
                                  <a:latin typeface="Cambria Math"/>
                                </a:rPr>
                                <m:t>1</m:t>
                              </m:r>
                            </m:sup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𝑥𝑑𝑥𝑑𝑦</m:t>
                              </m:r>
                              <m:r>
                                <a:rPr lang="en-US" altLang="zh-CN" sz="1800" i="1">
                                  <a:latin typeface="Cambria Math"/>
                                </a:rPr>
                                <m:t> </m:t>
                              </m:r>
                            </m:e>
                          </m:nary>
                          <m:r>
                            <a:rPr lang="en-US" altLang="zh-CN" sz="1800" i="1">
                              <a:latin typeface="Cambria Math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800" i="1">
                                  <a:latin typeface="Cambria Math"/>
                                </a:rPr>
                                <m:t>6</m:t>
                              </m:r>
                            </m:num>
                            <m:den>
                              <m:r>
                                <a:rPr lang="en-US" altLang="zh-CN" sz="1800" i="1">
                                  <a:latin typeface="Cambria Math"/>
                                </a:rPr>
                                <m:t>5</m:t>
                              </m:r>
                            </m:den>
                          </m:f>
                          <m:nary>
                            <m:nary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1800" i="1">
                                  <a:latin typeface="Cambria Math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altLang="zh-CN" sz="1800" i="1">
                                  <a:latin typeface="Cambria Math"/>
                                </a:rPr>
                                <m:t>1</m:t>
                              </m:r>
                            </m:sup>
                            <m:e>
                              <m:nary>
                                <m:naryPr>
                                  <m:ctrlPr>
                                    <a:rPr lang="en-US" altLang="zh-CN" sz="1800" i="1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1800" i="1">
                                      <a:latin typeface="Cambria Math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altLang="zh-CN" sz="1800" i="1">
                                      <a:latin typeface="Cambria Math"/>
                                    </a:rPr>
                                    <m:t>1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altLang="zh-CN" sz="18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1800" i="1">
                                          <a:latin typeface="Cambria Math"/>
                                        </a:rPr>
                                        <m:t>𝑦</m:t>
                                      </m:r>
                                    </m:e>
                                    <m:sup>
                                      <m:r>
                                        <a:rPr lang="en-US" altLang="zh-CN" sz="1800" i="1">
                                          <a:latin typeface="Cambria Math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  <m:r>
                                <a:rPr lang="en-US" altLang="zh-CN" sz="1800" i="1">
                                  <a:latin typeface="Cambria Math"/>
                                </a:rPr>
                                <m:t>𝑑𝑥𝑑𝑦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D9F54C53-D3D9-C281-60E7-079498673E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5174" y="4623626"/>
                <a:ext cx="4896852" cy="71455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="" xmlns:a16="http://schemas.microsoft.com/office/drawing/2014/main" id="{902F535F-F900-1091-25D8-1DF6FC5C57C7}"/>
                  </a:ext>
                </a:extLst>
              </p:cNvPr>
              <p:cNvSpPr txBox="1"/>
              <p:nvPr/>
            </p:nvSpPr>
            <p:spPr>
              <a:xfrm>
                <a:off x="6310563" y="5560576"/>
                <a:ext cx="1648327" cy="4857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180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1800" i="1">
                            <a:latin typeface="Cambria Math"/>
                          </a:rPr>
                          <m:t>3</m:t>
                        </m:r>
                      </m:num>
                      <m:den>
                        <m:r>
                          <a:rPr lang="en-US" altLang="zh-CN" sz="1800" i="1">
                            <a:latin typeface="Cambria Math"/>
                          </a:rPr>
                          <m:t>5</m:t>
                        </m:r>
                      </m:den>
                    </m:f>
                    <m:r>
                      <a:rPr lang="en-US" altLang="zh-CN" sz="1800" i="1">
                        <a:latin typeface="Cambria Math"/>
                      </a:rPr>
                      <m:t>+</m:t>
                    </m:r>
                    <m:f>
                      <m:f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1800" i="1">
                            <a:latin typeface="Cambria Math"/>
                          </a:rPr>
                          <m:t>2</m:t>
                        </m:r>
                      </m:num>
                      <m:den>
                        <m:r>
                          <a:rPr lang="en-US" altLang="zh-CN" sz="1800" i="1">
                            <a:latin typeface="Cambria Math"/>
                          </a:rPr>
                          <m:t>5</m:t>
                        </m:r>
                      </m:den>
                    </m:f>
                    <m:r>
                      <a:rPr lang="en-US" altLang="zh-CN" sz="1800" i="1">
                        <a:latin typeface="Cambria Math"/>
                      </a:rPr>
                      <m:t>=1</m:t>
                    </m:r>
                  </m:oMath>
                </a14:m>
                <a:r>
                  <a:rPr lang="zh-CN" altLang="en-US" sz="1800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902F535F-F900-1091-25D8-1DF6FC5C57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0563" y="5560576"/>
                <a:ext cx="1648327" cy="485774"/>
              </a:xfrm>
              <a:prstGeom prst="rect">
                <a:avLst/>
              </a:prstGeom>
              <a:blipFill>
                <a:blip r:embed="rId7"/>
                <a:stretch>
                  <a:fillRect b="-2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430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8" grpId="0"/>
      <p:bldP spid="10" grpId="0"/>
      <p:bldP spid="13" grpId="0"/>
      <p:bldP spid="15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93822" y="1088740"/>
                <a:ext cx="3336170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2.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2200" i="1" dirty="0" smtClean="0">
                        <a:latin typeface="Cambria Math"/>
                      </a:rPr>
                      <m:t>’</m:t>
                    </m:r>
                  </m:oMath>
                </a14:m>
                <a:r>
                  <a:rPr lang="en-US" altLang="zh-CN" sz="2200" dirty="0"/>
                  <a:t>s are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 independent</a:t>
                </a:r>
                <a:endParaRPr lang="zh-CN" altLang="en-US" sz="22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822" y="1088740"/>
                <a:ext cx="3336170" cy="430887"/>
              </a:xfrm>
              <a:prstGeom prst="rect">
                <a:avLst/>
              </a:prstGeom>
              <a:blipFill rotWithShape="1">
                <a:blip r:embed="rId2"/>
                <a:stretch>
                  <a:fillRect l="-2377" t="-7143" r="-1645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86402" y="1538790"/>
                <a:ext cx="6098529" cy="4349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𝑉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i="1">
                              <a:latin typeface="Cambria Math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𝑛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b="0" i="1" smtClean="0">
                          <a:latin typeface="Cambria Math"/>
                        </a:rPr>
                        <m:t>𝑉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+…+</m:t>
                      </m:r>
                      <m:sSubSup>
                        <m:sSubSup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𝑛</m:t>
                          </m:r>
                        </m:sub>
                        <m:sup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b="0" i="1" smtClean="0">
                          <a:latin typeface="Cambria Math"/>
                        </a:rPr>
                        <m:t>𝑉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402" y="1538790"/>
                <a:ext cx="6098529" cy="434927"/>
              </a:xfrm>
              <a:prstGeom prst="rect">
                <a:avLst/>
              </a:prstGeom>
              <a:blipFill rotWithShape="1">
                <a:blip r:embed="rId3"/>
                <a:stretch>
                  <a:fillRect b="-13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266854" y="1988840"/>
                <a:ext cx="2672335" cy="4349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i="1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2</m:t>
                          </m:r>
                        </m:sup>
                      </m:sSubSup>
                      <m:sSubSup>
                        <m:sSubSup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altLang="zh-CN" sz="2200" i="1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i="1">
                          <a:latin typeface="Cambria Math"/>
                        </a:rPr>
                        <m:t>+…+</m:t>
                      </m:r>
                      <m:sSubSup>
                        <m:sSubSup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i="1">
                              <a:latin typeface="Cambria Math"/>
                            </a:rPr>
                            <m:t>𝑛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2</m:t>
                          </m:r>
                        </m:sup>
                      </m:sSubSup>
                      <m:sSubSup>
                        <m:sSubSup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𝑛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6854" y="1988840"/>
                <a:ext cx="2672335" cy="434927"/>
              </a:xfrm>
              <a:prstGeom prst="rect">
                <a:avLst/>
              </a:prstGeom>
              <a:blipFill rotWithShape="1">
                <a:blip r:embed="rId4"/>
                <a:stretch>
                  <a:fillRect b="-13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726500" y="2438890"/>
                <a:ext cx="3542573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>
                    <a:solidFill>
                      <a:srgbClr val="FF0000"/>
                    </a:solidFill>
                  </a:rPr>
                  <a:t>Proofs</a:t>
                </a:r>
                <a:r>
                  <a:rPr lang="en-US" altLang="zh-CN" sz="2200" dirty="0"/>
                  <a:t> for the Case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𝑛</m:t>
                    </m:r>
                    <m:r>
                      <a:rPr lang="en-US" altLang="zh-CN" sz="2200" b="0" i="1" smtClean="0">
                        <a:latin typeface="Cambria Math"/>
                      </a:rPr>
                      <m:t>=2</m:t>
                    </m:r>
                  </m:oMath>
                </a14:m>
                <a:r>
                  <a:rPr lang="en-US" altLang="zh-CN" sz="2200" dirty="0" err="1"/>
                  <a:t>.</a:t>
                </a:r>
                <a:r>
                  <a:rPr lang="en-US" altLang="zh-CN" sz="2200" dirty="0"/>
                  <a:t>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500" y="2438890"/>
                <a:ext cx="3542573" cy="430887"/>
              </a:xfrm>
              <a:prstGeom prst="rect">
                <a:avLst/>
              </a:prstGeom>
              <a:blipFill rotWithShape="1">
                <a:blip r:embed="rId5"/>
                <a:stretch>
                  <a:fillRect l="-2065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620945" y="2888940"/>
                <a:ext cx="6475362" cy="6024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𝑉</m:t>
                      </m:r>
                      <m:d>
                        <m:d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i="1">
                              <a:latin typeface="Cambria Math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22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altLang="zh-CN" sz="22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altLang="zh-CN" sz="22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altLang="zh-CN" sz="22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sz="22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altLang="zh-CN" sz="22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altLang="zh-CN" sz="22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2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altLang="zh-CN" sz="22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0945" y="2888940"/>
                <a:ext cx="6475362" cy="602409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00665" y="3502088"/>
                <a:ext cx="4901405" cy="6024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22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1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altLang="zh-CN" sz="22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2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2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altLang="zh-CN" sz="2200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200" b="0" i="1" smtClean="0">
                                                  <a:latin typeface="Cambria Math"/>
                                                </a:rPr>
                                                <m:t>𝑋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200" b="0" i="1" smtClean="0">
                                                  <a:latin typeface="Cambria Math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altLang="zh-CN" sz="22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altLang="zh-CN" sz="22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2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2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sz="2200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200" b="0" i="1" smtClean="0">
                                                  <a:latin typeface="Cambria Math"/>
                                                </a:rPr>
                                                <m:t>𝜇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200" b="0" i="1" smtClean="0">
                                                  <a:latin typeface="Cambria Math"/>
                                                </a:rPr>
                                                <m:t>𝑋</m:t>
                                              </m:r>
                                            </m:sub>
                                          </m:sSub>
                                        </m:e>
                                        <m:sub>
                                          <m:r>
                                            <a:rPr lang="en-US" altLang="zh-CN" sz="2200" b="0" i="1" smtClean="0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665" y="3502088"/>
                <a:ext cx="4901405" cy="602409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390617" y="4168907"/>
                <a:ext cx="8424807" cy="556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=</m:t>
                    </m:r>
                    <m:sSubSup>
                      <m:sSubSup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20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altLang="zh-CN" sz="2000" b="0" i="1" smtClean="0">
                            <a:latin typeface="Cambria Math"/>
                          </a:rPr>
                          <m:t>2</m:t>
                        </m:r>
                      </m:sup>
                    </m:sSubSup>
                    <m:r>
                      <a:rPr lang="en-US" altLang="zh-CN" sz="2000" b="0" i="1" smtClean="0">
                        <a:latin typeface="Cambria Math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0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sz="20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 smtClean="0">
                                        <a:latin typeface="Cambria Math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sz="2000" b="0" i="1" smtClean="0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 smtClean="0">
                                        <a:latin typeface="Cambria Math"/>
                                      </a:rPr>
                                      <m:t>𝜇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altLang="zh-CN" sz="2000" b="0" i="1" smtClean="0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b="0" i="1" smtClean="0">
                                            <a:latin typeface="Cambria Math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altLang="zh-CN" sz="2000" b="0" i="1" smtClean="0">
                                            <a:latin typeface="Cambria Math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altLang="zh-CN" sz="20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altLang="zh-CN" sz="2000" b="0" i="1" smtClean="0">
                        <a:latin typeface="Cambria Math"/>
                      </a:rPr>
                      <m:t>+2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000" b="0" i="1" smtClean="0">
                        <a:latin typeface="Cambria Math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zh-CN" sz="2000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latin typeface="Cambria Math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sz="2000" i="1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000" i="1">
                                <a:latin typeface="Cambria Math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latin typeface="Cambria Math"/>
                                  </a:rPr>
                                  <m:t>𝜇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sz="20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latin typeface="Cambria Math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  <m:d>
                          <m:dPr>
                            <m:ctrlPr>
                              <a:rPr lang="en-US" altLang="zh-CN" sz="20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000" b="0" i="1" smtClean="0">
                                <a:latin typeface="Cambria Math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CN" sz="20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𝜇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 smtClean="0">
                                        <a:latin typeface="Cambria Math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sz="20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</m:d>
                    <m:r>
                      <a:rPr lang="en-US" altLang="zh-CN" sz="2000" b="0" i="1" smtClean="0">
                        <a:latin typeface="Cambria Math"/>
                      </a:rPr>
                      <m:t>+</m:t>
                    </m:r>
                    <m:sSubSup>
                      <m:sSubSup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2000" i="1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/>
                          </a:rPr>
                          <m:t>2</m:t>
                        </m:r>
                      </m:sub>
                      <m:sup>
                        <m:r>
                          <a:rPr lang="en-US" altLang="zh-CN" sz="2000" i="1">
                            <a:latin typeface="Cambria Math"/>
                          </a:rPr>
                          <m:t>2</m:t>
                        </m:r>
                      </m:sup>
                    </m:sSubSup>
                    <m:r>
                      <a:rPr lang="en-US" altLang="zh-CN" sz="2000" i="1">
                        <a:latin typeface="Cambria Math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000" i="1">
                                <a:latin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sz="20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0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latin typeface="Cambria Math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sz="20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altLang="zh-CN" sz="2000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CN" sz="20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latin typeface="Cambria Math"/>
                                      </a:rPr>
                                      <m:t>𝜇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altLang="zh-CN" sz="2000" i="1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i="1">
                                            <a:latin typeface="Cambria Math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altLang="zh-CN" sz="2000" b="0" i="1" smtClean="0">
                                            <a:latin typeface="Cambria Math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altLang="zh-CN" sz="2000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zh-CN" altLang="en-US" sz="20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617" y="4168907"/>
                <a:ext cx="8424807" cy="556050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16025" y="4893762"/>
                <a:ext cx="5383525" cy="4355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i="1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b="0" i="1" smtClean="0">
                          <a:latin typeface="Cambria Math"/>
                        </a:rPr>
                        <m:t>𝑉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+</m:t>
                      </m:r>
                      <m:sSubSup>
                        <m:sSubSup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i="1">
                          <a:latin typeface="Cambria Math"/>
                        </a:rPr>
                        <m:t>𝑉</m:t>
                      </m:r>
                      <m:d>
                        <m:d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zh-CN" sz="2200" i="1">
                          <a:latin typeface="Cambria Math"/>
                        </a:rPr>
                        <m:t>+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2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𝐶𝑜𝑣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(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,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025" y="4893762"/>
                <a:ext cx="5383525" cy="435504"/>
              </a:xfrm>
              <a:prstGeom prst="rect">
                <a:avLst/>
              </a:prstGeom>
              <a:blipFill rotWithShape="1">
                <a:blip r:embed="rId9"/>
                <a:stretch>
                  <a:fillRect b="-183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93822" y="5498684"/>
                <a:ext cx="2909450" cy="4355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i="1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i="1">
                          <a:latin typeface="Cambria Math"/>
                        </a:rPr>
                        <m:t>𝑉</m:t>
                      </m:r>
                      <m:d>
                        <m:d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2200" i="1">
                          <a:latin typeface="Cambria Math"/>
                        </a:rPr>
                        <m:t>+</m:t>
                      </m:r>
                      <m:sSubSup>
                        <m:sSubSup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i="1">
                              <a:latin typeface="Cambria Math"/>
                            </a:rPr>
                            <m:t>2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i="1">
                          <a:latin typeface="Cambria Math"/>
                        </a:rPr>
                        <m:t>𝑉</m:t>
                      </m:r>
                      <m:d>
                        <m:d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822" y="5498684"/>
                <a:ext cx="2909450" cy="435504"/>
              </a:xfrm>
              <a:prstGeom prst="rect">
                <a:avLst/>
              </a:prstGeom>
              <a:blipFill rotWithShape="1">
                <a:blip r:embed="rId10"/>
                <a:stretch>
                  <a:fillRect b="-42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3626894" y="1088740"/>
            <a:ext cx="41854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latin typeface="+mj-lt"/>
              </a:rPr>
              <a:t>(or </a:t>
            </a:r>
            <a:r>
              <a:rPr lang="en-US" altLang="zh-CN" sz="2200" dirty="0">
                <a:solidFill>
                  <a:srgbClr val="FF0000"/>
                </a:solidFill>
                <a:latin typeface="+mj-lt"/>
              </a:rPr>
              <a:t>just uncorrelated</a:t>
            </a:r>
            <a:r>
              <a:rPr lang="en-US" altLang="zh-CN" sz="2200" dirty="0">
                <a:latin typeface="+mj-lt"/>
              </a:rPr>
              <a:t>)</a:t>
            </a:r>
            <a:endParaRPr lang="zh-CN" altLang="en-US" sz="2200" dirty="0">
              <a:latin typeface="+mj-lt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100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0195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93822" y="1248488"/>
                <a:ext cx="3022302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3. For any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endParaRPr lang="zh-CN" altLang="en-US" sz="22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822" y="1248488"/>
                <a:ext cx="3022302" cy="430887"/>
              </a:xfrm>
              <a:prstGeom prst="rect">
                <a:avLst/>
              </a:prstGeom>
              <a:blipFill rotWithShape="1">
                <a:blip r:embed="rId2"/>
                <a:stretch>
                  <a:fillRect l="-2626" t="-7143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56565" y="1788548"/>
                <a:ext cx="6381683" cy="4703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+…+</m:t>
                        </m:r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𝑛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zh-CN" sz="2200" i="1">
                            <a:latin typeface="Cambria Math"/>
                          </a:rPr>
                          <m:t>𝑖</m:t>
                        </m:r>
                        <m:r>
                          <a:rPr lang="en-US" altLang="zh-CN" sz="2200" i="1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𝑛</m:t>
                        </m:r>
                      </m:sup>
                      <m:e>
                        <m:nary>
                          <m:naryPr>
                            <m:chr m:val="∑"/>
                            <m:limLoc m:val="subSup"/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altLang="zh-CN" sz="2200" i="1">
                                <a:latin typeface="Cambria Math"/>
                              </a:rPr>
                              <m:t>𝑗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altLang="zh-CN" sz="2200" i="1">
                                <a:latin typeface="Cambria Math"/>
                              </a:rPr>
                              <m:t>𝐶𝑜𝑣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2200" i="1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altLang="zh-CN" sz="2200" i="1">
                                <a:latin typeface="Cambria Math"/>
                              </a:rPr>
                              <m:t>)</m:t>
                            </m:r>
                          </m:e>
                        </m:nary>
                      </m:e>
                    </m:nary>
                    <m:r>
                      <a:rPr lang="en-US" altLang="zh-CN" sz="2200" i="1">
                        <a:latin typeface="Cambria Math"/>
                      </a:rPr>
                      <m:t> </m:t>
                    </m:r>
                    <m:r>
                      <m:rPr>
                        <m:nor/>
                      </m:rPr>
                      <a:rPr lang="zh-CN" altLang="en-US" sz="2200" dirty="0"/>
                      <m:t> </m:t>
                    </m:r>
                  </m:oMath>
                </a14:m>
                <a:r>
                  <a:rPr lang="zh-CN" altLang="en-US" sz="2200" dirty="0"/>
                  <a:t> 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565" y="1788548"/>
                <a:ext cx="6381683" cy="470322"/>
              </a:xfrm>
              <a:prstGeom prst="rect">
                <a:avLst/>
              </a:prstGeom>
              <a:blipFill rotWithShape="1">
                <a:blip r:embed="rId3"/>
                <a:stretch>
                  <a:fillRect l="-96" t="-114103" b="-16410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矩形 7"/>
          <p:cNvSpPr/>
          <p:nvPr/>
        </p:nvSpPr>
        <p:spPr>
          <a:xfrm>
            <a:off x="296526" y="2393885"/>
            <a:ext cx="847020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</a:rPr>
              <a:t>A special case: the Difference Between Two Random Variables</a:t>
            </a:r>
            <a:endParaRPr lang="zh-CN" altLang="en-US" sz="2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317853" y="2843935"/>
                <a:ext cx="6520118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𝑌</m:t>
                    </m:r>
                    <m:r>
                      <a:rPr lang="en-US" altLang="zh-CN" sz="2200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/>
                  <a:t>. We then have the following result.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853" y="2843935"/>
                <a:ext cx="6520118" cy="430887"/>
              </a:xfrm>
              <a:prstGeom prst="rect">
                <a:avLst/>
              </a:prstGeom>
              <a:blipFill rotWithShape="1">
                <a:blip r:embed="rId4"/>
                <a:stretch>
                  <a:fillRect l="-1121" t="-7143" r="-374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296526" y="3355913"/>
                <a:ext cx="634635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−</m:t>
                    </m:r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for any two </a:t>
                </a:r>
                <a:r>
                  <a:rPr lang="en-US" altLang="zh-CN" sz="2200" dirty="0" err="1">
                    <a:latin typeface="+mj-lt"/>
                  </a:rPr>
                  <a:t>rv’s</a:t>
                </a:r>
                <a:r>
                  <a:rPr lang="en-US" altLang="zh-CN" sz="2200" dirty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26" y="3355913"/>
                <a:ext cx="6346353" cy="430887"/>
              </a:xfrm>
              <a:prstGeom prst="rect">
                <a:avLst/>
              </a:prstGeom>
              <a:blipFill rotWithShape="1">
                <a:blip r:embed="rId5"/>
                <a:stretch>
                  <a:fillRect l="-96" t="-7143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296525" y="3879050"/>
                <a:ext cx="766799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200" b="0" i="1" smtClean="0">
                        <a:solidFill>
                          <a:srgbClr val="FF0000"/>
                        </a:solidFill>
                        <a:latin typeface="Cambria Math"/>
                      </a:rPr>
                      <m:t>+</m:t>
                    </m:r>
                    <m:r>
                      <a:rPr lang="en-US" altLang="zh-CN" sz="2200" b="0" i="1" smtClean="0">
                        <a:latin typeface="Cambria Math"/>
                      </a:rPr>
                      <m:t>𝑉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are two </a:t>
                </a:r>
                <a:r>
                  <a:rPr lang="en-US" altLang="zh-CN" sz="2200" dirty="0">
                    <a:solidFill>
                      <a:srgbClr val="FF0000"/>
                    </a:solidFill>
                    <a:latin typeface="+mj-lt"/>
                  </a:rPr>
                  <a:t>independent </a:t>
                </a:r>
                <a:r>
                  <a:rPr lang="en-US" altLang="zh-CN" sz="2200" dirty="0" err="1">
                    <a:latin typeface="+mj-lt"/>
                  </a:rPr>
                  <a:t>rv’s</a:t>
                </a:r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25" y="3879050"/>
                <a:ext cx="7667997" cy="430887"/>
              </a:xfrm>
              <a:prstGeom prst="rect">
                <a:avLst/>
              </a:prstGeom>
              <a:blipFill rotWithShape="1">
                <a:blip r:embed="rId6"/>
                <a:stretch>
                  <a:fillRect l="-79" t="-7042" r="-79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101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1294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/>
              <p:cNvSpPr/>
              <p:nvPr/>
            </p:nvSpPr>
            <p:spPr>
              <a:xfrm>
                <a:off x="161511" y="1223755"/>
                <a:ext cx="8788090" cy="246221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A gas station sells three grades of gasoline: regular, extra, and super. These are priced at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$3.00, $3.20, </m:t>
                    </m:r>
                  </m:oMath>
                </a14:m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$3.40 </m:t>
                    </m:r>
                  </m:oMath>
                </a14:m>
                <a:r>
                  <a:rPr lang="en-US" altLang="zh-CN" sz="2200" dirty="0"/>
                  <a:t>per gallon, respectively.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 smtClean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dirty="0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/>
                  <a:t>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altLang="zh-CN" sz="2200" dirty="0"/>
                  <a:t> denote the amounts of these grades purchased (gallons) on a particular day. Suppose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’</m:t>
                    </m:r>
                  </m:oMath>
                </a14:m>
                <a:r>
                  <a:rPr lang="en-US" altLang="zh-CN" sz="2200" dirty="0"/>
                  <a:t>s are independent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=1000</m:t>
                    </m:r>
                  </m:oMath>
                </a14:m>
                <a:r>
                  <a:rPr lang="en-US" altLang="zh-CN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=500</m:t>
                    </m:r>
                  </m:oMath>
                </a14:m>
                <a:r>
                  <a:rPr lang="en-US" altLang="zh-CN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3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=300</m:t>
                    </m:r>
                  </m:oMath>
                </a14:m>
                <a:r>
                  <a:rPr lang="en-US" altLang="zh-CN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=100</m:t>
                    </m:r>
                  </m:oMath>
                </a14:m>
                <a:r>
                  <a:rPr lang="en-US" altLang="zh-CN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=80</m:t>
                    </m:r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3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=50</m:t>
                    </m:r>
                  </m:oMath>
                </a14:m>
                <a:r>
                  <a:rPr lang="en-US" altLang="zh-CN" sz="2200" dirty="0"/>
                  <a:t>. The revenue from sales is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=3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+3.2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+3.4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altLang="zh-CN" sz="2200" dirty="0"/>
                  <a:t>, what are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zh-CN" altLang="en-US" sz="2200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8" name="矩形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511" y="1223755"/>
                <a:ext cx="8788090" cy="2462213"/>
              </a:xfrm>
              <a:prstGeom prst="rect">
                <a:avLst/>
              </a:prstGeom>
              <a:blipFill>
                <a:blip r:embed="rId2"/>
                <a:stretch>
                  <a:fillRect l="-902" t="-1485" r="-832" b="-42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413992" y="4297388"/>
                <a:ext cx="477425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=3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+3.2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+3.4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3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=$5620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3992" y="4297388"/>
                <a:ext cx="4774256" cy="430887"/>
              </a:xfrm>
              <a:prstGeom prst="rect">
                <a:avLst/>
              </a:prstGeom>
              <a:blipFill>
                <a:blip r:embed="rId3"/>
                <a:stretch>
                  <a:fillRect b="-84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448797" y="4799705"/>
                <a:ext cx="6176627" cy="4372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𝑉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sSup>
                        <m:sSup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3</m:t>
                              </m:r>
                            </m:e>
                          </m:d>
                        </m:e>
                        <m:sup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sSubSup>
                        <m:sSubSup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b="0" i="1" smtClean="0">
                          <a:latin typeface="Cambria Math"/>
                        </a:rPr>
                        <m:t>+</m:t>
                      </m:r>
                      <m:sSup>
                        <m:sSup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3.2</m:t>
                              </m:r>
                            </m:e>
                          </m:d>
                        </m:e>
                        <m:sup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sSubSup>
                        <m:sSubSup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b>
                        <m:sup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b="0" i="1" smtClean="0">
                          <a:latin typeface="Cambria Math"/>
                        </a:rPr>
                        <m:t>+</m:t>
                      </m:r>
                      <m:sSup>
                        <m:sSup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3.4</m:t>
                              </m:r>
                            </m:e>
                          </m:d>
                        </m:e>
                        <m:sup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sSubSup>
                        <m:sSubSup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3</m:t>
                          </m:r>
                        </m:sub>
                        <m:sup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i="1">
                          <a:latin typeface="Cambria Math"/>
                        </a:rPr>
                        <m:t>=</m:t>
                      </m:r>
                      <m:r>
                        <a:rPr lang="en-US" altLang="zh-CN" sz="2200" i="1" dirty="0" smtClean="0">
                          <a:latin typeface="Cambria Math"/>
                        </a:rPr>
                        <m:t>184,436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8797" y="4799705"/>
                <a:ext cx="6176627" cy="437236"/>
              </a:xfrm>
              <a:prstGeom prst="rect">
                <a:avLst/>
              </a:prstGeom>
              <a:blipFill>
                <a:blip r:embed="rId4"/>
                <a:stretch>
                  <a:fillRect b="-41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1518576" y="5236941"/>
                <a:ext cx="3070456" cy="5023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𝑉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)</m:t>
                          </m:r>
                        </m:e>
                      </m:rad>
                      <m:r>
                        <a:rPr lang="en-US" altLang="zh-CN" sz="2200" i="1">
                          <a:latin typeface="Cambria Math"/>
                        </a:rPr>
                        <m:t>=$429.46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8576" y="5236941"/>
                <a:ext cx="3070456" cy="50231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>
            <a:extLst>
              <a:ext uri="{FF2B5EF4-FFF2-40B4-BE49-F238E27FC236}">
                <a16:creationId xmlns="" xmlns:a16="http://schemas.microsoft.com/office/drawing/2014/main" id="{BFF26DEB-7DB3-45B0-9448-C54A32CC93E9}"/>
              </a:ext>
            </a:extLst>
          </p:cNvPr>
          <p:cNvSpPr/>
          <p:nvPr/>
        </p:nvSpPr>
        <p:spPr>
          <a:xfrm>
            <a:off x="161509" y="575116"/>
            <a:ext cx="8788091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102</a:t>
            </a:fld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CF78BF34-129B-45D0-9EAD-91847E16F329}"/>
              </a:ext>
            </a:extLst>
          </p:cNvPr>
          <p:cNvSpPr txBox="1"/>
          <p:nvPr/>
        </p:nvSpPr>
        <p:spPr>
          <a:xfrm>
            <a:off x="161511" y="3764293"/>
            <a:ext cx="1515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Solution: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5922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="" xmlns:a16="http://schemas.microsoft.com/office/drawing/2014/main" id="{41FE0073-357D-4061-82AA-B91E78A27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103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="" xmlns:a16="http://schemas.microsoft.com/office/drawing/2014/main" id="{50F061E1-1A64-480C-84A5-B929DB9BABED}"/>
                  </a:ext>
                </a:extLst>
              </p:cNvPr>
              <p:cNvSpPr txBox="1"/>
              <p:nvPr/>
            </p:nvSpPr>
            <p:spPr>
              <a:xfrm>
                <a:off x="324000" y="1289745"/>
                <a:ext cx="8568000" cy="38016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spcAft>
                    <a:spcPts val="1200"/>
                  </a:spcAft>
                </a:pPr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A rock specimen from a particular area is randomly selected and weighed two different times. Let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𝑊</m:t>
                    </m:r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denote the actual weight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the two measured weights.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2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𝑊</m:t>
                    </m:r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2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𝑊</m:t>
                    </m:r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are the two measurement errors. Suppose that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's are independent of one another and of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𝑊</m:t>
                    </m:r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that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𝑉</m:t>
                    </m:r>
                    <m:d>
                      <m:d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zh-CN" altLang="zh-CN" sz="22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altLang="zh-CN" sz="22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2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𝑉</m:t>
                    </m:r>
                    <m:d>
                      <m:d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zh-CN" altLang="zh-CN" sz="22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altLang="zh-CN" sz="22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sSubSup>
                      <m:sSubSup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𝐸</m:t>
                        </m:r>
                      </m:sub>
                      <m:sup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zh-CN" sz="22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>
                  <a:spcAft>
                    <a:spcPts val="1200"/>
                  </a:spcAft>
                </a:pPr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a. Express </a:t>
                </a:r>
                <a14:m>
                  <m:oMath xmlns:m="http://schemas.openxmlformats.org/officeDocument/2006/math">
                    <m:r>
                      <a:rPr lang="en-US" altLang="zh-CN" sz="2200" i="1" smtClean="0">
                        <a:solidFill>
                          <a:srgbClr val="FF0000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𝜌</m:t>
                    </m:r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the correlation coefficient between the two measured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in terms of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𝑊</m:t>
                        </m:r>
                      </m:sub>
                      <m:sup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the variance of actual weight,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sub>
                      <m:sup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the variance of measured weight.</a:t>
                </a:r>
                <a:endParaRPr lang="zh-CN" altLang="zh-CN" sz="22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>
                  <a:spcAft>
                    <a:spcPts val="1200"/>
                  </a:spcAft>
                </a:pPr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b. Compute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𝜌</m:t>
                    </m:r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𝑊</m:t>
                        </m:r>
                      </m:sub>
                    </m:sSub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=1</m:t>
                    </m:r>
                    <m:r>
                      <m:rPr>
                        <m:nor/>
                      </m:rPr>
                      <a:rPr lang="en-US" altLang="zh-CN" sz="2200">
                        <a:effectLst/>
                        <a:latin typeface="Georgia" panose="02040502050405020303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kg</m:t>
                    </m:r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𝐸</m:t>
                        </m:r>
                      </m:sub>
                    </m:sSub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=.01</m:t>
                    </m:r>
                    <m:r>
                      <m:rPr>
                        <m:nor/>
                      </m:rPr>
                      <a:rPr lang="en-US" altLang="zh-CN" sz="2200">
                        <a:effectLst/>
                        <a:latin typeface="Georgia" panose="02040502050405020303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kg</m:t>
                    </m:r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zh-CN" sz="22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0F061E1-1A64-480C-84A5-B929DB9BAB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000" y="1289745"/>
                <a:ext cx="8568000" cy="3801618"/>
              </a:xfrm>
              <a:prstGeom prst="rect">
                <a:avLst/>
              </a:prstGeom>
              <a:blipFill>
                <a:blip r:embed="rId2"/>
                <a:stretch>
                  <a:fillRect l="-925" t="-1124" r="-853" b="-24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="" xmlns:a16="http://schemas.microsoft.com/office/drawing/2014/main" id="{CA508FC0-97B7-466F-AD39-D87C9B7ACC52}"/>
              </a:ext>
            </a:extLst>
          </p:cNvPr>
          <p:cNvSpPr/>
          <p:nvPr/>
        </p:nvSpPr>
        <p:spPr>
          <a:xfrm>
            <a:off x="324000" y="575116"/>
            <a:ext cx="862560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380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="" xmlns:a16="http://schemas.microsoft.com/office/drawing/2014/main" id="{D90A4E17-6B2A-45AE-9908-4A3B9995E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104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="" xmlns:a16="http://schemas.microsoft.com/office/drawing/2014/main" id="{49E30A50-5B6D-4D49-844A-5480E816FD4A}"/>
                  </a:ext>
                </a:extLst>
              </p:cNvPr>
              <p:cNvSpPr txBox="1"/>
              <p:nvPr/>
            </p:nvSpPr>
            <p:spPr>
              <a:xfrm>
                <a:off x="732150" y="925847"/>
                <a:ext cx="6768000" cy="7757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 algn="just">
                  <a:buAutoNum type="alphaLcPeriod"/>
                </a:pPr>
                <a14:m>
                  <m:oMath xmlns:m="http://schemas.openxmlformats.org/officeDocument/2006/math">
                    <m:r>
                      <a:rPr lang="en-US" altLang="zh-CN" sz="2200" i="1" kern="0" smtClean="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𝑉</m:t>
                    </m:r>
                    <m:d>
                      <m:d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zh-CN" altLang="zh-CN" sz="22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200" kern="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200" i="1" kern="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𝑉</m:t>
                    </m:r>
                    <m:d>
                      <m:d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200" i="1" kern="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𝑊</m:t>
                        </m:r>
                        <m:r>
                          <a:rPr lang="en-US" altLang="zh-CN" sz="2200" kern="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zh-CN" altLang="zh-CN" sz="22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altLang="zh-CN" sz="2200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zh-CN" sz="2200" i="1" kern="0" dirty="0">
                  <a:effectLst/>
                  <a:latin typeface="Cambria Math" panose="020405030504060302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ker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zh-CN" altLang="zh-CN" sz="22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200" i="1" kern="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altLang="zh-CN" sz="2200" i="1" kern="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𝑊</m:t>
                          </m:r>
                        </m:sub>
                        <m:sup>
                          <m:r>
                            <a:rPr lang="en-US" altLang="zh-CN" sz="2200" kern="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ker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zh-CN" altLang="zh-CN" sz="22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200" i="1" kern="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altLang="zh-CN" sz="2200" i="1" kern="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𝐸</m:t>
                          </m:r>
                        </m:sub>
                        <m:sup>
                          <m:r>
                            <a:rPr lang="en-US" altLang="zh-CN" sz="2200" kern="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altLang="zh-CN" sz="2200" ker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sz="2200" i="1" ker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𝑉</m:t>
                      </m:r>
                      <m:d>
                        <m:dPr>
                          <m:ctrlPr>
                            <a:rPr lang="zh-CN" altLang="zh-CN" sz="22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200" i="1" kern="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𝑊</m:t>
                          </m:r>
                          <m:r>
                            <a:rPr lang="en-US" altLang="zh-CN" sz="2200" kern="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zh-CN" altLang="zh-CN" sz="2200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 kern="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sz="2200" kern="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zh-CN" sz="2200" ker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sz="2200" i="1" ker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𝑉</m:t>
                      </m:r>
                      <m:d>
                        <m:dPr>
                          <m:ctrlPr>
                            <a:rPr lang="zh-CN" altLang="zh-CN" sz="22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CN" altLang="zh-CN" sz="2200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 kern="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kern="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CN" sz="2200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9E30A50-5B6D-4D49-844A-5480E816FD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150" y="925847"/>
                <a:ext cx="6768000" cy="775790"/>
              </a:xfrm>
              <a:prstGeom prst="rect">
                <a:avLst/>
              </a:prstGeom>
              <a:blipFill>
                <a:blip r:embed="rId2"/>
                <a:stretch>
                  <a:fillRect l="-1081" t="-4724" b="-23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="" xmlns:a16="http://schemas.microsoft.com/office/drawing/2014/main" id="{B188872B-F8C5-46BD-8ADC-680B683B6A44}"/>
                  </a:ext>
                </a:extLst>
              </p:cNvPr>
              <p:cNvSpPr txBox="1"/>
              <p:nvPr/>
            </p:nvSpPr>
            <p:spPr>
              <a:xfrm>
                <a:off x="849600" y="5185432"/>
                <a:ext cx="4550400" cy="8495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i="1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b.</a:t>
                </a:r>
                <a:r>
                  <a:rPr lang="en-US" altLang="zh-CN" sz="22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sz="2200" i="1" smtClean="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𝜌</m:t>
                    </m:r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1+.0001</m:t>
                        </m:r>
                      </m:den>
                    </m:f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=.9999</m:t>
                    </m:r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zh-CN" sz="22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188872B-F8C5-46BD-8ADC-680B683B6A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9600" y="5185432"/>
                <a:ext cx="4550400" cy="849528"/>
              </a:xfrm>
              <a:prstGeom prst="rect">
                <a:avLst/>
              </a:prstGeom>
              <a:blipFill>
                <a:blip r:embed="rId3"/>
                <a:stretch>
                  <a:fillRect l="-17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="" xmlns:a16="http://schemas.microsoft.com/office/drawing/2014/main" id="{B18BA056-D98E-481F-92F6-258579B5FE85}"/>
                  </a:ext>
                </a:extLst>
              </p:cNvPr>
              <p:cNvSpPr txBox="1"/>
              <p:nvPr/>
            </p:nvSpPr>
            <p:spPr>
              <a:xfrm>
                <a:off x="626400" y="2135943"/>
                <a:ext cx="6768000" cy="754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28600" indent="266700">
                  <a:lnSpc>
                    <a:spcPct val="150000"/>
                  </a:lnSpc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200" smtClea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Co</m:t>
                      </m:r>
                      <m:func>
                        <m:funcPr>
                          <m:ctrlPr>
                            <a:rPr lang="zh-CN" altLang="zh-CN" sz="22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2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v</m:t>
                          </m:r>
                        </m:fName>
                        <m:e>
                          <m:d>
                            <m:dPr>
                              <m:ctrlPr>
                                <a:rPr lang="zh-CN" altLang="zh-CN" sz="2200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zh-CN" sz="2200" i="1">
                                      <a:effectLst/>
                                      <a:latin typeface="Cambria Math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altLang="zh-CN" sz="22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CN" sz="22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zh-CN" altLang="zh-CN" sz="2200" i="1">
                                      <a:effectLst/>
                                      <a:latin typeface="Cambria Math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altLang="zh-CN" sz="22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zh-CN" sz="22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sz="22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Co</m:t>
                      </m:r>
                      <m:func>
                        <m:funcPr>
                          <m:ctrlPr>
                            <a:rPr lang="zh-CN" altLang="zh-CN" sz="22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2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v</m:t>
                          </m:r>
                        </m:fName>
                        <m:e>
                          <m:d>
                            <m:dPr>
                              <m:ctrlPr>
                                <a:rPr lang="zh-CN" altLang="zh-CN" sz="2200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𝑊</m:t>
                              </m:r>
                              <m:r>
                                <a:rPr lang="en-US" altLang="zh-CN" sz="22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zh-CN" altLang="zh-CN" sz="2200" i="1">
                                      <a:effectLst/>
                                      <a:latin typeface="Cambria Math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altLang="zh-CN" sz="22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CN" sz="22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zh-CN" sz="22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𝑊</m:t>
                              </m:r>
                              <m:r>
                                <a:rPr lang="en-US" altLang="zh-CN" sz="22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zh-CN" altLang="zh-CN" sz="2200" i="1">
                                      <a:effectLst/>
                                      <a:latin typeface="Cambria Math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altLang="zh-CN" sz="22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zh-CN" altLang="zh-CN" sz="22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B18BA056-D98E-481F-92F6-258579B5FE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400" y="2135943"/>
                <a:ext cx="6768000" cy="75405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="" xmlns:a16="http://schemas.microsoft.com/office/drawing/2014/main" id="{22ADD471-79E1-4749-BE73-6D05ED38FF03}"/>
                  </a:ext>
                </a:extLst>
              </p:cNvPr>
              <p:cNvSpPr txBox="1"/>
              <p:nvPr/>
            </p:nvSpPr>
            <p:spPr>
              <a:xfrm>
                <a:off x="732150" y="4017948"/>
                <a:ext cx="5004000" cy="9090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kern="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Thus, </a:t>
                </a:r>
                <a14:m>
                  <m:oMath xmlns:m="http://schemas.openxmlformats.org/officeDocument/2006/math">
                    <m:r>
                      <a:rPr lang="en-US" altLang="zh-CN" sz="2200" i="1" kern="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𝜌</m:t>
                    </m:r>
                    <m:r>
                      <a:rPr lang="en-US" altLang="zh-CN" sz="2200" kern="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zh-CN" altLang="zh-CN" sz="22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2200" i="1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200" i="1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𝑊</m:t>
                            </m:r>
                          </m:sub>
                          <m:sup>
                            <m:r>
                              <a:rPr lang="en-US" altLang="zh-CN" sz="2200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rad>
                          <m:radPr>
                            <m:degHide m:val="on"/>
                            <m:ctrlPr>
                              <a:rPr lang="zh-CN" altLang="zh-CN" sz="22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bSup>
                              <m:sSubSupPr>
                                <m:ctrlPr>
                                  <a:rPr lang="zh-CN" altLang="zh-CN" sz="2200" i="1">
                                    <a:effectLst/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200" i="1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zh-CN" sz="2200" i="1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𝑊</m:t>
                                </m:r>
                              </m:sub>
                              <m:sup>
                                <m:r>
                                  <a:rPr lang="en-US" altLang="zh-CN" sz="2200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US" altLang="zh-CN" sz="2200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+</m:t>
                            </m:r>
                            <m:sSubSup>
                              <m:sSubSupPr>
                                <m:ctrlPr>
                                  <a:rPr lang="zh-CN" altLang="zh-CN" sz="2200" i="1">
                                    <a:effectLst/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200" i="1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zh-CN" sz="2200" i="1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𝐸</m:t>
                                </m:r>
                              </m:sub>
                              <m:sup>
                                <m:r>
                                  <a:rPr lang="en-US" altLang="zh-CN" sz="2200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  <m:r>
                          <a:rPr lang="en-US" altLang="zh-CN" sz="2200" kern="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⋅</m:t>
                        </m:r>
                        <m:rad>
                          <m:radPr>
                            <m:degHide m:val="on"/>
                            <m:ctrlPr>
                              <a:rPr lang="zh-CN" altLang="zh-CN" sz="22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bSup>
                              <m:sSubSupPr>
                                <m:ctrlPr>
                                  <a:rPr lang="zh-CN" altLang="zh-CN" sz="2200" i="1">
                                    <a:effectLst/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200" i="1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zh-CN" sz="2200" i="1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𝑊</m:t>
                                </m:r>
                              </m:sub>
                              <m:sup>
                                <m:r>
                                  <a:rPr lang="en-US" altLang="zh-CN" sz="2200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US" altLang="zh-CN" sz="2200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+</m:t>
                            </m:r>
                            <m:sSubSup>
                              <m:sSubSupPr>
                                <m:ctrlPr>
                                  <a:rPr lang="zh-CN" altLang="zh-CN" sz="2200" i="1">
                                    <a:effectLst/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200" i="1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zh-CN" sz="2200" i="1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𝐸</m:t>
                                </m:r>
                              </m:sub>
                              <m:sup>
                                <m:r>
                                  <a:rPr lang="en-US" altLang="zh-CN" sz="2200" kern="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r>
                      <a:rPr lang="en-US" altLang="zh-CN" sz="2200" kern="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zh-CN" altLang="zh-CN" sz="22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2200" i="1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200" i="1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𝑊</m:t>
                            </m:r>
                          </m:sub>
                          <m:sup>
                            <m:r>
                              <a:rPr lang="en-US" altLang="zh-CN" sz="2200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sSubSup>
                          <m:sSubSupPr>
                            <m:ctrlPr>
                              <a:rPr lang="zh-CN" altLang="zh-CN" sz="22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2200" i="1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200" i="1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𝑊</m:t>
                            </m:r>
                          </m:sub>
                          <m:sup>
                            <m:r>
                              <a:rPr lang="en-US" altLang="zh-CN" sz="2200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altLang="zh-CN" sz="2200" kern="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zh-CN" altLang="zh-CN" sz="22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2200" i="1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200" i="1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sub>
                          <m:sup>
                            <m:r>
                              <a:rPr lang="en-US" altLang="zh-CN" sz="2200" kern="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</m:oMath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2ADD471-79E1-4749-BE73-6D05ED38FF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150" y="4017948"/>
                <a:ext cx="5004000" cy="909095"/>
              </a:xfrm>
              <a:prstGeom prst="rect">
                <a:avLst/>
              </a:prstGeom>
              <a:blipFill>
                <a:blip r:embed="rId5"/>
                <a:stretch>
                  <a:fillRect l="-15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="" xmlns:a16="http://schemas.microsoft.com/office/drawing/2014/main" id="{2EE2D517-7E67-42D6-B382-F71EC68F1F80}"/>
              </a:ext>
            </a:extLst>
          </p:cNvPr>
          <p:cNvSpPr txBox="1"/>
          <p:nvPr/>
        </p:nvSpPr>
        <p:spPr>
          <a:xfrm>
            <a:off x="706950" y="1856887"/>
            <a:ext cx="8208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endParaRPr lang="zh-CN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30AD10C8-4FC3-417D-A9B7-F15EDF2F4EC5}"/>
              </a:ext>
            </a:extLst>
          </p:cNvPr>
          <p:cNvSpPr txBox="1"/>
          <p:nvPr/>
        </p:nvSpPr>
        <p:spPr>
          <a:xfrm>
            <a:off x="264150" y="371000"/>
            <a:ext cx="19390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2400" b="1" kern="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Solution</a:t>
            </a:r>
            <a:r>
              <a:rPr lang="en-US" altLang="zh-CN" sz="2400" kern="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="" xmlns:a16="http://schemas.microsoft.com/office/drawing/2014/main" id="{97A4A296-C57F-407B-A3DD-75E106BA0788}"/>
                  </a:ext>
                </a:extLst>
              </p:cNvPr>
              <p:cNvSpPr txBox="1"/>
              <p:nvPr/>
            </p:nvSpPr>
            <p:spPr>
              <a:xfrm>
                <a:off x="732150" y="2643535"/>
                <a:ext cx="7783200" cy="7540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28600" indent="266700">
                  <a:lnSpc>
                    <a:spcPct val="150000"/>
                  </a:lnSpc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smtClea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sz="2200" smtClea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Co</m:t>
                      </m:r>
                      <m:func>
                        <m:funcPr>
                          <m:ctrlPr>
                            <a:rPr lang="zh-CN" altLang="zh-CN" sz="22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2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v</m:t>
                          </m:r>
                        </m:fName>
                        <m:e>
                          <m:d>
                            <m:dPr>
                              <m:ctrlPr>
                                <a:rPr lang="zh-CN" altLang="zh-CN" sz="2200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𝑊</m:t>
                              </m:r>
                              <m:r>
                                <a:rPr lang="en-US" altLang="zh-CN" sz="22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zh-CN" sz="22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𝑊</m:t>
                              </m:r>
                            </m:e>
                          </m:d>
                        </m:e>
                      </m:func>
                      <m:r>
                        <a:rPr lang="en-US" altLang="zh-CN" sz="22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zh-CN" sz="22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Co</m:t>
                      </m:r>
                      <m:func>
                        <m:funcPr>
                          <m:ctrlPr>
                            <a:rPr lang="zh-CN" altLang="zh-CN" sz="22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2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v</m:t>
                          </m:r>
                        </m:fName>
                        <m:e>
                          <m:d>
                            <m:dPr>
                              <m:ctrlPr>
                                <a:rPr lang="zh-CN" altLang="zh-CN" sz="2200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𝑊</m:t>
                              </m:r>
                              <m:r>
                                <a:rPr lang="en-US" altLang="zh-CN" sz="22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zh-CN" altLang="zh-CN" sz="2200" i="1">
                                      <a:effectLst/>
                                      <a:latin typeface="Cambria Math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altLang="zh-CN" sz="22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zh-CN" sz="22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zh-CN" sz="22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Co</m:t>
                      </m:r>
                      <m:func>
                        <m:funcPr>
                          <m:ctrlPr>
                            <a:rPr lang="zh-CN" altLang="zh-CN" sz="22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2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v</m:t>
                          </m:r>
                        </m:fName>
                        <m:e>
                          <m:d>
                            <m:dPr>
                              <m:ctrlPr>
                                <a:rPr lang="zh-CN" altLang="zh-CN" sz="2200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zh-CN" sz="2200" i="1">
                                      <a:effectLst/>
                                      <a:latin typeface="Cambria Math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altLang="zh-CN" sz="22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CN" sz="22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zh-CN" sz="22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𝑊</m:t>
                              </m:r>
                            </m:e>
                          </m:d>
                        </m:e>
                      </m:func>
                      <m:r>
                        <a:rPr lang="en-US" altLang="zh-CN" sz="22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zh-CN" sz="22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Co</m:t>
                      </m:r>
                      <m:func>
                        <m:funcPr>
                          <m:ctrlPr>
                            <a:rPr lang="zh-CN" altLang="zh-CN" sz="22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2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v</m:t>
                          </m:r>
                        </m:fName>
                        <m:e>
                          <m:d>
                            <m:dPr>
                              <m:ctrlPr>
                                <a:rPr lang="zh-CN" altLang="zh-CN" sz="2200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zh-CN" sz="2200" i="1">
                                      <a:effectLst/>
                                      <a:latin typeface="Cambria Math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altLang="zh-CN" sz="22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CN" sz="22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zh-CN" altLang="zh-CN" sz="2200" i="1">
                                      <a:effectLst/>
                                      <a:latin typeface="Cambria Math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altLang="zh-CN" sz="22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US" altLang="zh-CN" sz="2200" i="1" dirty="0">
                  <a:effectLst/>
                  <a:latin typeface="Cambria Math" panose="020405030504060302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97A4A296-C57F-407B-A3DD-75E106BA07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150" y="2643535"/>
                <a:ext cx="7783200" cy="75405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="" xmlns:a16="http://schemas.microsoft.com/office/drawing/2014/main" id="{BA66431D-E789-466C-A8F4-FE3E802248D8}"/>
                  </a:ext>
                </a:extLst>
              </p:cNvPr>
              <p:cNvSpPr txBox="1"/>
              <p:nvPr/>
            </p:nvSpPr>
            <p:spPr>
              <a:xfrm>
                <a:off x="732150" y="3213960"/>
                <a:ext cx="5959350" cy="5455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28600" indent="266700">
                  <a:lnSpc>
                    <a:spcPct val="150000"/>
                  </a:lnSpc>
                  <a:spcAft>
                    <a:spcPts val="1200"/>
                  </a:spcAft>
                </a:pPr>
                <a14:m>
                  <m:oMath xmlns:m="http://schemas.openxmlformats.org/officeDocument/2006/math">
                    <m:r>
                      <a:rPr lang="en-US" altLang="zh-CN" sz="2200" smtClean="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200" smtClean="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Cov</m:t>
                    </m:r>
                    <m:r>
                      <a:rPr lang="en-US" altLang="zh-CN" sz="2200" smtClean="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⁡(</m:t>
                    </m:r>
                    <m:r>
                      <a:rPr lang="en-US" altLang="zh-CN" sz="22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𝑊</m:t>
                    </m:r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altLang="zh-CN" sz="22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𝑊</m:t>
                    </m:r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)+0+0+0=</m:t>
                    </m:r>
                    <m:r>
                      <a:rPr lang="en-US" altLang="zh-CN" sz="22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22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𝑊</m:t>
                    </m:r>
                    <m:r>
                      <a:rPr lang="en-US" altLang="zh-CN" sz="22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sSubSup>
                      <m:sSubSupPr>
                        <m:ctrlPr>
                          <a:rPr lang="zh-CN" altLang="zh-CN" sz="22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2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𝑊</m:t>
                        </m:r>
                      </m:sub>
                      <m:sup>
                        <m:r>
                          <a:rPr lang="en-US" altLang="zh-CN" sz="22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zh-CN" sz="22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endParaRPr lang="zh-CN" altLang="zh-CN" sz="22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BA66431D-E789-466C-A8F4-FE3E802248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150" y="3213960"/>
                <a:ext cx="5959350" cy="545599"/>
              </a:xfrm>
              <a:prstGeom prst="rect">
                <a:avLst/>
              </a:prstGeom>
              <a:blipFill>
                <a:blip r:embed="rId7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6178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2" grpId="0"/>
      <p:bldP spid="14" grpId="0"/>
      <p:bldP spid="16" grpId="0"/>
      <p:bldP spid="18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D56585C9-32EF-CBDD-EDCF-B219E69DA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105</a:t>
            </a:fld>
            <a:endParaRPr kumimoji="1"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="" xmlns:a16="http://schemas.microsoft.com/office/drawing/2014/main" id="{42554AC2-1D07-2CEE-4C0A-2344CE85FC95}"/>
                  </a:ext>
                </a:extLst>
              </p:cNvPr>
              <p:cNvSpPr txBox="1"/>
              <p:nvPr/>
            </p:nvSpPr>
            <p:spPr>
              <a:xfrm>
                <a:off x="409061" y="756040"/>
                <a:ext cx="810628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dirty="0" smtClean="0">
                    <a:latin typeface="Georgia" charset="0"/>
                    <a:ea typeface="Georgia" charset="0"/>
                    <a:cs typeface="Georgia" charset="0"/>
                  </a:rPr>
                  <a:t>Suppose </a:t>
                </a:r>
                <a:r>
                  <a:rPr lang="en-US" altLang="zh-CN" dirty="0">
                    <a:latin typeface="Georgia" charset="0"/>
                    <a:ea typeface="Georgia" charset="0"/>
                    <a:cs typeface="Georgia" charset="0"/>
                  </a:rPr>
                  <a:t>that the random variables X and Y are independent to each other, and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𝑋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~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𝑁</m:t>
                    </m:r>
                    <m:d>
                      <m:dPr>
                        <m:ctrlP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0,2</m:t>
                        </m:r>
                      </m:e>
                    </m:d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, 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𝑌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~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𝑁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(−2,2)</m:t>
                    </m:r>
                  </m:oMath>
                </a14:m>
                <a:r>
                  <a:rPr lang="en-US" altLang="zh-CN" dirty="0">
                    <a:latin typeface="Georgia" charset="0"/>
                    <a:ea typeface="Georgia" charset="0"/>
                    <a:cs typeface="Georgia" charset="0"/>
                  </a:rPr>
                  <a:t>, if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2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+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𝑌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&lt;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𝑎</m:t>
                        </m:r>
                      </m:e>
                    </m:d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=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𝑃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(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𝑋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&gt;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𝑌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)</m:t>
                    </m:r>
                  </m:oMath>
                </a14:m>
                <a:r>
                  <a:rPr lang="en-US" altLang="zh-CN" dirty="0">
                    <a:latin typeface="Georgia" charset="0"/>
                    <a:ea typeface="Georgia" charset="0"/>
                    <a:cs typeface="Georgia" charset="0"/>
                  </a:rPr>
                  <a:t>, then what is the value of a?</a:t>
                </a:r>
                <a:endParaRPr lang="zh-CN" altLang="en-US" dirty="0">
                  <a:latin typeface="Georgia" charset="0"/>
                  <a:ea typeface="Georgia" charset="0"/>
                  <a:cs typeface="Georgia" charset="0"/>
                </a:endParaRPr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2554AC2-1D07-2CEE-4C0A-2344CE85FC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061" y="756040"/>
                <a:ext cx="8106289" cy="923330"/>
              </a:xfrm>
              <a:prstGeom prst="rect">
                <a:avLst/>
              </a:prstGeom>
              <a:blipFill rotWithShape="0">
                <a:blip r:embed="rId2"/>
                <a:stretch>
                  <a:fillRect l="-602" t="-3311" r="-677" b="-99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="" xmlns:a16="http://schemas.microsoft.com/office/drawing/2014/main" id="{C644BA8C-52E4-1950-40DE-5FC32284FE9C}"/>
                  </a:ext>
                </a:extLst>
              </p:cNvPr>
              <p:cNvSpPr txBox="1"/>
              <p:nvPr/>
            </p:nvSpPr>
            <p:spPr>
              <a:xfrm>
                <a:off x="409062" y="1880851"/>
                <a:ext cx="77581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Solution: 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2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𝑋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+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𝑌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~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𝑁</m:t>
                    </m:r>
                    <m:d>
                      <m:dPr>
                        <m:ctrlPr>
                          <a:rPr lang="en-US" altLang="zh-CN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−2,10</m:t>
                        </m:r>
                      </m:e>
                    </m:d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,   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𝑌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−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𝑋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~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𝑁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(−2,4)</m:t>
                    </m:r>
                  </m:oMath>
                </a14:m>
                <a:r>
                  <a:rPr lang="en-US" altLang="zh-CN" dirty="0">
                    <a:latin typeface="Georgia" charset="0"/>
                    <a:ea typeface="Georgia" charset="0"/>
                    <a:cs typeface="Georgia" charset="0"/>
                  </a:rPr>
                  <a:t> </a:t>
                </a:r>
                <a:endParaRPr lang="zh-CN" altLang="en-US" dirty="0">
                  <a:latin typeface="Georgia" charset="0"/>
                  <a:ea typeface="Georgia" charset="0"/>
                  <a:cs typeface="Georgia" charset="0"/>
                </a:endParaRPr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44BA8C-52E4-1950-40DE-5FC32284FE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062" y="1880851"/>
                <a:ext cx="7758192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628" t="-96667" b="-12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="" xmlns:a16="http://schemas.microsoft.com/office/drawing/2014/main" id="{3281D86C-1614-2150-9DD6-A2B1FDFEB59F}"/>
                  </a:ext>
                </a:extLst>
              </p:cNvPr>
              <p:cNvSpPr txBox="1"/>
              <p:nvPr/>
            </p:nvSpPr>
            <p:spPr>
              <a:xfrm>
                <a:off x="1336964" y="2653145"/>
                <a:ext cx="6470072" cy="5262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Georgia" charset="0"/>
                    <a:ea typeface="Georgia" charset="0"/>
                    <a:cs typeface="Georgia" charset="0"/>
                  </a:rPr>
                  <a:t>So </a:t>
                </a:r>
                <a14:m>
                  <m:oMath xmlns:m="http://schemas.openxmlformats.org/officeDocument/2006/math">
                    <m:r>
                      <a:rPr lang="en-US" altLang="zh-CN" b="0" i="0" smtClean="0">
                        <a:latin typeface="Georgia" charset="0"/>
                        <a:ea typeface="Georgia" charset="0"/>
                        <a:cs typeface="Georgia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Georgia" charset="0"/>
                        <a:ea typeface="Georgia" charset="0"/>
                        <a:cs typeface="Georgia" charset="0"/>
                      </a:rPr>
                      <m:t>P</m:t>
                    </m:r>
                    <m:d>
                      <m:dPr>
                        <m:ctrlP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2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+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𝑌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&lt;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𝑎</m:t>
                        </m:r>
                      </m:e>
                    </m:d>
                    <m:r>
                      <a:rPr lang="en-US" altLang="zh-CN" b="0" i="0" smtClean="0">
                        <a:latin typeface="Georgia" charset="0"/>
                        <a:ea typeface="Georgia" charset="0"/>
                        <a:cs typeface="Georgia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Georgia" charset="0"/>
                        <a:ea typeface="Georgia" charset="0"/>
                        <a:cs typeface="Georgia" charset="0"/>
                      </a:rPr>
                      <m:t>Φ</m:t>
                    </m:r>
                    <m:d>
                      <m:dPr>
                        <m:ctrlP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b="0" i="1" smtClean="0">
                                <a:latin typeface="Georgia" charset="0"/>
                                <a:ea typeface="Georgia" charset="0"/>
                                <a:cs typeface="Georgia" charset="0"/>
                              </a:rPr>
                            </m:ctrlPr>
                          </m:fPr>
                          <m:num>
                            <m:r>
                              <a:rPr lang="en-US" altLang="zh-CN" i="1">
                                <a:latin typeface="Georgia" charset="0"/>
                                <a:ea typeface="Georgia" charset="0"/>
                                <a:cs typeface="Georgia" charset="0"/>
                              </a:rPr>
                              <m:t>𝑎</m:t>
                            </m:r>
                            <m:r>
                              <a:rPr lang="en-US" altLang="zh-CN" i="1">
                                <a:latin typeface="Georgia" charset="0"/>
                                <a:ea typeface="Georgia" charset="0"/>
                                <a:cs typeface="Georgia" charset="0"/>
                              </a:rPr>
                              <m:t>+2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altLang="zh-CN" b="0" i="1" smtClean="0">
                                    <a:latin typeface="Georgia" charset="0"/>
                                    <a:ea typeface="Georgia" charset="0"/>
                                    <a:cs typeface="Georgia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altLang="zh-CN" b="0" i="1" smtClean="0">
                                    <a:latin typeface="Georgia" charset="0"/>
                                    <a:ea typeface="Georgia" charset="0"/>
                                    <a:cs typeface="Georgia" charset="0"/>
                                  </a:rPr>
                                  <m:t>10</m:t>
                                </m:r>
                              </m:e>
                            </m:rad>
                          </m:den>
                        </m:f>
                      </m:e>
                    </m:d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=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𝑌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&lt;0</m:t>
                        </m:r>
                      </m:e>
                    </m:d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Georgia" charset="0"/>
                        <a:ea typeface="Georgia" charset="0"/>
                        <a:cs typeface="Georgia" charset="0"/>
                      </a:rPr>
                      <m:t>Φ</m:t>
                    </m:r>
                    <m:d>
                      <m:dPr>
                        <m:ctrlP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b="0" i="1" smtClean="0">
                                <a:latin typeface="Georgia" charset="0"/>
                                <a:ea typeface="Georgia" charset="0"/>
                                <a:cs typeface="Georgia" charset="0"/>
                              </a:rPr>
                            </m:ctrlPr>
                          </m:fPr>
                          <m:num>
                            <m:r>
                              <a:rPr lang="en-US" altLang="zh-CN" b="0" i="1" smtClean="0">
                                <a:latin typeface="Georgia" charset="0"/>
                                <a:ea typeface="Georgia" charset="0"/>
                                <a:cs typeface="Georgia" charset="0"/>
                              </a:rPr>
                              <m:t>0+2</m:t>
                            </m:r>
                          </m:num>
                          <m:den>
                            <m:r>
                              <a:rPr lang="en-US" altLang="zh-CN" b="0" i="1" smtClean="0">
                                <a:latin typeface="Georgia" charset="0"/>
                                <a:ea typeface="Georgia" charset="0"/>
                                <a:cs typeface="Georgia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,</m:t>
                    </m:r>
                  </m:oMath>
                </a14:m>
                <a:endParaRPr lang="zh-CN" altLang="en-US" dirty="0">
                  <a:latin typeface="Georgia" charset="0"/>
                  <a:ea typeface="Georgia" charset="0"/>
                  <a:cs typeface="Georgia" charset="0"/>
                </a:endParaRPr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81D86C-1614-2150-9DD6-A2B1FDFEB5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964" y="2653145"/>
                <a:ext cx="6470072" cy="526298"/>
              </a:xfrm>
              <a:prstGeom prst="rect">
                <a:avLst/>
              </a:prstGeom>
              <a:blipFill rotWithShape="0">
                <a:blip r:embed="rId4"/>
                <a:stretch>
                  <a:fillRect l="-753" t="-52874" b="-6781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框 7">
                <a:extLst>
                  <a:ext uri="{FF2B5EF4-FFF2-40B4-BE49-F238E27FC236}">
                    <a16:creationId xmlns="" xmlns:a16="http://schemas.microsoft.com/office/drawing/2014/main" id="{190C2804-7ADE-9369-5C0E-F788F26F9D52}"/>
                  </a:ext>
                </a:extLst>
              </p:cNvPr>
              <p:cNvSpPr txBox="1"/>
              <p:nvPr/>
            </p:nvSpPr>
            <p:spPr>
              <a:xfrm>
                <a:off x="1336964" y="3582405"/>
                <a:ext cx="6116782" cy="5018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Georgia" charset="0"/>
                    <a:ea typeface="Georgia" charset="0"/>
                    <a:cs typeface="Georgia" charset="0"/>
                  </a:rPr>
                  <a:t>Therefore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Georgia" charset="0"/>
                            <a:ea typeface="Georgia" charset="0"/>
                            <a:cs typeface="Georgia" charset="0"/>
                          </a:rPr>
                          <m:t>𝑎</m:t>
                        </m:r>
                        <m:r>
                          <a:rPr lang="en-US" altLang="zh-CN" i="1">
                            <a:latin typeface="Georgia" charset="0"/>
                            <a:ea typeface="Georgia" charset="0"/>
                            <a:cs typeface="Georgia" charset="0"/>
                          </a:rPr>
                          <m:t>+2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Georgia" charset="0"/>
                                <a:ea typeface="Georgia" charset="0"/>
                                <a:cs typeface="Georgia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b="0" i="1" smtClean="0">
                                <a:latin typeface="Georgia" charset="0"/>
                                <a:ea typeface="Georgia" charset="0"/>
                                <a:cs typeface="Georgia" charset="0"/>
                              </a:rPr>
                              <m:t>10</m:t>
                            </m:r>
                          </m:e>
                        </m:rad>
                      </m:den>
                    </m:f>
                    <m:r>
                      <a:rPr lang="en-US" altLang="zh-CN" b="0" i="0" smtClean="0">
                        <a:latin typeface="Georgia" charset="0"/>
                        <a:ea typeface="Georgia" charset="0"/>
                        <a:cs typeface="Georgia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Georgia" charset="0"/>
                            <a:ea typeface="Georgia" charset="0"/>
                            <a:cs typeface="Georgia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Georgia" charset="0"/>
                            <a:ea typeface="Georgia" charset="0"/>
                            <a:cs typeface="Georgia" charset="0"/>
                          </a:rPr>
                          <m:t>0+2</m:t>
                        </m:r>
                      </m:num>
                      <m:den>
                        <m:r>
                          <a:rPr lang="en-US" altLang="zh-CN" i="1">
                            <a:latin typeface="Georgia" charset="0"/>
                            <a:ea typeface="Georgia" charset="0"/>
                            <a:cs typeface="Georgia" charset="0"/>
                          </a:rPr>
                          <m:t>2</m:t>
                        </m:r>
                      </m:den>
                    </m:f>
                    <m:r>
                      <a:rPr lang="en-US" altLang="zh-CN" b="0" i="0" smtClean="0">
                        <a:latin typeface="Georgia" charset="0"/>
                        <a:ea typeface="Georgia" charset="0"/>
                        <a:cs typeface="Georgia" charset="0"/>
                      </a:rPr>
                      <m:t>,</m:t>
                    </m:r>
                  </m:oMath>
                </a14:m>
                <a:r>
                  <a:rPr lang="zh-CN" altLang="en-US" dirty="0">
                    <a:latin typeface="Georgia" charset="0"/>
                    <a:ea typeface="Georgia" charset="0"/>
                    <a:cs typeface="Georgia" charset="0"/>
                  </a:rPr>
                  <a:t>    </a:t>
                </a:r>
                <a:r>
                  <a:rPr lang="en-US" altLang="zh-CN" dirty="0">
                    <a:latin typeface="Georgia" charset="0"/>
                    <a:ea typeface="Georgia" charset="0"/>
                    <a:cs typeface="Georgia" charset="0"/>
                  </a:rPr>
                  <a:t>it follows that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𝑎</m:t>
                    </m:r>
                    <m:r>
                      <a:rPr lang="en-US" altLang="zh-CN" b="0" i="1" smtClean="0">
                        <a:latin typeface="Georgia" charset="0"/>
                        <a:ea typeface="Georgia" charset="0"/>
                        <a:cs typeface="Georgia" charset="0"/>
                      </a:rPr>
                      <m:t>=−2+</m:t>
                    </m:r>
                    <m:rad>
                      <m:radPr>
                        <m:degHide m:val="on"/>
                        <m:ctrlP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</m:ctrlPr>
                      </m:radPr>
                      <m:deg/>
                      <m:e>
                        <m:r>
                          <a:rPr lang="en-US" altLang="zh-CN" b="0" i="1" smtClean="0">
                            <a:latin typeface="Georgia" charset="0"/>
                            <a:ea typeface="Georgia" charset="0"/>
                            <a:cs typeface="Georgia" charset="0"/>
                          </a:rPr>
                          <m:t>10</m:t>
                        </m:r>
                      </m:e>
                    </m:rad>
                  </m:oMath>
                </a14:m>
                <a:r>
                  <a:rPr lang="en-US" altLang="zh-CN" dirty="0">
                    <a:latin typeface="Georgia" charset="0"/>
                    <a:ea typeface="Georgia" charset="0"/>
                    <a:cs typeface="Georgia" charset="0"/>
                  </a:rPr>
                  <a:t>.</a:t>
                </a:r>
                <a:endParaRPr lang="zh-CN" altLang="en-US" dirty="0">
                  <a:latin typeface="Georgia" charset="0"/>
                  <a:ea typeface="Georgia" charset="0"/>
                  <a:cs typeface="Georgia" charset="0"/>
                </a:endParaRPr>
              </a:p>
            </p:txBody>
          </p:sp>
        </mc:Choice>
        <mc:Fallback>
          <p:sp>
            <p:nvSpPr>
              <p:cNvPr id="8" name="文本框 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90C2804-7ADE-9369-5C0E-F788F26F9D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964" y="3582405"/>
                <a:ext cx="6116782" cy="501804"/>
              </a:xfrm>
              <a:prstGeom prst="rect">
                <a:avLst/>
              </a:prstGeom>
              <a:blipFill rotWithShape="0">
                <a:blip r:embed="rId5"/>
                <a:stretch>
                  <a:fillRect l="-797" t="-34146" b="-390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>
            <a:extLst>
              <a:ext uri="{FF2B5EF4-FFF2-40B4-BE49-F238E27FC236}">
                <a16:creationId xmlns="" xmlns:a16="http://schemas.microsoft.com/office/drawing/2014/main" id="{CA508FC0-97B7-466F-AD39-D87C9B7ACC52}"/>
              </a:ext>
            </a:extLst>
          </p:cNvPr>
          <p:cNvSpPr/>
          <p:nvPr/>
        </p:nvSpPr>
        <p:spPr>
          <a:xfrm>
            <a:off x="409061" y="303898"/>
            <a:ext cx="8106289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5945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8955" y="2985167"/>
            <a:ext cx="6683765" cy="960668"/>
          </a:xfrm>
        </p:spPr>
        <p:txBody>
          <a:bodyPr>
            <a:normAutofit/>
          </a:bodyPr>
          <a:lstStyle/>
          <a:p>
            <a:pPr algn="ctr"/>
            <a:r>
              <a:rPr lang="en-US" altLang="zh-CN" sz="3300" b="1" dirty="0">
                <a:latin typeface="Times New Roman" charset="0"/>
                <a:ea typeface="Times New Roman" charset="0"/>
                <a:cs typeface="Times New Roman" charset="0"/>
              </a:rPr>
              <a:t>Supplementary</a:t>
            </a:r>
            <a:r>
              <a:rPr lang="zh-CN" altLang="en-US" sz="33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300" b="1" dirty="0">
                <a:latin typeface="Times New Roman" charset="0"/>
                <a:ea typeface="Times New Roman" charset="0"/>
                <a:cs typeface="Times New Roman" charset="0"/>
              </a:rPr>
              <a:t>knowledge</a:t>
            </a:r>
            <a:endParaRPr lang="en-US" sz="33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609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="" xmlns:a16="http://schemas.microsoft.com/office/drawing/2014/main" id="{89FB592E-3647-4B7B-ABAA-48AF50668E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8198" y="1447947"/>
            <a:ext cx="4398065" cy="594122"/>
          </a:xfrm>
          <a:ln w="38100"/>
        </p:spPr>
        <p:txBody>
          <a:bodyPr>
            <a:normAutofit fontScale="90000"/>
          </a:bodyPr>
          <a:lstStyle/>
          <a:p>
            <a:pPr algn="ctr" eaLnBrk="1" hangingPunct="1">
              <a:defRPr/>
            </a:pPr>
            <a:r>
              <a:rPr lang="en-US" altLang="zh-CN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1)</a:t>
            </a:r>
            <a:r>
              <a:rPr lang="zh-CN" altLang="en-US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  </a:t>
            </a:r>
            <a:r>
              <a:rPr lang="en-US" altLang="zh-CN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law</a:t>
            </a:r>
            <a:r>
              <a:rPr lang="zh-CN" altLang="en-US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large</a:t>
            </a:r>
            <a:r>
              <a:rPr lang="zh-CN" altLang="en-US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number</a:t>
            </a:r>
            <a:r>
              <a:rPr lang="zh-CN" altLang="en-US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(weak)</a:t>
            </a:r>
            <a:endParaRPr lang="zh-CN" altLang="en-US" b="1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91139" name="Text Box 3">
            <a:extLst>
              <a:ext uri="{FF2B5EF4-FFF2-40B4-BE49-F238E27FC236}">
                <a16:creationId xmlns="" xmlns:a16="http://schemas.microsoft.com/office/drawing/2014/main" id="{93FA7269-4E26-4AC5-A414-6FE6E2F9DF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762" y="2085486"/>
            <a:ext cx="7703939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Clr>
                <a:srgbClr val="00FF00"/>
              </a:buClr>
            </a:pPr>
            <a:r>
              <a:rPr kumimoji="1" lang="en-US" altLang="zh-CN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Weak</a:t>
            </a:r>
            <a:r>
              <a:rPr kumimoji="1" lang="zh-CN" altLang="en-US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 </a:t>
            </a:r>
            <a:r>
              <a:rPr kumimoji="1" lang="en-US" altLang="zh-CN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law</a:t>
            </a:r>
            <a:r>
              <a:rPr kumimoji="1" lang="zh-CN" altLang="en-US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 </a:t>
            </a:r>
            <a:r>
              <a:rPr kumimoji="1" lang="en-US" altLang="zh-CN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of</a:t>
            </a:r>
            <a:r>
              <a:rPr kumimoji="1" lang="zh-CN" altLang="en-US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 </a:t>
            </a:r>
            <a:r>
              <a:rPr kumimoji="1" lang="en-US" altLang="zh-CN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large</a:t>
            </a:r>
            <a:r>
              <a:rPr kumimoji="1" lang="zh-CN" altLang="en-US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 </a:t>
            </a:r>
            <a:r>
              <a:rPr kumimoji="1" lang="en-US" altLang="zh-CN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numbers</a:t>
            </a:r>
            <a:r>
              <a:rPr kumimoji="1" lang="zh-CN" altLang="en-US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 </a:t>
            </a:r>
            <a:r>
              <a:rPr kumimoji="1" lang="en-US" altLang="zh-CN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(WLLN)</a:t>
            </a:r>
            <a:r>
              <a:rPr kumimoji="1" lang="zh-CN" altLang="en-US" sz="2100" b="1" dirty="0">
                <a:solidFill>
                  <a:srgbClr val="0A0AFF"/>
                </a:solidFill>
                <a:latin typeface="Times New Roman" charset="0"/>
                <a:ea typeface="楷体_GB2312" charset="0"/>
              </a:rPr>
              <a:t>：</a:t>
            </a:r>
          </a:p>
          <a:p>
            <a:pPr>
              <a:spcBef>
                <a:spcPct val="50000"/>
              </a:spcBef>
              <a:buClr>
                <a:srgbClr val="00FF00"/>
              </a:buClr>
            </a:pPr>
            <a:r>
              <a:rPr kumimoji="1"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   </a:t>
            </a:r>
            <a:r>
              <a:rPr kumimoji="1"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Chebyshev</a:t>
            </a:r>
            <a:r>
              <a:rPr kumimoji="1"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kumimoji="1"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切比雪夫</a:t>
            </a:r>
            <a:r>
              <a:rPr kumimoji="1"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)</a:t>
            </a:r>
            <a:r>
              <a:rPr kumimoji="1"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WLLN</a:t>
            </a:r>
          </a:p>
          <a:p>
            <a:pPr>
              <a:spcBef>
                <a:spcPct val="50000"/>
              </a:spcBef>
              <a:buClr>
                <a:srgbClr val="00FF00"/>
              </a:buClr>
            </a:pPr>
            <a:r>
              <a:rPr kumimoji="1" lang="zh-CN" altLang="en-US" sz="2100" dirty="0">
                <a:latin typeface="Times New Roman" charset="0"/>
                <a:ea typeface="楷体_GB2312" charset="0"/>
              </a:rPr>
              <a:t>      </a:t>
            </a:r>
            <a:r>
              <a:rPr kumimoji="1" lang="en-US" altLang="zh-CN" sz="2100" dirty="0" err="1">
                <a:latin typeface="Times New Roman" charset="0"/>
                <a:ea typeface="楷体_GB2312" charset="0"/>
              </a:rPr>
              <a:t>Khinchin</a:t>
            </a:r>
            <a:r>
              <a:rPr kumimoji="1" lang="zh-CN" altLang="en-US" sz="2100" dirty="0">
                <a:latin typeface="Times New Roman" charset="0"/>
                <a:ea typeface="楷体_GB2312" charset="0"/>
              </a:rPr>
              <a:t> </a:t>
            </a:r>
            <a:r>
              <a:rPr kumimoji="1" lang="en-US" altLang="zh-CN" sz="2100" dirty="0">
                <a:latin typeface="Times New Roman" charset="0"/>
                <a:ea typeface="楷体_GB2312" charset="0"/>
              </a:rPr>
              <a:t>(</a:t>
            </a:r>
            <a:r>
              <a:rPr kumimoji="1" lang="zh-CN" altLang="en-US" sz="2100" dirty="0">
                <a:latin typeface="宋体" panose="02010600030101010101" pitchFamily="2" charset="-122"/>
                <a:ea typeface="宋体" panose="02010600030101010101" pitchFamily="2" charset="-122"/>
              </a:rPr>
              <a:t>辛钦</a:t>
            </a:r>
            <a:r>
              <a:rPr kumimoji="1" lang="en-US" altLang="zh-CN" sz="2100" dirty="0">
                <a:latin typeface="Times New Roman" charset="0"/>
                <a:ea typeface="楷体_GB2312" charset="0"/>
              </a:rPr>
              <a:t>)</a:t>
            </a:r>
            <a:r>
              <a:rPr kumimoji="1" lang="zh-CN" altLang="en-US" sz="2100" dirty="0">
                <a:latin typeface="Times New Roman" charset="0"/>
                <a:ea typeface="楷体_GB2312" charset="0"/>
              </a:rPr>
              <a:t> </a:t>
            </a:r>
            <a:r>
              <a:rPr kumimoji="1" lang="en-US" altLang="zh-CN" sz="2100" dirty="0">
                <a:latin typeface="Times New Roman" charset="0"/>
                <a:ea typeface="楷体_GB2312" charset="0"/>
              </a:rPr>
              <a:t>WLLN</a:t>
            </a:r>
            <a:endParaRPr kumimoji="1" lang="zh-CN" altLang="en-US" sz="2100" dirty="0">
              <a:latin typeface="Times New Roman" charset="0"/>
              <a:ea typeface="楷体_GB2312" charset="0"/>
            </a:endParaRPr>
          </a:p>
        </p:txBody>
      </p:sp>
      <p:sp>
        <p:nvSpPr>
          <p:cNvPr id="4" name="右大括号 3">
            <a:extLst>
              <a:ext uri="{FF2B5EF4-FFF2-40B4-BE49-F238E27FC236}">
                <a16:creationId xmlns="" xmlns:a16="http://schemas.microsoft.com/office/drawing/2014/main" id="{8EFB16BE-2867-4804-93A9-65CBC01F4F24}"/>
              </a:ext>
            </a:extLst>
          </p:cNvPr>
          <p:cNvSpPr/>
          <p:nvPr/>
        </p:nvSpPr>
        <p:spPr>
          <a:xfrm>
            <a:off x="4520167" y="2705288"/>
            <a:ext cx="270272" cy="70127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sz="1350" dirty="0"/>
          </a:p>
        </p:txBody>
      </p:sp>
      <p:sp>
        <p:nvSpPr>
          <p:cNvPr id="6150" name="TextBox 5"/>
          <p:cNvSpPr txBox="1">
            <a:spLocks noChangeArrowheads="1"/>
          </p:cNvSpPr>
          <p:nvPr/>
        </p:nvSpPr>
        <p:spPr bwMode="auto">
          <a:xfrm>
            <a:off x="5677583" y="2705289"/>
            <a:ext cx="23046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o"/>
              <a:defRPr sz="2800">
                <a:solidFill>
                  <a:schemeClr val="tx2"/>
                </a:solidFill>
                <a:latin typeface="Times New Roman" charset="0"/>
                <a:ea typeface="宋体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0000"/>
              <a:buFont typeface="Wingdings" charset="2"/>
              <a:buChar char="n"/>
              <a:defRPr sz="2500">
                <a:solidFill>
                  <a:schemeClr val="tx2"/>
                </a:solidFill>
                <a:latin typeface="Times New Roman" charset="0"/>
                <a:ea typeface="宋体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charset="2"/>
              <a:buChar char="p"/>
              <a:defRPr sz="2200">
                <a:solidFill>
                  <a:schemeClr val="tx2"/>
                </a:solidFill>
                <a:latin typeface="Times New Roman" charset="0"/>
                <a:ea typeface="宋体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charset="2"/>
              <a:buChar char="n"/>
              <a:defRPr sz="2000">
                <a:solidFill>
                  <a:schemeClr val="tx2"/>
                </a:solidFill>
                <a:latin typeface="Times New Roman" charset="0"/>
                <a:ea typeface="宋体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charset="2"/>
              <a:buChar char="o"/>
              <a:defRPr sz="2000">
                <a:solidFill>
                  <a:schemeClr val="tx2"/>
                </a:solidFill>
                <a:latin typeface="Times New Roman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charset="2"/>
              <a:buChar char="o"/>
              <a:defRPr sz="2000">
                <a:solidFill>
                  <a:schemeClr val="tx2"/>
                </a:solidFill>
                <a:latin typeface="Times New Roman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charset="2"/>
              <a:buChar char="o"/>
              <a:defRPr sz="2000">
                <a:solidFill>
                  <a:schemeClr val="tx2"/>
                </a:solidFill>
                <a:latin typeface="Times New Roman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charset="2"/>
              <a:buChar char="o"/>
              <a:defRPr sz="2000">
                <a:solidFill>
                  <a:schemeClr val="tx2"/>
                </a:solidFill>
                <a:latin typeface="Times New Roman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charset="2"/>
              <a:buChar char="o"/>
              <a:defRPr sz="2000">
                <a:solidFill>
                  <a:schemeClr val="tx2"/>
                </a:solidFill>
                <a:latin typeface="Times New Roman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Bernoulli</a:t>
            </a:r>
            <a:r>
              <a:rPr lang="zh-CN" altLang="en-US" sz="2400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WLLN</a:t>
            </a:r>
            <a:endParaRPr lang="zh-CN" altLang="en-US" sz="2400" dirty="0">
              <a:solidFill>
                <a:schemeClr val="tx1"/>
              </a:solidFill>
              <a:ea typeface="Times New Roman" charset="0"/>
              <a:cs typeface="Times New Roman" charset="0"/>
            </a:endParaRPr>
          </a:p>
        </p:txBody>
      </p:sp>
      <p:sp>
        <p:nvSpPr>
          <p:cNvPr id="10" name="燕尾形箭头 9"/>
          <p:cNvSpPr>
            <a:spLocks noChangeArrowheads="1"/>
          </p:cNvSpPr>
          <p:nvPr/>
        </p:nvSpPr>
        <p:spPr bwMode="auto">
          <a:xfrm>
            <a:off x="4960871" y="2766441"/>
            <a:ext cx="594122" cy="377429"/>
          </a:xfrm>
          <a:prstGeom prst="notchedRightArrow">
            <a:avLst>
              <a:gd name="adj1" fmla="val 50000"/>
              <a:gd name="adj2" fmla="val 50000"/>
            </a:avLst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5400000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>
              <a:defRPr/>
            </a:pPr>
            <a:endParaRPr lang="zh-CN" altLang="en-US" sz="135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4938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>
            <a:extLst>
              <a:ext uri="{FF2B5EF4-FFF2-40B4-BE49-F238E27FC236}">
                <a16:creationId xmlns="" xmlns:a16="http://schemas.microsoft.com/office/drawing/2014/main" id="{38F2E0E0-992E-4CC4-8933-E46C5FD76F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627710" y="1593058"/>
            <a:ext cx="3618309" cy="611981"/>
          </a:xfrm>
          <a:ln w="38100">
            <a:solidFill>
              <a:srgbClr val="FF0000"/>
            </a:solidFill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zh-CN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Chebyshev</a:t>
            </a:r>
            <a:r>
              <a:rPr lang="zh-CN" altLang="en-US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WLLN</a:t>
            </a:r>
            <a:endParaRPr lang="zh-CN" altLang="en-US" b="1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520861" y="2586658"/>
                <a:ext cx="8359815" cy="22672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 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Suppose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 err="1">
                    <a:latin typeface="Times New Roman" charset="0"/>
                    <a:ea typeface="Times New Roman" charset="0"/>
                    <a:cs typeface="Times New Roman" charset="0"/>
                  </a:rPr>
                  <a:t>rvs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1</m:t>
                        </m:r>
                      </m:sub>
                    </m:sSub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b>
                    </m:sSub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⋯,</m:t>
                    </m:r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are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independent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to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each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other,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expected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value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𝐸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(</m:t>
                    </m:r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𝑖</m:t>
                        </m:r>
                      </m:sub>
                    </m:sSub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)</m:t>
                    </m:r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and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variance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𝑉</m:t>
                    </m:r>
                    <m:d>
                      <m:d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</m:ctrlPr>
                          </m:sSubPr>
                          <m:e>
                            <m: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𝑖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=1,2,⋯, </m:t>
                    </m:r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are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existence,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variance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has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uniform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upper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bound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(i.e.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there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exists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constant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𝑐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such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that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𝑉</m:t>
                    </m:r>
                    <m:d>
                      <m:d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</m:ctrlPr>
                          </m:sSubPr>
                          <m:e>
                            <m: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&lt;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𝑐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𝑖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=1,2,⋯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),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for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∀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𝜖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have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100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𝑛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𝑛</m:t>
                                      </m:r>
                                    </m:den>
                                  </m:f>
                                  <m:nary>
                                    <m:naryPr>
                                      <m:chr m:val="∑"/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𝑛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nary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𝑛</m:t>
                                      </m:r>
                                    </m:den>
                                  </m:f>
                                  <m:nary>
                                    <m:naryPr>
                                      <m:chr m:val="∑"/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𝑛</m:t>
                                      </m:r>
                                    </m:sup>
                                    <m:e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𝐸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sz="2100" i="1">
                                                  <a:latin typeface="Cambria Math" charset="0"/>
                                                  <a:ea typeface="Times New Roman" charset="0"/>
                                                  <a:cs typeface="Times New Roman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100" i="1">
                                                  <a:latin typeface="Cambria Math" charset="0"/>
                                                  <a:ea typeface="Times New Roman" charset="0"/>
                                                  <a:cs typeface="Times New Roman" charset="0"/>
                                                </a:rPr>
                                                <m:t>𝑋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100" i="1">
                                                  <a:latin typeface="Cambria Math" charset="0"/>
                                                  <a:ea typeface="Times New Roman" charset="0"/>
                                                  <a:cs typeface="Times New Roman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nary>
                                </m:e>
                              </m:d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&lt;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𝜖</m:t>
                              </m:r>
                            </m:e>
                          </m:d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=1.</m:t>
                          </m:r>
                        </m:e>
                      </m:func>
                    </m:oMath>
                  </m:oMathPara>
                </a14:m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861" y="2586658"/>
                <a:ext cx="8359815" cy="2267224"/>
              </a:xfrm>
              <a:prstGeom prst="rect">
                <a:avLst/>
              </a:prstGeom>
              <a:blipFill>
                <a:blip r:embed="rId3"/>
                <a:stretch>
                  <a:fillRect l="-875" t="-1613" r="-80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17601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94144" y="1135043"/>
                <a:ext cx="7404904" cy="16890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Chebyshev</a:t>
                </a:r>
                <a:r>
                  <a:rPr lang="zh-CN" altLang="en-US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inequality:</a:t>
                </a:r>
                <a:r>
                  <a:rPr lang="zh-CN" altLang="en-US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endParaRPr lang="en-US" altLang="zh-CN" sz="2100" b="1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   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Suppose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expected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value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𝐸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(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𝑋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)</m:t>
                    </m:r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and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variance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𝑉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(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𝑋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)</m:t>
                    </m:r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for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 err="1">
                    <a:latin typeface="Times New Roman" charset="0"/>
                    <a:ea typeface="Times New Roman" charset="0"/>
                    <a:cs typeface="Times New Roman" charset="0"/>
                  </a:rPr>
                  <a:t>rv.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are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existent,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for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arbitrary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positive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𝜖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have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 </a:t>
                </a:r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𝑋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−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𝐸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(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𝑋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)</m:t>
                              </m:r>
                            </m:e>
                          </m:d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≥</m:t>
                          </m:r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𝜖</m:t>
                          </m:r>
                        </m:e>
                      </m:d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≤</m:t>
                      </m:r>
                      <m:f>
                        <m:f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fPr>
                        <m:num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𝑋</m:t>
                              </m:r>
                            </m:e>
                          </m:d>
                        </m:num>
                        <m:den>
                          <m:sSup>
                            <m:sSup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𝜖</m:t>
                              </m:r>
                            </m:e>
                            <m:sup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.</m:t>
                      </m:r>
                    </m:oMath>
                  </m:oMathPara>
                </a14:m>
                <a:endParaRPr 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144" y="1135043"/>
                <a:ext cx="7404904" cy="1689052"/>
              </a:xfrm>
              <a:prstGeom prst="rect">
                <a:avLst/>
              </a:prstGeom>
              <a:blipFill>
                <a:blip r:embed="rId2"/>
                <a:stretch>
                  <a:fillRect l="-988" t="-2166" r="-49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94144" y="2800883"/>
                <a:ext cx="7943127" cy="29113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Proof: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just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prove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inequality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in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continuous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case: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𝑋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−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𝐸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(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𝑋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)</m:t>
                              </m:r>
                            </m:e>
                          </m:d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≥</m:t>
                          </m:r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𝜖</m:t>
                          </m:r>
                        </m:e>
                      </m:d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=</m:t>
                      </m:r>
                      <m:nary>
                        <m:naryPr>
                          <m:supHide m:val="on"/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naryPr>
                        <m:sub>
                          <m:d>
                            <m:dPr>
                              <m:begChr m:val="|"/>
                              <m:endChr m:val="|"/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𝑥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−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𝐸</m:t>
                              </m:r>
                              <m:d>
                                <m:d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≥</m:t>
                          </m:r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𝜖</m:t>
                          </m:r>
                        </m:sub>
                        <m:sup/>
                        <m:e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1⋅</m:t>
                          </m:r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              </m:t>
                      </m:r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≤</m:t>
                      </m:r>
                      <m:nary>
                        <m:naryPr>
                          <m:supHide m:val="on"/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naryPr>
                        <m:sub>
                          <m:d>
                            <m:dPr>
                              <m:begChr m:val="|"/>
                              <m:endChr m:val="|"/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brk m:alnAt="7"/>
                                </m:r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𝑥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−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𝐸</m:t>
                              </m:r>
                              <m:d>
                                <m:d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≥</m:t>
                          </m:r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𝜖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𝑥</m:t>
                                      </m:r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−</m:t>
                                      </m:r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𝐸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  <m:t>𝑋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sSup>
                                <m:sSup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𝜖</m:t>
                                  </m:r>
                                </m:e>
                                <m:sup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≤</m:t>
                      </m:r>
                      <m:nary>
                        <m:naryPr>
                          <m:supHide m:val="on"/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naryPr>
                        <m:sub>
                          <m:r>
                            <a:rPr lang="en-US" altLang="zh-CN" sz="21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ℝ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𝑥</m:t>
                                      </m:r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−</m:t>
                                      </m:r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𝐸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  <m:t>𝑋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sSup>
                                <m:sSup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𝜖</m:t>
                                  </m:r>
                                </m:e>
                                <m:sup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𝑑𝑥</m:t>
                          </m:r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=</m:t>
                          </m:r>
                        </m:e>
                      </m:nary>
                      <m:f>
                        <m:f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fPr>
                        <m:num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𝑋</m:t>
                              </m:r>
                            </m:e>
                          </m:d>
                        </m:num>
                        <m:den>
                          <m:sSup>
                            <m:sSup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𝜖</m:t>
                              </m:r>
                            </m:e>
                            <m:sup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endParaRPr 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144" y="2800883"/>
                <a:ext cx="7943127" cy="2911374"/>
              </a:xfrm>
              <a:prstGeom prst="rect">
                <a:avLst/>
              </a:prstGeom>
              <a:blipFill>
                <a:blip r:embed="rId3"/>
                <a:stretch>
                  <a:fillRect l="-921" t="-12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7001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="" xmlns:a16="http://schemas.microsoft.com/office/drawing/2014/main" id="{F3B2465A-48CC-4990-9EDB-644E20EA29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9572" y="873370"/>
                <a:ext cx="8776008" cy="2026241"/>
              </a:xfrm>
            </p:spPr>
            <p:txBody>
              <a:bodyPr>
                <a:normAutofit/>
              </a:bodyPr>
              <a:lstStyle/>
              <a:p>
                <a:r>
                  <a:rPr lang="en-US" altLang="zh-CN" sz="2000" dirty="0"/>
                  <a:t>The probability that neither facility is busy more than one-quarter of the time is</a:t>
                </a:r>
                <a:endParaRPr lang="zh-CN" altLang="en-US" sz="2000" dirty="0"/>
              </a:p>
              <a:p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0</m:t>
                        </m:r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/>
                            <a:ea typeface="Cambria Math"/>
                          </a:rPr>
                          <m:t>≤</m:t>
                        </m:r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/>
                            <a:ea typeface="Cambria Math"/>
                          </a:rPr>
                          <m:t>𝑋</m:t>
                        </m:r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/>
                            <a:ea typeface="Cambria Math"/>
                          </a:rPr>
                          <m:t>≤</m:t>
                        </m:r>
                        <m:f>
                          <m:fPr>
                            <m:ctrlPr>
                              <a:rPr lang="en-US" altLang="zh-CN" sz="20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/>
                              </a:rPr>
                            </m:ctrlPr>
                          </m:fPr>
                          <m:num>
                            <m:r>
                              <a:rPr lang="en-US" altLang="zh-CN" sz="2000" b="0" i="1" smtClean="0">
                                <a:solidFill>
                                  <a:schemeClr val="tx1"/>
                                </a:solidFill>
                                <a:latin typeface="Cambria Math"/>
                                <a:ea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2000" b="0" i="1" smtClean="0">
                                <a:solidFill>
                                  <a:schemeClr val="tx1"/>
                                </a:solidFill>
                                <a:latin typeface="Cambria Math"/>
                                <a:ea typeface="Cambria Math"/>
                              </a:rPr>
                              <m:t>4</m:t>
                            </m:r>
                          </m:den>
                        </m:f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/>
                            <a:ea typeface="Cambria Math"/>
                          </a:rPr>
                          <m:t>, 0≤</m:t>
                        </m:r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/>
                            <a:ea typeface="Cambria Math"/>
                          </a:rPr>
                          <m:t>𝑌</m:t>
                        </m:r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/>
                            <a:ea typeface="Cambria Math"/>
                          </a:rPr>
                          <m:t>≤</m:t>
                        </m:r>
                        <m:f>
                          <m:fPr>
                            <m:ctrlPr>
                              <a:rPr lang="en-US" altLang="zh-CN" sz="20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/>
                              </a:rPr>
                            </m:ctrlPr>
                          </m:fPr>
                          <m:num>
                            <m:r>
                              <a:rPr lang="en-US" altLang="zh-CN" sz="2000" b="0" i="1" smtClean="0">
                                <a:solidFill>
                                  <a:schemeClr val="tx1"/>
                                </a:solidFill>
                                <a:latin typeface="Cambria Math"/>
                                <a:ea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2000" b="0" i="1" smtClean="0">
                                <a:solidFill>
                                  <a:schemeClr val="tx1"/>
                                </a:solidFill>
                                <a:latin typeface="Cambria Math"/>
                                <a:ea typeface="Cambria Math"/>
                              </a:rPr>
                              <m:t>4</m:t>
                            </m:r>
                          </m:den>
                        </m:f>
                      </m:e>
                    </m:d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3B2465A-48CC-4990-9EDB-644E20EA29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9572" y="873370"/>
                <a:ext cx="8776008" cy="2026241"/>
              </a:xfrm>
              <a:blipFill>
                <a:blip r:embed="rId2"/>
                <a:stretch>
                  <a:fillRect l="-6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11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="" xmlns:a16="http://schemas.microsoft.com/office/drawing/2014/main" id="{3BE4DD15-DB08-CEB4-4BEE-9AF0CC856E8D}"/>
                  </a:ext>
                </a:extLst>
              </p:cNvPr>
              <p:cNvSpPr txBox="1"/>
              <p:nvPr/>
            </p:nvSpPr>
            <p:spPr>
              <a:xfrm>
                <a:off x="385010" y="2662457"/>
                <a:ext cx="4572000" cy="5644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schemeClr val="tx1"/>
                        </a:solidFill>
                        <a:latin typeface="Cambria Math"/>
                        <a:ea typeface="Cambria Math"/>
                      </a:rPr>
                      <m:t>=</m:t>
                    </m:r>
                    <m:f>
                      <m:fPr>
                        <m:ctrlPr>
                          <a:rPr lang="en-US" altLang="zh-CN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18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6</m:t>
                        </m:r>
                      </m:num>
                      <m:den>
                        <m:r>
                          <a:rPr lang="en-US" altLang="zh-CN" sz="18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5</m:t>
                        </m:r>
                      </m:den>
                    </m:f>
                    <m:nary>
                      <m:naryPr>
                        <m:ctrlPr>
                          <a:rPr lang="en-US" altLang="zh-CN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18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0</m:t>
                        </m:r>
                      </m:sub>
                      <m:sup>
                        <m:f>
                          <m:fPr>
                            <m:ctrlPr>
                              <a:rPr lang="en-US" altLang="zh-CN" sz="18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altLang="zh-CN" sz="1800" b="0" i="1" smtClean="0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1800" b="0" i="1" smtClean="0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4</m:t>
                            </m:r>
                          </m:den>
                        </m:f>
                      </m:sup>
                      <m:e>
                        <m:nary>
                          <m:naryPr>
                            <m:ctrlPr>
                              <a:rPr lang="en-US" altLang="zh-CN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18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0</m:t>
                            </m:r>
                          </m:sub>
                          <m:sup>
                            <m:f>
                              <m:fPr>
                                <m:ctrlPr>
                                  <a:rPr lang="en-US" altLang="zh-CN" sz="1800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1800" i="1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sz="1800" b="0" i="1" smtClean="0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4</m:t>
                                </m:r>
                              </m:den>
                            </m:f>
                          </m:sup>
                          <m:e>
                            <m:r>
                              <a:rPr lang="en-US" altLang="zh-CN" sz="18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𝑥𝑑𝑥𝑑𝑦</m:t>
                            </m:r>
                            <m:r>
                              <a:rPr lang="en-US" altLang="zh-CN" sz="18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 </m:t>
                            </m:r>
                          </m:e>
                        </m:nary>
                        <m:r>
                          <a:rPr lang="en-US" altLang="zh-CN" sz="18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+</m:t>
                        </m:r>
                        <m:f>
                          <m:fPr>
                            <m:ctrlPr>
                              <a:rPr lang="en-US" altLang="zh-CN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altLang="zh-CN" sz="18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6</m:t>
                            </m:r>
                          </m:num>
                          <m:den>
                            <m:r>
                              <a:rPr lang="en-US" altLang="zh-CN" sz="18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5</m:t>
                            </m:r>
                          </m:den>
                        </m:f>
                        <m:nary>
                          <m:naryPr>
                            <m:ctrlPr>
                              <a:rPr lang="en-US" altLang="zh-CN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18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0</m:t>
                            </m:r>
                          </m:sub>
                          <m:sup>
                            <m:f>
                              <m:fPr>
                                <m:ctrlPr>
                                  <a:rPr lang="en-US" altLang="zh-CN" sz="1800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1800" i="1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sz="1800" b="0" i="1" smtClean="0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4</m:t>
                                </m:r>
                              </m:den>
                            </m:f>
                          </m:sup>
                          <m:e>
                            <m:nary>
                              <m:naryPr>
                                <m:ctrlPr>
                                  <a:rPr lang="en-US" altLang="zh-CN" sz="18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altLang="zh-CN" sz="1800" i="1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0</m:t>
                                </m:r>
                              </m:sub>
                              <m:sup>
                                <m:f>
                                  <m:fPr>
                                    <m:ctrlPr>
                                      <a:rPr lang="en-US" altLang="zh-CN" sz="1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CN" sz="18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altLang="zh-CN" sz="1800" b="0" i="1" smtClean="0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  <m:t>4</m:t>
                                    </m:r>
                                  </m:den>
                                </m:f>
                              </m:sup>
                              <m:e>
                                <m:sSup>
                                  <m:sSupPr>
                                    <m:ctrlPr>
                                      <a:rPr lang="en-US" altLang="zh-CN" sz="18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18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altLang="zh-CN" sz="18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  <m:r>
                              <a:rPr lang="en-US" altLang="zh-CN" sz="18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𝑑𝑥𝑑𝑦</m:t>
                            </m:r>
                          </m:e>
                        </m:nary>
                      </m:e>
                    </m:nary>
                  </m:oMath>
                </a14:m>
                <a:r>
                  <a:rPr lang="zh-CN" altLang="en-US" sz="18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endParaRPr lang="en-US" altLang="zh-CN" sz="1800" dirty="0">
                  <a:solidFill>
                    <a:schemeClr val="tx1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BE4DD15-DB08-CEB4-4BEE-9AF0CC856E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010" y="2662457"/>
                <a:ext cx="4572000" cy="56445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="" xmlns:a16="http://schemas.microsoft.com/office/drawing/2014/main" id="{6D1E35C9-157B-76DB-3737-B1830D05F7DA}"/>
                  </a:ext>
                </a:extLst>
              </p:cNvPr>
              <p:cNvSpPr txBox="1"/>
              <p:nvPr/>
            </p:nvSpPr>
            <p:spPr>
              <a:xfrm>
                <a:off x="300790" y="3226907"/>
                <a:ext cx="4572000" cy="5644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</a:rPr>
                          <m:t>6</m:t>
                        </m:r>
                      </m:num>
                      <m:den>
                        <m:r>
                          <a:rPr lang="en-US" altLang="zh-CN" i="1">
                            <a:latin typeface="Cambria Math"/>
                          </a:rPr>
                          <m:t>5</m:t>
                        </m:r>
                      </m:den>
                    </m:f>
                    <m:r>
                      <a:rPr lang="en-US" altLang="zh-CN" i="1">
                        <a:latin typeface="Cambria Math"/>
                        <a:ea typeface="Cambria Math"/>
                      </a:rPr>
                      <m:t>∙</m:t>
                    </m:r>
                    <m:f>
                      <m:fPr>
                        <m:ctrlPr>
                          <a:rPr lang="en-US" altLang="zh-CN" i="1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1</m:t>
                        </m:r>
                      </m:num>
                      <m:den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4</m:t>
                        </m:r>
                      </m:den>
                    </m:f>
                    <m:nary>
                      <m:nary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i="1">
                            <a:latin typeface="Cambria Math"/>
                          </a:rPr>
                          <m:t>0</m:t>
                        </m:r>
                      </m:sub>
                      <m:sup>
                        <m:f>
                          <m:fPr>
                            <m:ctrlPr>
                              <a:rPr lang="en-US" altLang="zh-CN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altLang="zh-CN" i="1"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i="1">
                                <a:latin typeface="Cambria Math"/>
                              </a:rPr>
                              <m:t>4</m:t>
                            </m:r>
                          </m:den>
                        </m:f>
                      </m:sup>
                      <m:e>
                        <m:r>
                          <a:rPr lang="en-US" altLang="zh-CN" i="1">
                            <a:latin typeface="Cambria Math"/>
                          </a:rPr>
                          <m:t>𝑥𝑑𝑥</m:t>
                        </m:r>
                      </m:e>
                    </m:nary>
                    <m:r>
                      <a:rPr lang="en-US" altLang="zh-CN" i="1">
                        <a:latin typeface="Cambria Math"/>
                      </a:rPr>
                      <m:t>+</m:t>
                    </m:r>
                    <m:f>
                      <m:f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</a:rPr>
                          <m:t>6</m:t>
                        </m:r>
                      </m:num>
                      <m:den>
                        <m:r>
                          <a:rPr lang="en-US" altLang="zh-CN" i="1">
                            <a:latin typeface="Cambria Math"/>
                          </a:rPr>
                          <m:t>5</m:t>
                        </m:r>
                      </m:den>
                    </m:f>
                    <m:r>
                      <a:rPr lang="en-US" altLang="zh-CN" i="1">
                        <a:latin typeface="Cambria Math"/>
                        <a:ea typeface="Cambria Math"/>
                      </a:rPr>
                      <m:t>∙</m:t>
                    </m:r>
                    <m:f>
                      <m:fPr>
                        <m:ctrlPr>
                          <a:rPr lang="en-US" altLang="zh-CN" i="1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1</m:t>
                        </m:r>
                      </m:num>
                      <m:den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4</m:t>
                        </m:r>
                      </m:den>
                    </m:f>
                    <m:nary>
                      <m:nary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i="1">
                            <a:latin typeface="Cambria Math"/>
                          </a:rPr>
                          <m:t>0</m:t>
                        </m:r>
                      </m:sub>
                      <m:sup>
                        <m:f>
                          <m:fPr>
                            <m:ctrlPr>
                              <a:rPr lang="en-US" altLang="zh-CN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altLang="zh-CN" i="1"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i="1">
                                <a:latin typeface="Cambria Math"/>
                              </a:rPr>
                              <m:t>4</m:t>
                            </m:r>
                          </m:den>
                        </m:f>
                      </m:sup>
                      <m:e>
                        <m:sSup>
                          <m:sSupPr>
                            <m:ctrlPr>
                              <a:rPr lang="en-US" altLang="zh-CN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altLang="zh-CN" i="1">
                        <a:latin typeface="Cambria Math"/>
                      </a:rPr>
                      <m:t>𝑑𝑦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D1E35C9-157B-76DB-3737-B1830D05F7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790" y="3226907"/>
                <a:ext cx="4572000" cy="5644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="" xmlns:a16="http://schemas.microsoft.com/office/drawing/2014/main" id="{051F1FCA-0E70-31C7-7864-3354AF23343B}"/>
                  </a:ext>
                </a:extLst>
              </p:cNvPr>
              <p:cNvSpPr txBox="1"/>
              <p:nvPr/>
            </p:nvSpPr>
            <p:spPr>
              <a:xfrm>
                <a:off x="354932" y="3867807"/>
                <a:ext cx="4572000" cy="4857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i="1" dirty="0">
                    <a:latin typeface="Cambria Math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</a:rPr>
                          <m:t>3</m:t>
                        </m:r>
                      </m:num>
                      <m:den>
                        <m:r>
                          <a:rPr lang="en-US" altLang="zh-CN" i="1">
                            <a:latin typeface="Cambria Math"/>
                          </a:rPr>
                          <m:t>10</m:t>
                        </m:r>
                      </m:den>
                    </m:f>
                    <m:r>
                      <a:rPr lang="en-US" altLang="zh-CN" i="1">
                        <a:latin typeface="Cambria Math"/>
                        <a:ea typeface="Cambria Math"/>
                      </a:rPr>
                      <m:t>∙</m:t>
                    </m:r>
                    <m:f>
                      <m:fPr>
                        <m:ctrlPr>
                          <a:rPr lang="en-US" altLang="zh-CN" i="1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1</m:t>
                        </m:r>
                      </m:num>
                      <m:den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2</m:t>
                        </m:r>
                      </m:den>
                    </m:f>
                    <m:r>
                      <a:rPr lang="en-US" altLang="zh-CN" i="1">
                        <a:latin typeface="Cambria Math"/>
                        <a:ea typeface="Cambria Math"/>
                      </a:rPr>
                      <m:t>∙</m:t>
                    </m:r>
                    <m:f>
                      <m:fPr>
                        <m:ctrlPr>
                          <a:rPr lang="en-US" altLang="zh-CN" i="1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1</m:t>
                        </m:r>
                      </m:num>
                      <m:den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16</m:t>
                        </m:r>
                      </m:den>
                    </m:f>
                    <m:r>
                      <a:rPr lang="en-US" altLang="zh-CN" i="1">
                        <a:latin typeface="Cambria Math"/>
                        <a:ea typeface="Cambria Math"/>
                      </a:rPr>
                      <m:t>+</m:t>
                    </m:r>
                    <m:f>
                      <m:fPr>
                        <m:ctrlPr>
                          <a:rPr lang="en-US" altLang="zh-CN" i="1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3</m:t>
                        </m:r>
                      </m:num>
                      <m:den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10</m:t>
                        </m:r>
                      </m:den>
                    </m:f>
                    <m:r>
                      <a:rPr lang="en-US" altLang="zh-CN" i="1">
                        <a:latin typeface="Cambria Math"/>
                        <a:ea typeface="Cambria Math"/>
                      </a:rPr>
                      <m:t>∙</m:t>
                    </m:r>
                    <m:f>
                      <m:fPr>
                        <m:ctrlPr>
                          <a:rPr lang="en-US" altLang="zh-CN" i="1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1</m:t>
                        </m:r>
                      </m:num>
                      <m:den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3</m:t>
                        </m:r>
                      </m:den>
                    </m:f>
                    <m:r>
                      <a:rPr lang="en-US" altLang="zh-CN" i="1">
                        <a:latin typeface="Cambria Math"/>
                        <a:ea typeface="Cambria Math"/>
                      </a:rPr>
                      <m:t>∙</m:t>
                    </m:r>
                    <m:f>
                      <m:fPr>
                        <m:ctrlPr>
                          <a:rPr lang="en-US" altLang="zh-CN" i="1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1</m:t>
                        </m:r>
                      </m:num>
                      <m:den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64</m:t>
                        </m:r>
                      </m:den>
                    </m:f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051F1FCA-0E70-31C7-7864-3354AF2334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932" y="3867807"/>
                <a:ext cx="4572000" cy="485774"/>
              </a:xfrm>
              <a:prstGeom prst="rect">
                <a:avLst/>
              </a:prstGeom>
              <a:blipFill>
                <a:blip r:embed="rId5"/>
                <a:stretch>
                  <a:fillRect b="-12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="" xmlns:a16="http://schemas.microsoft.com/office/drawing/2014/main" id="{95E16E6E-BFD0-BB7E-0596-030D9824559B}"/>
                  </a:ext>
                </a:extLst>
              </p:cNvPr>
              <p:cNvSpPr txBox="1"/>
              <p:nvPr/>
            </p:nvSpPr>
            <p:spPr>
              <a:xfrm>
                <a:off x="385010" y="4514870"/>
                <a:ext cx="4572000" cy="4841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i="1" dirty="0">
                    <a:latin typeface="Cambria Math" panose="02040503050406030204" pitchFamily="18" charset="0"/>
                    <a:ea typeface="Cambria Math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/>
                        <a:ea typeface="Cambria Math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>
                            <a:latin typeface="Cambria Math"/>
                            <a:ea typeface="Cambria Math"/>
                          </a:rPr>
                          <m:t>7</m:t>
                        </m:r>
                      </m:num>
                      <m:den>
                        <m:r>
                          <a:rPr lang="en-US" altLang="zh-CN">
                            <a:latin typeface="Cambria Math"/>
                            <a:ea typeface="Cambria Math"/>
                          </a:rPr>
                          <m:t>640</m:t>
                        </m:r>
                      </m:den>
                    </m:f>
                    <m:r>
                      <a:rPr lang="en-US" altLang="zh-CN">
                        <a:latin typeface="Cambria Math"/>
                        <a:ea typeface="Cambria Math"/>
                      </a:rPr>
                      <m:t> 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95E16E6E-BFD0-BB7E-0596-030D982455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010" y="4514870"/>
                <a:ext cx="4572000" cy="484172"/>
              </a:xfrm>
              <a:prstGeom prst="rect">
                <a:avLst/>
              </a:prstGeom>
              <a:blipFill>
                <a:blip r:embed="rId6"/>
                <a:stretch>
                  <a:fillRect b="-25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2043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1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D0F40CC8-8F33-4934-8DAF-4219B543A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010" y="1538289"/>
            <a:ext cx="3833813" cy="540544"/>
          </a:xfrm>
          <a:ln w="25400">
            <a:solidFill>
              <a:srgbClr val="FF0000"/>
            </a:solidFill>
          </a:ln>
        </p:spPr>
        <p:txBody>
          <a:bodyPr/>
          <a:lstStyle/>
          <a:p>
            <a:r>
              <a:rPr lang="en-US" altLang="zh-CN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proof</a:t>
            </a:r>
            <a:r>
              <a:rPr lang="zh-CN" altLang="en-US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for</a:t>
            </a:r>
            <a:r>
              <a:rPr lang="zh-CN" altLang="en-US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WLLN</a:t>
            </a:r>
            <a:endParaRPr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490524" y="2393706"/>
                <a:ext cx="8424876" cy="25031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Proof:</a:t>
                </a:r>
                <a:r>
                  <a:rPr lang="zh-CN" altLang="en-US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Since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 err="1">
                    <a:latin typeface="Times New Roman" charset="0"/>
                    <a:ea typeface="Times New Roman" charset="0"/>
                    <a:cs typeface="Times New Roman" charset="0"/>
                  </a:rPr>
                  <a:t>rvs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1</m:t>
                        </m:r>
                      </m:sub>
                    </m:sSub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b>
                    </m:sSub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,⋯,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are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independent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to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each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other,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have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𝐸</m:t>
                      </m:r>
                      <m:d>
                        <m:d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𝑖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fPr>
                        <m:num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naryPr>
                        <m:sub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𝑖</m:t>
                          </m:r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𝑛</m:t>
                          </m:r>
                        </m:sup>
                        <m:e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𝐸</m:t>
                          </m:r>
                          <m:d>
                            <m:d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,</m:t>
                      </m:r>
                      <m:r>
                        <a:rPr lang="zh-CN" altLang="en-US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   </m:t>
                      </m:r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𝑉</m:t>
                      </m:r>
                      <m:d>
                        <m:d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𝑖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𝑖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num>
                        <m:den>
                          <m:sSup>
                            <m:sSup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𝑛</m:t>
                              </m:r>
                            </m:e>
                            <m:sup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≤</m:t>
                      </m:r>
                      <m:f>
                        <m:f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fPr>
                        <m:num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𝑐</m:t>
                          </m:r>
                        </m:num>
                        <m:den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𝑛</m:t>
                          </m:r>
                        </m:den>
                      </m:f>
                      <m:r>
                        <a:rPr lang="en-US" altLang="zh-CN" sz="2100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.</m:t>
                      </m:r>
                    </m:oMath>
                  </m:oMathPara>
                </a14:m>
                <a:endParaRPr 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Thus,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through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Chebyshev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inequality,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obtain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𝑛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𝑖</m:t>
                                  </m:r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nary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𝑛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𝑖</m:t>
                                  </m:r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𝑛</m:t>
                                  </m:r>
                                </m:sup>
                                <m:e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𝐸</m:t>
                                  </m:r>
                                  <m:d>
                                    <m:dPr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nary>
                            </m:e>
                          </m:d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≥</m:t>
                          </m:r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𝜖</m:t>
                          </m:r>
                        </m:e>
                      </m:d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≤</m:t>
                      </m:r>
                      <m:f>
                        <m:f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fPr>
                        <m:num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𝑐</m:t>
                          </m:r>
                        </m:num>
                        <m:den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𝑛</m:t>
                          </m:r>
                          <m:sSup>
                            <m:sSup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𝜖</m:t>
                              </m:r>
                            </m:e>
                            <m:sup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→0.</m:t>
                      </m:r>
                      <m:r>
                        <a:rPr lang="zh-CN" altLang="en-US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        </m:t>
                      </m:r>
                      <m:r>
                        <a:rPr lang="en-US" altLang="zh-CN" sz="21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∎</m:t>
                      </m:r>
                    </m:oMath>
                  </m:oMathPara>
                </a14:m>
                <a:endParaRPr 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524" y="2393706"/>
                <a:ext cx="8424876" cy="2503121"/>
              </a:xfrm>
              <a:prstGeom prst="rect">
                <a:avLst/>
              </a:prstGeom>
              <a:blipFill>
                <a:blip r:embed="rId2"/>
                <a:stretch>
                  <a:fillRect l="-868" t="-17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0857497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>
            <a:extLst>
              <a:ext uri="{FF2B5EF4-FFF2-40B4-BE49-F238E27FC236}">
                <a16:creationId xmlns="" xmlns:a16="http://schemas.microsoft.com/office/drawing/2014/main" id="{0D3414FD-CB65-4038-AFB2-1777C896CB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15455" y="988605"/>
            <a:ext cx="2591990" cy="539353"/>
          </a:xfrm>
          <a:ln w="38100"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 algn="ctr" eaLnBrk="1" hangingPunct="1"/>
            <a:r>
              <a:rPr lang="en-US" altLang="zh-CN" b="1" dirty="0" err="1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Khinchin</a:t>
            </a:r>
            <a:r>
              <a:rPr lang="zh-CN" altLang="en-US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WLLN</a:t>
            </a:r>
            <a:endParaRPr lang="zh-CN" altLang="en-US" b="1" dirty="0">
              <a:solidFill>
                <a:srgbClr val="0A0AFF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96093" y="2068259"/>
                <a:ext cx="7729508" cy="19440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 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Suppose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 err="1">
                    <a:latin typeface="Times New Roman" charset="0"/>
                    <a:ea typeface="Times New Roman" charset="0"/>
                    <a:cs typeface="Times New Roman" charset="0"/>
                  </a:rPr>
                  <a:t>rvs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1</m:t>
                        </m:r>
                      </m:sub>
                    </m:sSub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b>
                    </m:sSub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⋯,</m:t>
                    </m:r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are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independent identically distributed (</a:t>
                </a:r>
                <a:r>
                  <a:rPr lang="en-US" altLang="zh-CN" sz="2100" dirty="0" err="1">
                    <a:latin typeface="Times New Roman" charset="0"/>
                    <a:ea typeface="Times New Roman" charset="0"/>
                    <a:cs typeface="Times New Roman" charset="0"/>
                  </a:rPr>
                  <a:t>iid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),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expected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value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𝐸</m:t>
                    </m:r>
                    <m:d>
                      <m:d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</m:ctrlPr>
                          </m:sSubPr>
                          <m:e>
                            <m: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=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𝜇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 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𝑖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=1,2,⋯, </m:t>
                    </m:r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are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existence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and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finite,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for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∀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𝜖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have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100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𝑛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𝑛</m:t>
                                      </m:r>
                                    </m:den>
                                  </m:f>
                                  <m:nary>
                                    <m:naryPr>
                                      <m:chr m:val="∑"/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𝑛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nary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−</m:t>
                                  </m:r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𝜇</m:t>
                                  </m:r>
                                </m:e>
                              </m:d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&lt;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𝜖</m:t>
                              </m:r>
                            </m:e>
                          </m:d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=1.</m:t>
                          </m:r>
                        </m:e>
                      </m:func>
                    </m:oMath>
                  </m:oMathPara>
                </a14:m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093" y="2068259"/>
                <a:ext cx="7729508" cy="1944058"/>
              </a:xfrm>
              <a:prstGeom prst="rect">
                <a:avLst/>
              </a:prstGeom>
              <a:blipFill>
                <a:blip r:embed="rId3"/>
                <a:stretch>
                  <a:fillRect l="-946" t="-1881" r="-9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79626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>
            <a:extLst>
              <a:ext uri="{FF2B5EF4-FFF2-40B4-BE49-F238E27FC236}">
                <a16:creationId xmlns="" xmlns:a16="http://schemas.microsoft.com/office/drawing/2014/main" id="{0D3414FD-CB65-4038-AFB2-1777C896CB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168255" y="1701405"/>
            <a:ext cx="2591990" cy="539353"/>
          </a:xfrm>
          <a:ln w="38100"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 algn="ctr" eaLnBrk="1" hangingPunct="1"/>
            <a:r>
              <a:rPr lang="en-US" altLang="zh-CN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Bernoulli</a:t>
            </a:r>
            <a:r>
              <a:rPr lang="zh-CN" altLang="en-US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A0AFF"/>
                </a:solidFill>
                <a:latin typeface="Times New Roman" charset="0"/>
                <a:ea typeface="Times New Roman" charset="0"/>
                <a:cs typeface="Times New Roman" charset="0"/>
              </a:rPr>
              <a:t>WLLN</a:t>
            </a:r>
            <a:endParaRPr lang="zh-CN" altLang="en-US" b="1" dirty="0">
              <a:solidFill>
                <a:srgbClr val="0A0AFF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20861" y="2586659"/>
                <a:ext cx="8359815" cy="16208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 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Suppose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 err="1">
                    <a:latin typeface="Times New Roman" charset="0"/>
                    <a:ea typeface="Times New Roman" charset="0"/>
                    <a:cs typeface="Times New Roman" charset="0"/>
                  </a:rPr>
                  <a:t>rvs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1</m:t>
                        </m:r>
                      </m:sub>
                    </m:sSub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b>
                    </m:sSub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⋯,</m:t>
                    </m:r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obey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Bernoulli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distribution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𝐵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(1,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𝑝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)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for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∀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𝜖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have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100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𝑛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𝑛</m:t>
                                      </m:r>
                                    </m:den>
                                  </m:f>
                                  <m:nary>
                                    <m:naryPr>
                                      <m:chr m:val="∑"/>
                                      <m:ctrlP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altLang="zh-CN" sz="2100" i="1">
                                          <a:latin typeface="Cambria Math" charset="0"/>
                                          <a:ea typeface="Times New Roman" charset="0"/>
                                          <a:cs typeface="Times New Roman" charset="0"/>
                                        </a:rPr>
                                        <m:t>𝑛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100" i="1">
                                              <a:latin typeface="Cambria Math" charset="0"/>
                                              <a:ea typeface="Times New Roman" charset="0"/>
                                              <a:cs typeface="Times New Roman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nary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−</m:t>
                                  </m:r>
                                  <m:r>
                                    <a:rPr lang="en-US" altLang="zh-CN" sz="2100" i="1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  <m:t>𝑝</m:t>
                                  </m:r>
                                </m:e>
                              </m:d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&lt;</m:t>
                              </m:r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𝜖</m:t>
                              </m:r>
                            </m:e>
                          </m:d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=1.</m:t>
                          </m:r>
                        </m:e>
                      </m:func>
                    </m:oMath>
                  </m:oMathPara>
                </a14:m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861" y="2586659"/>
                <a:ext cx="8359815" cy="1620893"/>
              </a:xfrm>
              <a:prstGeom prst="rect">
                <a:avLst/>
              </a:prstGeom>
              <a:blipFill>
                <a:blip r:embed="rId3"/>
                <a:stretch>
                  <a:fillRect l="-875" t="-2256" r="-80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722540" y="4788353"/>
            <a:ext cx="81581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>
                <a:latin typeface="Times New Roman" charset="0"/>
                <a:ea typeface="Times New Roman" charset="0"/>
                <a:cs typeface="Times New Roman" charset="0"/>
              </a:rPr>
              <a:t>    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Bernoulli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WLLN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claims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that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frequency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will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converge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probability.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endParaRPr 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1744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0">
            <a:extLst>
              <a:ext uri="{FF2B5EF4-FFF2-40B4-BE49-F238E27FC236}">
                <a16:creationId xmlns="" xmlns:a16="http://schemas.microsoft.com/office/drawing/2014/main" id="{DD60DAC2-3E64-4566-A281-BF318961E8BD}"/>
              </a:ext>
            </a:extLst>
          </p:cNvPr>
          <p:cNvGrpSpPr>
            <a:grpSpLocks/>
          </p:cNvGrpSpPr>
          <p:nvPr/>
        </p:nvGrpSpPr>
        <p:grpSpPr bwMode="auto">
          <a:xfrm>
            <a:off x="3150397" y="1527572"/>
            <a:ext cx="2564607" cy="461962"/>
            <a:chOff x="1675" y="210"/>
            <a:chExt cx="2154" cy="38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488" name="Object 22">
                  <a:extLst>
                    <a:ext uri="{FF2B5EF4-FFF2-40B4-BE49-F238E27FC236}">
                      <a16:creationId xmlns="" xmlns:a16="http://schemas.microsoft.com/office/drawing/2014/main" id="{7AEC15A7-7CFC-4A50-8B0E-BF7F56680142}"/>
                    </a:ext>
                  </a:extLst>
                </p:cNvPr>
                <p:cNvSpPr txBox="1"/>
                <p:nvPr/>
              </p:nvSpPr>
              <p:spPr bwMode="auto">
                <a:xfrm>
                  <a:off x="1675" y="227"/>
                  <a:ext cx="316" cy="35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>
                  <a:norm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zh-CN" altLang="en-US" i="1">
                                <a:solidFill>
                                  <a:srgbClr val="0000FF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zh-CN" altLang="en-US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𝜒</m:t>
                            </m:r>
                          </m:e>
                          <m:sup>
                            <m:r>
                              <a:rPr lang="zh-CN" altLang="en-US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20488" name="Object 22">
                  <a:extLst>
                    <a:ext uri="{FF2B5EF4-FFF2-40B4-BE49-F238E27FC236}">
                      <a16:creationId xmlns:a16="http://schemas.microsoft.com/office/drawing/2014/main" id="{7AEC15A7-7CFC-4A50-8B0E-BF7F5668014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675" y="227"/>
                  <a:ext cx="316" cy="355"/>
                </a:xfrm>
                <a:prstGeom prst="rect">
                  <a:avLst/>
                </a:prstGeom>
                <a:blipFill>
                  <a:blip r:embed="rId2"/>
                  <a:stretch>
                    <a:fillRect r="-1613"/>
                  </a:stretch>
                </a:blipFill>
                <a:ln>
                  <a:noFill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493" name="Text Box 23">
              <a:extLst>
                <a:ext uri="{FF2B5EF4-FFF2-40B4-BE49-F238E27FC236}">
                  <a16:creationId xmlns="" xmlns:a16="http://schemas.microsoft.com/office/drawing/2014/main" id="{06467A23-A86C-44AF-A0AC-B0BF4579CA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73" y="210"/>
              <a:ext cx="1856" cy="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b="1" dirty="0">
                  <a:solidFill>
                    <a:srgbClr val="0000FF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—</a:t>
              </a:r>
              <a:r>
                <a:rPr lang="en-US" altLang="zh-CN" sz="2400" dirty="0">
                  <a:solidFill>
                    <a:srgbClr val="0000FF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Distribution</a:t>
              </a:r>
              <a:r>
                <a:rPr lang="zh-CN" altLang="en-US" sz="2400" dirty="0">
                  <a:solidFill>
                    <a:srgbClr val="0000FF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zh-CN" altLang="en-US" sz="2400" b="1" dirty="0">
                  <a:solidFill>
                    <a:srgbClr val="0000FF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  </a:t>
              </a: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53118" y="1077062"/>
            <a:ext cx="454183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dirty="0">
                <a:latin typeface="Times New Roman" charset="0"/>
                <a:ea typeface="Times New Roman" charset="0"/>
                <a:cs typeface="Times New Roman" charset="0"/>
              </a:rPr>
              <a:t>2)</a:t>
            </a:r>
            <a:r>
              <a:rPr lang="zh-CN" altLang="en-US" sz="21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latin typeface="Times New Roman" charset="0"/>
                <a:ea typeface="Times New Roman" charset="0"/>
                <a:cs typeface="Times New Roman" charset="0"/>
              </a:rPr>
              <a:t>distributions</a:t>
            </a:r>
            <a:r>
              <a:rPr lang="zh-CN" altLang="en-US" sz="21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latin typeface="Times New Roman" charset="0"/>
                <a:ea typeface="Times New Roman" charset="0"/>
                <a:cs typeface="Times New Roman" charset="0"/>
              </a:rPr>
              <a:t>on</a:t>
            </a:r>
            <a:r>
              <a:rPr lang="zh-CN" altLang="en-US" sz="21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latin typeface="Times New Roman" charset="0"/>
                <a:ea typeface="Times New Roman" charset="0"/>
                <a:cs typeface="Times New Roman" charset="0"/>
              </a:rPr>
              <a:t>statistics</a:t>
            </a:r>
            <a:r>
              <a:rPr lang="zh-CN" altLang="en-US" sz="21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21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626400" y="2278518"/>
                <a:ext cx="8031825" cy="2358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100" b="1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Definition:</a:t>
                </a:r>
                <a:r>
                  <a:rPr lang="zh-CN" altLang="en-US" sz="2100" b="1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endParaRPr lang="en-US" altLang="zh-CN" sz="2100" b="1" dirty="0">
                  <a:solidFill>
                    <a:srgbClr val="FF0000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    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Suppose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population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𝑋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∼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𝑁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(0,1)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charset="0"/>
                        <a:ea typeface="Times New Roman" charset="0"/>
                        <a:cs typeface="Times New Roman" charset="0"/>
                      </a:rPr>
                      <m:t>(</m:t>
                    </m:r>
                    <m:sSub>
                      <m:sSubPr>
                        <m:ctrlP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1</m:t>
                        </m:r>
                      </m:sub>
                    </m:sSub>
                    <m:r>
                      <a:rPr lang="en-US" altLang="zh-CN" sz="2100" i="1" dirty="0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sSub>
                      <m:sSubPr>
                        <m:ctrlP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b>
                    </m:sSub>
                    <m:r>
                      <a:rPr lang="en-US" altLang="zh-CN" sz="2100" i="1" dirty="0">
                        <a:latin typeface="Cambria Math" charset="0"/>
                        <a:ea typeface="Times New Roman" charset="0"/>
                        <a:cs typeface="Times New Roman" charset="0"/>
                      </a:rPr>
                      <m:t>,⋯,</m:t>
                    </m:r>
                    <m:sSub>
                      <m:sSubPr>
                        <m:ctrlP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𝑛</m:t>
                        </m:r>
                      </m:sub>
                    </m:sSub>
                    <m:r>
                      <a:rPr lang="en-US" altLang="zh-CN" sz="2100" i="1" dirty="0">
                        <a:latin typeface="Cambria Math" charset="0"/>
                        <a:ea typeface="Times New Roman" charset="0"/>
                        <a:cs typeface="Times New Roman" charset="0"/>
                      </a:rPr>
                      <m:t>)</m:t>
                    </m:r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is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random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sample,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call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statistic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𝜒</m:t>
                        </m:r>
                      </m:e>
                      <m:sup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p>
                    </m:sSup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=</m:t>
                    </m:r>
                    <m:sSubSup>
                      <m:sSubSup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Sup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1</m:t>
                        </m:r>
                      </m:sub>
                      <m:sup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p>
                    </m:sSubSup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+</m:t>
                    </m:r>
                    <m:sSubSup>
                      <m:sSubSup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Sup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b>
                      <m:sup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p>
                    </m:sSubSup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+⋯+</m:t>
                    </m:r>
                    <m:sSubSup>
                      <m:sSubSup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Sup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𝑛</m:t>
                        </m:r>
                      </m:sub>
                      <m:sup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obeys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𝜒</m:t>
                        </m:r>
                      </m:e>
                      <m:sup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distribution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with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freedom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𝑛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.</m:t>
                    </m:r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 </a:t>
                </a:r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Notation: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𝑋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∼</m:t>
                    </m:r>
                    <m:sSup>
                      <m:sSup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𝜒</m:t>
                        </m:r>
                      </m:e>
                      <m:sup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d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𝑛</m:t>
                        </m:r>
                      </m:e>
                    </m:d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.</m:t>
                    </m:r>
                  </m:oMath>
                </a14:m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𝐸</m:t>
                      </m:r>
                      <m:d>
                        <m:d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𝑋</m:t>
                          </m:r>
                        </m:e>
                      </m:d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=</m:t>
                      </m:r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𝑛</m:t>
                      </m:r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,   </m:t>
                      </m:r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𝑉</m:t>
                      </m:r>
                      <m:d>
                        <m:d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𝑋</m:t>
                          </m:r>
                        </m:e>
                      </m:d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=2</m:t>
                      </m:r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𝑛</m:t>
                      </m:r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.</m:t>
                      </m:r>
                    </m:oMath>
                  </m:oMathPara>
                </a14:m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400" y="2278518"/>
                <a:ext cx="8031825" cy="2358851"/>
              </a:xfrm>
              <a:prstGeom prst="rect">
                <a:avLst/>
              </a:prstGeom>
              <a:blipFill>
                <a:blip r:embed="rId3"/>
                <a:stretch>
                  <a:fillRect l="-911" t="-1550" r="-9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673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6629" name="Object 9">
                <a:extLst>
                  <a:ext uri="{FF2B5EF4-FFF2-40B4-BE49-F238E27FC236}">
                    <a16:creationId xmlns="" xmlns:a16="http://schemas.microsoft.com/office/drawing/2014/main" id="{0A1666E4-439E-4931-8296-D399AE10697B}"/>
                  </a:ext>
                </a:extLst>
              </p:cNvPr>
              <p:cNvSpPr txBox="1"/>
              <p:nvPr/>
            </p:nvSpPr>
            <p:spPr bwMode="auto">
              <a:xfrm>
                <a:off x="964304" y="1338280"/>
                <a:ext cx="3119606" cy="464124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sSup>
                        <m:s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),  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sSup>
                        <m:s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),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6629" name="Object 9">
                <a:extLst>
                  <a:ext uri="{FF2B5EF4-FFF2-40B4-BE49-F238E27FC236}">
                    <a16:creationId xmlns:a16="http://schemas.microsoft.com/office/drawing/2014/main" id="{0A1666E4-439E-4931-8296-D399AE1069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64304" y="1338280"/>
                <a:ext cx="3119606" cy="464124"/>
              </a:xfrm>
              <a:prstGeom prst="rect">
                <a:avLst/>
              </a:prstGeom>
              <a:blipFill>
                <a:blip r:embed="rId2"/>
                <a:stretch>
                  <a:fillRect l="-391" r="-9961" b="-19737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877" name="Object 13">
                <a:extLst>
                  <a:ext uri="{FF2B5EF4-FFF2-40B4-BE49-F238E27FC236}">
                    <a16:creationId xmlns="" xmlns:a16="http://schemas.microsoft.com/office/drawing/2014/main" id="{959030ED-CB04-4776-8DB4-AA696513D96D}"/>
                  </a:ext>
                </a:extLst>
              </p:cNvPr>
              <p:cNvSpPr txBox="1"/>
              <p:nvPr/>
            </p:nvSpPr>
            <p:spPr bwMode="auto">
              <a:xfrm>
                <a:off x="964304" y="2150340"/>
                <a:ext cx="3699592" cy="464124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sSup>
                        <m:s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36877" name="Object 13">
                <a:extLst>
                  <a:ext uri="{FF2B5EF4-FFF2-40B4-BE49-F238E27FC236}">
                    <a16:creationId xmlns:a16="http://schemas.microsoft.com/office/drawing/2014/main" id="{959030ED-CB04-4776-8DB4-AA696513D9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64304" y="2150340"/>
                <a:ext cx="3699592" cy="464124"/>
              </a:xfrm>
              <a:prstGeom prst="rect">
                <a:avLst/>
              </a:prstGeom>
              <a:blipFill>
                <a:blip r:embed="rId3"/>
                <a:stretch>
                  <a:fillRect l="-329" b="-19737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511650" y="740584"/>
            <a:ext cx="6443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From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definition,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we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can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readily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obtain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that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857250" y="3069553"/>
                <a:ext cx="6242446" cy="13770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Proposition:</a:t>
                </a:r>
                <a:r>
                  <a:rPr lang="zh-CN" altLang="en-US" sz="2400" b="1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  </a:t>
                </a:r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r>
                  <a:rPr lang="zh-CN" altLang="en-US" sz="2400" dirty="0">
                    <a:latin typeface="Times New Roman" charset="0"/>
                    <a:ea typeface="Times New Roman" charset="0"/>
                    <a:cs typeface="Times New Roman" charset="0"/>
                  </a:rPr>
                  <a:t>     </a:t>
                </a:r>
                <a:r>
                  <a:rPr lang="en-US" altLang="zh-CN" sz="2400" dirty="0">
                    <a:latin typeface="Times New Roman" charset="0"/>
                    <a:ea typeface="Times New Roman" charset="0"/>
                    <a:cs typeface="Times New Roman" charset="0"/>
                  </a:rPr>
                  <a:t>If</a:t>
                </a:r>
                <a:r>
                  <a:rPr lang="zh-CN" altLang="en-US" sz="24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𝑋</m:t>
                    </m:r>
                    <m:r>
                      <a:rPr lang="en-US" altLang="zh-CN" sz="24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∼</m:t>
                    </m:r>
                    <m:sSup>
                      <m:sSupPr>
                        <m:ctrlPr>
                          <a:rPr lang="en-US" altLang="zh-CN" sz="24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𝜒</m:t>
                        </m:r>
                      </m:e>
                      <m:sup>
                        <m:r>
                          <a:rPr lang="en-US" altLang="zh-CN" sz="24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lang="en-US" altLang="zh-CN" sz="24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𝑛</m:t>
                        </m:r>
                      </m:e>
                    </m:d>
                    <m:r>
                      <a:rPr lang="en-US" altLang="zh-CN" sz="24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r>
                      <a:rPr lang="zh-CN" altLang="en-US" sz="24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</m:oMath>
                </a14:m>
                <a:r>
                  <a:rPr lang="en-US" altLang="zh-CN" sz="2400" dirty="0">
                    <a:latin typeface="Times New Roman" charset="0"/>
                    <a:ea typeface="Times New Roman" charset="0"/>
                    <a:cs typeface="Times New Roman" charset="0"/>
                  </a:rPr>
                  <a:t>then</a:t>
                </a:r>
                <a:r>
                  <a:rPr lang="zh-CN" altLang="en-US" sz="24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400" dirty="0">
                    <a:latin typeface="Times New Roman" charset="0"/>
                    <a:ea typeface="Times New Roman" charset="0"/>
                    <a:cs typeface="Times New Roman" charset="0"/>
                  </a:rPr>
                  <a:t>when</a:t>
                </a:r>
                <a:r>
                  <a:rPr lang="zh-CN" altLang="en-US" sz="24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𝑛</m:t>
                    </m:r>
                    <m:r>
                      <a:rPr lang="en-US" altLang="zh-CN" sz="24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→∞,</m:t>
                    </m:r>
                  </m:oMath>
                </a14:m>
                <a:endParaRPr lang="en-US" altLang="zh-CN" sz="24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ctr"/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fPr>
                      <m:num>
                        <m:r>
                          <a:rPr lang="en-US" altLang="zh-CN" sz="24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  <m:r>
                          <a:rPr lang="en-US" altLang="zh-CN" sz="24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−</m:t>
                        </m:r>
                        <m:r>
                          <a:rPr lang="en-US" altLang="zh-CN" sz="24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𝑛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sz="24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sz="24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2</m:t>
                            </m:r>
                            <m:r>
                              <a:rPr lang="en-US" altLang="zh-CN" sz="24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𝑛</m:t>
                            </m:r>
                            <m:r>
                              <a:rPr lang="zh-CN" altLang="en-US" sz="24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 </m:t>
                            </m:r>
                          </m:e>
                        </m:rad>
                      </m:den>
                    </m:f>
                    <m:r>
                      <a:rPr lang="en-US" altLang="zh-CN" sz="24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∼</m:t>
                    </m:r>
                    <m:r>
                      <a:rPr lang="en-US" altLang="zh-CN" sz="24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𝑁</m:t>
                    </m:r>
                    <m:r>
                      <a:rPr lang="en-US" altLang="zh-CN" sz="24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(0,1)</m:t>
                    </m:r>
                  </m:oMath>
                </a14:m>
                <a:r>
                  <a:rPr lang="zh-CN" altLang="en-US" sz="24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endParaRPr lang="en-US" sz="24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7250" y="3069553"/>
                <a:ext cx="6242446" cy="1377044"/>
              </a:xfrm>
              <a:prstGeom prst="rect">
                <a:avLst/>
              </a:prstGeom>
              <a:blipFill>
                <a:blip r:embed="rId4"/>
                <a:stretch>
                  <a:fillRect l="-1563" t="-3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4620892" y="1338280"/>
                <a:ext cx="317310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  <m:t>1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, </m:t>
                    </m:r>
                    <m:sSub>
                      <m:sSubPr>
                        <m:ctrlPr>
                          <a:rPr lang="en-US" altLang="zh-CN" sz="24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400" dirty="0">
                    <a:latin typeface="Times New Roman" charset="0"/>
                    <a:ea typeface="Times New Roman" charset="0"/>
                    <a:cs typeface="Times New Roman" charset="0"/>
                  </a:rPr>
                  <a:t>are independent</a:t>
                </a:r>
                <a:endParaRPr lang="zh-CN" altLang="en-US" sz="24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0892" y="1338280"/>
                <a:ext cx="3173105" cy="461665"/>
              </a:xfrm>
              <a:prstGeom prst="rect">
                <a:avLst/>
              </a:prstGeom>
              <a:blipFill>
                <a:blip r:embed="rId5"/>
                <a:stretch>
                  <a:fillRect l="-384" t="-10667" b="-30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28372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3" name="Rectangle 9">
            <a:extLst>
              <a:ext uri="{FF2B5EF4-FFF2-40B4-BE49-F238E27FC236}">
                <a16:creationId xmlns="" xmlns:a16="http://schemas.microsoft.com/office/drawing/2014/main" id="{AE94C3A7-A741-472D-B0E6-8BC82900F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6831" y="1122898"/>
            <a:ext cx="386834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>
                <a:srgbClr val="C00000"/>
              </a:buClr>
            </a:pP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Proof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：</a:t>
            </a:r>
            <a:r>
              <a:rPr lang="en-US" altLang="zh-CN" sz="2400" dirty="0">
                <a:latin typeface="Times New Roman" panose="02020603050405020304" pitchFamily="18" charset="0"/>
              </a:rPr>
              <a:t>By</a:t>
            </a:r>
            <a:r>
              <a:rPr lang="zh-CN" altLang="en-US" sz="2400" dirty="0"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</a:rPr>
              <a:t>CLT</a:t>
            </a:r>
            <a:endParaRPr lang="zh-CN" altLang="en-US" sz="2400" dirty="0"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Object 13">
                <a:extLst>
                  <a:ext uri="{FF2B5EF4-FFF2-40B4-BE49-F238E27FC236}">
                    <a16:creationId xmlns="" xmlns:a16="http://schemas.microsoft.com/office/drawing/2014/main" id="{05386F41-70DC-4EAC-A439-AD04BD89A2D1}"/>
                  </a:ext>
                </a:extLst>
              </p:cNvPr>
              <p:cNvSpPr txBox="1"/>
              <p:nvPr/>
            </p:nvSpPr>
            <p:spPr bwMode="auto">
              <a:xfrm>
                <a:off x="2897981" y="4670822"/>
                <a:ext cx="2287191" cy="77152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(0,1)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6" name="Object 13">
                <a:extLst>
                  <a:ext uri="{FF2B5EF4-FFF2-40B4-BE49-F238E27FC236}">
                    <a16:creationId xmlns:a16="http://schemas.microsoft.com/office/drawing/2014/main" id="{05386F41-70DC-4EAC-A439-AD04BD89A2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97981" y="4670822"/>
                <a:ext cx="2287191" cy="771525"/>
              </a:xfrm>
              <a:prstGeom prst="rect">
                <a:avLst/>
              </a:prstGeom>
              <a:blipFill>
                <a:blip r:embed="rId2"/>
                <a:stretch>
                  <a:fillRect b="-236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651" name="对象 1">
                <a:extLst>
                  <a:ext uri="{FF2B5EF4-FFF2-40B4-BE49-F238E27FC236}">
                    <a16:creationId xmlns="" xmlns:a16="http://schemas.microsoft.com/office/drawing/2014/main" id="{E49D4664-1910-42E0-B675-EA3B557F62F5}"/>
                  </a:ext>
                </a:extLst>
              </p:cNvPr>
              <p:cNvSpPr txBox="1"/>
              <p:nvPr/>
            </p:nvSpPr>
            <p:spPr bwMode="auto">
              <a:xfrm>
                <a:off x="2584858" y="1770461"/>
                <a:ext cx="3355181" cy="97512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  <m:rad>
                            <m:radPr>
                              <m:degHide m:val="on"/>
                              <m:ctrlP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  <m:d>
                        <m:d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zh-CN" altLang="en-US" sz="2400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zh-CN" altLang="en-US" sz="2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nary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(0,1)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7651" name="对象 1">
                <a:extLst>
                  <a:ext uri="{FF2B5EF4-FFF2-40B4-BE49-F238E27FC236}">
                    <a16:creationId xmlns:a16="http://schemas.microsoft.com/office/drawing/2014/main" id="{E49D4664-1910-42E0-B675-EA3B557F62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84858" y="1770461"/>
                <a:ext cx="3355181" cy="97512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654" name="Rectangle 9">
            <a:extLst>
              <a:ext uri="{FF2B5EF4-FFF2-40B4-BE49-F238E27FC236}">
                <a16:creationId xmlns="" xmlns:a16="http://schemas.microsoft.com/office/drawing/2014/main" id="{8C6705A2-C503-4597-8AD7-48396DBA6F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1632" y="2814141"/>
            <a:ext cx="127634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>
                <a:srgbClr val="C00000"/>
              </a:buClr>
            </a:pPr>
            <a:r>
              <a:rPr lang="en-US" altLang="zh-CN" sz="2400" dirty="0">
                <a:latin typeface="Times New Roman" panose="02020603050405020304" pitchFamily="18" charset="0"/>
              </a:rPr>
              <a:t>where</a:t>
            </a:r>
            <a:endParaRPr lang="zh-CN" altLang="en-US" sz="2400" dirty="0"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652" name="对象 12">
                <a:extLst>
                  <a:ext uri="{FF2B5EF4-FFF2-40B4-BE49-F238E27FC236}">
                    <a16:creationId xmlns="" xmlns:a16="http://schemas.microsoft.com/office/drawing/2014/main" id="{796A0D10-70D8-481B-84B6-01951C167C0F}"/>
                  </a:ext>
                </a:extLst>
              </p:cNvPr>
              <p:cNvSpPr txBox="1"/>
              <p:nvPr/>
            </p:nvSpPr>
            <p:spPr bwMode="auto">
              <a:xfrm>
                <a:off x="2627710" y="3402806"/>
                <a:ext cx="5364290" cy="5143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nor/>
                        </m:rPr>
                        <a:rPr lang="zh-CN" altLang="en-US" sz="2400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=1,</m:t>
                      </m:r>
                      <m:r>
                        <m:rPr>
                          <m:nor/>
                        </m:rPr>
                        <a:rPr lang="zh-CN" altLang="en-US" sz="2400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sSup>
                        <m:s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7652" name="对象 12">
                <a:extLst>
                  <a:ext uri="{FF2B5EF4-FFF2-40B4-BE49-F238E27FC236}">
                    <a16:creationId xmlns:a16="http://schemas.microsoft.com/office/drawing/2014/main" id="{796A0D10-70D8-481B-84B6-01951C167C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27710" y="3402806"/>
                <a:ext cx="5364290" cy="5143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655" name="Rectangle 9">
            <a:extLst>
              <a:ext uri="{FF2B5EF4-FFF2-40B4-BE49-F238E27FC236}">
                <a16:creationId xmlns="" xmlns:a16="http://schemas.microsoft.com/office/drawing/2014/main" id="{BE7A63A9-B1E4-4E58-81FE-8C7A0C4554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1632" y="4076700"/>
            <a:ext cx="319121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>
                <a:srgbClr val="C00000"/>
              </a:buClr>
            </a:pPr>
            <a:r>
              <a:rPr lang="en-US" altLang="zh-CN" sz="2400" dirty="0">
                <a:latin typeface="Times New Roman" panose="02020603050405020304" pitchFamily="18" charset="0"/>
              </a:rPr>
              <a:t>Then</a:t>
            </a:r>
            <a:r>
              <a:rPr lang="zh-CN" altLang="en-US" sz="2400" dirty="0"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</a:rPr>
              <a:t>we</a:t>
            </a:r>
            <a:r>
              <a:rPr lang="zh-CN" altLang="en-US" sz="2400" dirty="0"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</a:rPr>
              <a:t>have</a:t>
            </a:r>
            <a:endParaRPr lang="zh-CN" altLang="en-US" sz="24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7130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78" name="Group 18">
            <a:extLst>
              <a:ext uri="{FF2B5EF4-FFF2-40B4-BE49-F238E27FC236}">
                <a16:creationId xmlns="" xmlns:a16="http://schemas.microsoft.com/office/drawing/2014/main" id="{2C0D8B9B-106E-4C01-A414-796CC2D39574}"/>
              </a:ext>
            </a:extLst>
          </p:cNvPr>
          <p:cNvGrpSpPr>
            <a:grpSpLocks/>
          </p:cNvGrpSpPr>
          <p:nvPr/>
        </p:nvGrpSpPr>
        <p:grpSpPr bwMode="auto">
          <a:xfrm>
            <a:off x="475200" y="812539"/>
            <a:ext cx="7937758" cy="1627584"/>
            <a:chOff x="249" y="119"/>
            <a:chExt cx="5891" cy="1367"/>
          </a:xfrm>
        </p:grpSpPr>
        <p:sp>
          <p:nvSpPr>
            <p:cNvPr id="28685" name="Text Box 3">
              <a:extLst>
                <a:ext uri="{FF2B5EF4-FFF2-40B4-BE49-F238E27FC236}">
                  <a16:creationId xmlns="" xmlns:a16="http://schemas.microsoft.com/office/drawing/2014/main" id="{3A1A62D7-81CD-46B5-BBDB-3CB81A5426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" y="119"/>
              <a:ext cx="5891" cy="6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2400" b="1" dirty="0">
                  <a:solidFill>
                    <a:srgbClr val="C0000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Proposition</a:t>
              </a:r>
              <a:r>
                <a:rPr lang="zh-CN" altLang="en-US" sz="2400" dirty="0">
                  <a:solidFill>
                    <a:srgbClr val="0000FF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  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Suppose</a:t>
              </a:r>
              <a:r>
                <a:rPr lang="zh-CN" altLang="en-US" sz="24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(</a:t>
              </a:r>
              <a:r>
                <a:rPr lang="en-US" altLang="zh-CN" sz="2400" i="1" dirty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2400" baseline="-25000" dirty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,</a:t>
              </a:r>
              <a:r>
                <a:rPr lang="en-US" altLang="zh-CN" sz="2400" i="1" dirty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2400" baseline="-25000" dirty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,…,</a:t>
              </a:r>
              <a:r>
                <a:rPr lang="en-US" altLang="zh-CN" sz="2400" i="1" dirty="0" err="1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2400" i="1" baseline="-25000" dirty="0" err="1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)</a:t>
              </a:r>
              <a:r>
                <a:rPr lang="zh-CN" altLang="en-US" sz="24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is</a:t>
              </a:r>
              <a:r>
                <a:rPr lang="zh-CN" altLang="en-US" sz="24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the</a:t>
              </a:r>
              <a:r>
                <a:rPr lang="zh-CN" altLang="en-US" sz="24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specimen</a:t>
              </a:r>
              <a:r>
                <a:rPr lang="zh-CN" altLang="en-US" sz="24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from</a:t>
              </a:r>
              <a:r>
                <a:rPr lang="zh-CN" altLang="en-US" sz="24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the</a:t>
              </a:r>
              <a:r>
                <a:rPr lang="zh-CN" altLang="en-US" sz="24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normal</a:t>
              </a:r>
              <a:r>
                <a:rPr lang="zh-CN" altLang="en-US" sz="24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distribution</a:t>
              </a:r>
              <a:r>
                <a:rPr lang="zh-CN" altLang="en-US" sz="24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400" i="1" dirty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zh-CN" altLang="en-US" sz="2400" dirty="0">
                  <a:latin typeface="Times New Roman" charset="0"/>
                  <a:ea typeface="Times New Roman" charset="0"/>
                  <a:cs typeface="Times New Roman" charset="0"/>
                </a:rPr>
                <a:t>～</a:t>
              </a:r>
              <a:r>
                <a:rPr lang="en-US" altLang="zh-CN" sz="2400" i="1" dirty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(</a:t>
              </a:r>
              <a:r>
                <a:rPr lang="en-US" altLang="zh-CN" sz="2400" i="1" dirty="0">
                  <a:latin typeface="Times New Roman" charset="0"/>
                  <a:ea typeface="Times New Roman" charset="0"/>
                  <a:cs typeface="Times New Roman" charset="0"/>
                  <a:sym typeface="Symbol" panose="05050102010706020507" pitchFamily="18" charset="2"/>
                </a:rPr>
                <a:t> 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,</a:t>
              </a:r>
              <a:r>
                <a:rPr lang="zh-CN" altLang="en-US" sz="2400" i="1" dirty="0">
                  <a:latin typeface="Times New Roman" charset="0"/>
                  <a:ea typeface="Times New Roman" charset="0"/>
                  <a:cs typeface="Times New Roman" charset="0"/>
                  <a:sym typeface="Symbol" panose="05050102010706020507" pitchFamily="18" charset="2"/>
                </a:rPr>
                <a:t> </a:t>
              </a:r>
              <a:r>
                <a:rPr lang="en-US" altLang="zh-CN" sz="2400" baseline="30000" dirty="0">
                  <a:latin typeface="Times New Roman" charset="0"/>
                  <a:ea typeface="Times New Roman" charset="0"/>
                  <a:cs typeface="Times New Roman" charset="0"/>
                  <a:sym typeface="Symbol" panose="05050102010706020507" pitchFamily="18" charset="2"/>
                </a:rPr>
                <a:t>2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),</a:t>
              </a:r>
              <a:r>
                <a:rPr lang="zh-CN" altLang="en-US" sz="24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400" dirty="0">
                  <a:latin typeface="Times New Roman" charset="0"/>
                  <a:ea typeface="Times New Roman" charset="0"/>
                  <a:cs typeface="Times New Roman" charset="0"/>
                </a:rPr>
                <a:t>then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677" name="Object 4">
                  <a:extLst>
                    <a:ext uri="{FF2B5EF4-FFF2-40B4-BE49-F238E27FC236}">
                      <a16:creationId xmlns="" xmlns:a16="http://schemas.microsoft.com/office/drawing/2014/main" id="{3841E53E-FFFB-4894-86CD-FCFA53751312}"/>
                    </a:ext>
                  </a:extLst>
                </p:cNvPr>
                <p:cNvSpPr txBox="1"/>
                <p:nvPr/>
              </p:nvSpPr>
              <p:spPr bwMode="auto">
                <a:xfrm>
                  <a:off x="1636" y="717"/>
                  <a:ext cx="2611" cy="76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>
                  <a:no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nary>
                          <m:naryPr>
                            <m:chr m:val="∑"/>
                            <m:ctrlP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𝜇</m:t>
                            </m:r>
                            <m:sSup>
                              <m:sSupPr>
                                <m:ctrlP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  <m: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~</m:t>
                        </m:r>
                        <m:sSup>
                          <m:sSupPr>
                            <m:ctrlP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𝜒</m:t>
                            </m:r>
                          </m:e>
                          <m:sup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sz="2400" dirty="0"/>
                </a:p>
              </p:txBody>
            </p:sp>
          </mc:Choice>
          <mc:Fallback xmlns="">
            <p:sp>
              <p:nvSpPr>
                <p:cNvPr id="28677" name="Object 4">
                  <a:extLst>
                    <a:ext uri="{FF2B5EF4-FFF2-40B4-BE49-F238E27FC236}">
                      <a16:creationId xmlns:a16="http://schemas.microsoft.com/office/drawing/2014/main" id="{3841E53E-FFFB-4894-86CD-FCFA537513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636" y="717"/>
                  <a:ext cx="2611" cy="769"/>
                </a:xfrm>
                <a:prstGeom prst="rect">
                  <a:avLst/>
                </a:prstGeom>
                <a:blipFill>
                  <a:blip r:embed="rId2"/>
                  <a:stretch>
                    <a:fillRect b="-14000"/>
                  </a:stretch>
                </a:blipFill>
                <a:ln>
                  <a:noFill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7893" name="Text Box 5">
            <a:extLst>
              <a:ext uri="{FF2B5EF4-FFF2-40B4-BE49-F238E27FC236}">
                <a16:creationId xmlns="" xmlns:a16="http://schemas.microsoft.com/office/drawing/2014/main" id="{AEDD7ACA-A012-422B-92F7-D8F92767C2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447" y="2887681"/>
            <a:ext cx="11334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Proof</a:t>
            </a:r>
            <a:endParaRPr lang="zh-CN" altLang="en-US" sz="2400" b="1" dirty="0">
              <a:solidFill>
                <a:srgbClr val="0000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37894" name="Text Box 6">
            <a:extLst>
              <a:ext uri="{FF2B5EF4-FFF2-40B4-BE49-F238E27FC236}">
                <a16:creationId xmlns="" xmlns:a16="http://schemas.microsoft.com/office/drawing/2014/main" id="{E52BB931-98E5-4943-968C-69F0097174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8820" y="2898832"/>
            <a:ext cx="445078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400" dirty="0">
                <a:latin typeface="Times New Roman" panose="02020603050405020304" pitchFamily="18" charset="0"/>
              </a:rPr>
              <a:t>By</a:t>
            </a:r>
            <a:r>
              <a:rPr lang="zh-CN" altLang="en-US" sz="2400" dirty="0"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</a:rPr>
              <a:t>the</a:t>
            </a:r>
            <a:r>
              <a:rPr lang="zh-CN" altLang="en-US" sz="2400" dirty="0"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</a:rPr>
              <a:t>conditions,</a:t>
            </a:r>
            <a:r>
              <a:rPr lang="zh-CN" altLang="en-US" sz="2400" dirty="0"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</a:rPr>
              <a:t>we</a:t>
            </a:r>
            <a:r>
              <a:rPr lang="zh-CN" altLang="en-US" sz="2400" dirty="0"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</a:rPr>
              <a:t>have</a:t>
            </a:r>
            <a:endParaRPr lang="zh-CN" altLang="en-US" sz="2400" dirty="0"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897" name="Object 9">
                <a:extLst>
                  <a:ext uri="{FF2B5EF4-FFF2-40B4-BE49-F238E27FC236}">
                    <a16:creationId xmlns="" xmlns:a16="http://schemas.microsoft.com/office/drawing/2014/main" id="{E4FA781D-1581-4DC6-AAB3-A7A817306E98}"/>
                  </a:ext>
                </a:extLst>
              </p:cNvPr>
              <p:cNvSpPr txBox="1"/>
              <p:nvPr/>
            </p:nvSpPr>
            <p:spPr bwMode="auto">
              <a:xfrm>
                <a:off x="1827610" y="3412331"/>
                <a:ext cx="2351484" cy="82867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(0,1)，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37897" name="Object 9">
                <a:extLst>
                  <a:ext uri="{FF2B5EF4-FFF2-40B4-BE49-F238E27FC236}">
                    <a16:creationId xmlns:a16="http://schemas.microsoft.com/office/drawing/2014/main" id="{E4FA781D-1581-4DC6-AAB3-A7A817306E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27610" y="3412331"/>
                <a:ext cx="2351484" cy="8286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10">
            <a:extLst>
              <a:ext uri="{FF2B5EF4-FFF2-40B4-BE49-F238E27FC236}">
                <a16:creationId xmlns="" xmlns:a16="http://schemas.microsoft.com/office/drawing/2014/main" id="{76E28DC7-72E9-4A59-A6D2-70733263BA20}"/>
              </a:ext>
            </a:extLst>
          </p:cNvPr>
          <p:cNvGrpSpPr>
            <a:grpSpLocks/>
          </p:cNvGrpSpPr>
          <p:nvPr/>
        </p:nvGrpSpPr>
        <p:grpSpPr bwMode="auto">
          <a:xfrm>
            <a:off x="5007546" y="3409950"/>
            <a:ext cx="3632345" cy="828675"/>
            <a:chOff x="2381" y="3067"/>
            <a:chExt cx="3052" cy="69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676" name="Object 12">
                  <a:extLst>
                    <a:ext uri="{FF2B5EF4-FFF2-40B4-BE49-F238E27FC236}">
                      <a16:creationId xmlns="" xmlns:a16="http://schemas.microsoft.com/office/drawing/2014/main" id="{4D70608F-EE3C-47E6-8E29-E921A72747D8}"/>
                    </a:ext>
                  </a:extLst>
                </p:cNvPr>
                <p:cNvSpPr txBox="1"/>
                <p:nvPr/>
              </p:nvSpPr>
              <p:spPr bwMode="auto">
                <a:xfrm>
                  <a:off x="2381" y="3067"/>
                  <a:ext cx="856" cy="69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>
                  <a:norm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zh-CN" alt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𝜇</m:t>
                            </m:r>
                          </m:num>
                          <m:den>
                            <m:r>
                              <a:rPr lang="zh-CN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oMath>
                    </m:oMathPara>
                  </a14:m>
                  <a:endParaRPr lang="zh-CN" altLang="en-US" sz="2400" dirty="0"/>
                </a:p>
              </p:txBody>
            </p:sp>
          </mc:Choice>
          <mc:Fallback xmlns="">
            <p:sp>
              <p:nvSpPr>
                <p:cNvPr id="28676" name="Object 12">
                  <a:extLst>
                    <a:ext uri="{FF2B5EF4-FFF2-40B4-BE49-F238E27FC236}">
                      <a16:creationId xmlns:a16="http://schemas.microsoft.com/office/drawing/2014/main" id="{4D70608F-EE3C-47E6-8E29-E921A72747D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381" y="3067"/>
                  <a:ext cx="856" cy="69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8684" name="Rectangle 13">
              <a:extLst>
                <a:ext uri="{FF2B5EF4-FFF2-40B4-BE49-F238E27FC236}">
                  <a16:creationId xmlns="" xmlns:a16="http://schemas.microsoft.com/office/drawing/2014/main" id="{7D0F98CF-281A-4396-B8E0-C8B33323D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7" y="3162"/>
              <a:ext cx="2196" cy="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b="1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are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independent</a:t>
              </a:r>
              <a:endParaRPr lang="zh-CN" altLang="en-US" sz="2400" b="1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37902" name="Rectangle 14">
            <a:extLst>
              <a:ext uri="{FF2B5EF4-FFF2-40B4-BE49-F238E27FC236}">
                <a16:creationId xmlns="" xmlns:a16="http://schemas.microsoft.com/office/drawing/2014/main" id="{D11CBD4E-579D-457A-AEA4-FB3688350D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814" y="4441366"/>
            <a:ext cx="220741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Thus</a:t>
            </a:r>
            <a:endParaRPr lang="zh-CN" altLang="en-US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903" name="Object 15">
                <a:extLst>
                  <a:ext uri="{FF2B5EF4-FFF2-40B4-BE49-F238E27FC236}">
                    <a16:creationId xmlns="" xmlns:a16="http://schemas.microsoft.com/office/drawing/2014/main" id="{5DEF4772-8CC3-459F-986F-C450D5CF2FD5}"/>
                  </a:ext>
                </a:extLst>
              </p:cNvPr>
              <p:cNvSpPr txBox="1"/>
              <p:nvPr/>
            </p:nvSpPr>
            <p:spPr bwMode="auto">
              <a:xfrm>
                <a:off x="2039523" y="4277915"/>
                <a:ext cx="6146117" cy="137160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zh-CN" altLang="en-US" sz="2400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zh-CN" altLang="en-US" sz="2400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zh-CN" altLang="en-US" sz="24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zh-CN" altLang="en-US" sz="24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zh-CN" altLang="en-US" sz="24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zh-CN" altLang="en-US" sz="24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zh-CN" altLang="en-US" sz="24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num>
                                    <m:den>
                                      <m:r>
                                        <a:rPr lang="zh-CN" altLang="en-US" sz="24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  <m:f>
                        <m:f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zh-CN" altLang="en-US" sz="2400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sz="2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sSup>
                                <m:sSupPr>
                                  <m:ctrlPr>
                                    <a:rPr lang="zh-CN" altLang="en-US" sz="2400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zh-CN" altLang="en-US" sz="2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sSup>
                            <m:sSupPr>
                              <m:ctrlP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sSup>
                        <m:s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).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37903" name="Object 15">
                <a:extLst>
                  <a:ext uri="{FF2B5EF4-FFF2-40B4-BE49-F238E27FC236}">
                    <a16:creationId xmlns:a16="http://schemas.microsoft.com/office/drawing/2014/main" id="{5DEF4772-8CC3-459F-986F-C450D5CF2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039523" y="4277915"/>
                <a:ext cx="6146117" cy="13716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27340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8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8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7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3" dur="500"/>
                                        <p:tgtEl>
                                          <p:spTgt spid="37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3" grpId="0"/>
      <p:bldP spid="37894" grpId="0"/>
      <p:bldP spid="37902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9702" name="Text Box 2">
                <a:extLst>
                  <a:ext uri="{FF2B5EF4-FFF2-40B4-BE49-F238E27FC236}">
                    <a16:creationId xmlns="" xmlns:a16="http://schemas.microsoft.com/office/drawing/2014/main" id="{8BA78746-3716-4C31-980F-894CDAD9F8F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18118" y="696534"/>
                <a:ext cx="7439876" cy="138499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altLang="zh-CN" sz="2100" b="1" dirty="0">
                    <a:solidFill>
                      <a:srgbClr val="0000FF"/>
                    </a:solidFill>
                    <a:latin typeface="Times New Roman" panose="02020603050405020304" pitchFamily="18" charset="0"/>
                  </a:rPr>
                  <a:t>   </a:t>
                </a:r>
                <a:r>
                  <a:rPr lang="en-US" altLang="zh-CN" sz="2100" b="1" dirty="0">
                    <a:solidFill>
                      <a:srgbClr val="0000FF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Theorem</a:t>
                </a:r>
                <a:r>
                  <a:rPr lang="zh-CN" altLang="en-US" sz="2100" b="1" dirty="0">
                    <a:solidFill>
                      <a:srgbClr val="0000FF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b="1" dirty="0">
                    <a:solidFill>
                      <a:srgbClr val="0000FF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(</a:t>
                </a:r>
                <a:r>
                  <a:rPr lang="zh-CN" altLang="en-US" sz="2100" b="1" dirty="0">
                    <a:solidFill>
                      <a:srgbClr val="0000FF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抽样分布基本定理</a:t>
                </a:r>
                <a:r>
                  <a:rPr lang="en-US" altLang="zh-CN" sz="2100" b="1" dirty="0">
                    <a:solidFill>
                      <a:srgbClr val="0000FF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)</a:t>
                </a:r>
                <a:r>
                  <a:rPr lang="en-US" altLang="zh-CN" sz="2100" b="1" dirty="0">
                    <a:solidFill>
                      <a:srgbClr val="0000FF"/>
                    </a:solidFill>
                  </a:rPr>
                  <a:t>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Suppose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(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lang="en-US" altLang="zh-CN" sz="2100" baseline="-25000" dirty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lang="en-US" altLang="zh-CN" sz="2100" baseline="-25000" dirty="0">
                    <a:latin typeface="Times New Roman" charset="0"/>
                    <a:ea typeface="Times New Roman" charset="0"/>
                    <a:cs typeface="Times New Roman" charset="0"/>
                  </a:rPr>
                  <a:t>2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,…,</a:t>
                </a:r>
                <a:r>
                  <a:rPr lang="en-US" altLang="zh-CN" sz="2100" i="1" dirty="0" err="1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lang="en-US" altLang="zh-CN" sz="2100" i="1" baseline="-25000" dirty="0" err="1">
                    <a:latin typeface="Times New Roman" charset="0"/>
                    <a:ea typeface="Times New Roman" charset="0"/>
                    <a:cs typeface="Times New Roman" charset="0"/>
                  </a:rPr>
                  <a:t>n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)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is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specimen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from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normal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distribution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～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N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(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  <a:sym typeface="Symbol" panose="05050102010706020507" pitchFamily="18" charset="2"/>
                  </a:rPr>
                  <a:t>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</a:t>
                </a:r>
                <a:r>
                  <a:rPr lang="zh-CN" altLang="en-US" sz="2100" i="1" dirty="0">
                    <a:latin typeface="Times New Roman" charset="0"/>
                    <a:ea typeface="Times New Roman" charset="0"/>
                    <a:cs typeface="Times New Roman" charset="0"/>
                    <a:sym typeface="Symbol" panose="05050102010706020507" pitchFamily="18" charset="2"/>
                  </a:rPr>
                  <a:t> </a:t>
                </a:r>
                <a:r>
                  <a:rPr lang="en-US" altLang="zh-CN" sz="2100" baseline="30000" dirty="0">
                    <a:latin typeface="Times New Roman" charset="0"/>
                    <a:ea typeface="Times New Roman" charset="0"/>
                    <a:cs typeface="Times New Roman" charset="0"/>
                    <a:sym typeface="Symbol" panose="05050102010706020507" pitchFamily="18" charset="2"/>
                  </a:rPr>
                  <a:t>2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),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then the sample mean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100" i="1">
                            <a:solidFill>
                              <a:srgbClr val="0000FF"/>
                            </a:solidFill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100" dirty="0">
                    <a:latin typeface="Times New Roman" panose="02020603050405020304" pitchFamily="18" charset="0"/>
                  </a:rPr>
                  <a:t> and sample variance</a:t>
                </a:r>
                <a:r>
                  <a:rPr lang="zh-CN" altLang="en-US" sz="2100" dirty="0">
                    <a:latin typeface="Times New Roman" panose="02020603050405020304" pitchFamily="18" charset="0"/>
                  </a:rPr>
                  <a:t>   </a:t>
                </a:r>
                <a:r>
                  <a:rPr lang="en-US" altLang="zh-CN" sz="2100" i="1" dirty="0">
                    <a:latin typeface="Times New Roman" panose="02020603050405020304" pitchFamily="18" charset="0"/>
                  </a:rPr>
                  <a:t>S</a:t>
                </a:r>
                <a:r>
                  <a:rPr lang="en-US" altLang="zh-CN" sz="2100" i="1" baseline="-25000" dirty="0">
                    <a:latin typeface="Times New Roman" panose="02020603050405020304" pitchFamily="18" charset="0"/>
                  </a:rPr>
                  <a:t>n</a:t>
                </a:r>
                <a:r>
                  <a:rPr lang="en-US" altLang="zh-CN" sz="2100" baseline="30000" dirty="0">
                    <a:latin typeface="Times New Roman" panose="02020603050405020304" pitchFamily="18" charset="0"/>
                  </a:rPr>
                  <a:t>2 </a:t>
                </a:r>
                <a:r>
                  <a:rPr lang="zh-CN" altLang="en-US" sz="2100" dirty="0">
                    <a:latin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latin typeface="Times New Roman" panose="02020603050405020304" pitchFamily="18" charset="0"/>
                  </a:rPr>
                  <a:t>are independent to each other</a:t>
                </a:r>
                <a:endParaRPr lang="zh-CN" altLang="en-US" sz="2100" dirty="0">
                  <a:latin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9702" name="Text Box 2">
                <a:extLst>
                  <a:ext uri="{FF2B5EF4-FFF2-40B4-BE49-F238E27FC236}">
                    <a16:creationId xmlns:a16="http://schemas.microsoft.com/office/drawing/2014/main" id="{8BA78746-3716-4C31-980F-894CDAD9F8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18118" y="696534"/>
                <a:ext cx="7439876" cy="1384995"/>
              </a:xfrm>
              <a:prstGeom prst="rect">
                <a:avLst/>
              </a:prstGeom>
              <a:blipFill>
                <a:blip r:embed="rId2"/>
                <a:stretch>
                  <a:fillRect l="-984" t="-3965" b="-837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703" name="Text Box 4">
            <a:extLst>
              <a:ext uri="{FF2B5EF4-FFF2-40B4-BE49-F238E27FC236}">
                <a16:creationId xmlns="" xmlns:a16="http://schemas.microsoft.com/office/drawing/2014/main" id="{C0C688EC-BBF6-4222-A129-226878AAAF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5679" y="2349104"/>
            <a:ext cx="523755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>
                <a:latin typeface="Times New Roman" panose="02020603050405020304" pitchFamily="18" charset="0"/>
              </a:rPr>
              <a:t>(1)</a:t>
            </a:r>
            <a:endParaRPr lang="zh-CN" altLang="en-US" sz="2100" b="1"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698" name="Object 5">
                <a:extLst>
                  <a:ext uri="{FF2B5EF4-FFF2-40B4-BE49-F238E27FC236}">
                    <a16:creationId xmlns="" xmlns:a16="http://schemas.microsoft.com/office/drawing/2014/main" id="{F914F466-6986-4C88-8EC0-82B8E3819BCA}"/>
                  </a:ext>
                </a:extLst>
              </p:cNvPr>
              <p:cNvSpPr txBox="1"/>
              <p:nvPr/>
            </p:nvSpPr>
            <p:spPr bwMode="auto">
              <a:xfrm>
                <a:off x="2347913" y="2145506"/>
                <a:ext cx="1887141" cy="7905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bar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ba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9698" name="Object 5">
                <a:extLst>
                  <a:ext uri="{FF2B5EF4-FFF2-40B4-BE49-F238E27FC236}">
                    <a16:creationId xmlns:a16="http://schemas.microsoft.com/office/drawing/2014/main" id="{F914F466-6986-4C88-8EC0-82B8E3819B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47913" y="2145506"/>
                <a:ext cx="1887141" cy="7905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9704" name="Group 6">
            <a:extLst>
              <a:ext uri="{FF2B5EF4-FFF2-40B4-BE49-F238E27FC236}">
                <a16:creationId xmlns="" xmlns:a16="http://schemas.microsoft.com/office/drawing/2014/main" id="{0233001B-44F7-4656-9288-1128460F0585}"/>
              </a:ext>
            </a:extLst>
          </p:cNvPr>
          <p:cNvGrpSpPr>
            <a:grpSpLocks/>
          </p:cNvGrpSpPr>
          <p:nvPr/>
        </p:nvGrpSpPr>
        <p:grpSpPr bwMode="auto">
          <a:xfrm>
            <a:off x="1597820" y="2936081"/>
            <a:ext cx="5022056" cy="971550"/>
            <a:chOff x="376" y="1445"/>
            <a:chExt cx="4218" cy="81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701" name="Object 7">
                  <a:extLst>
                    <a:ext uri="{FF2B5EF4-FFF2-40B4-BE49-F238E27FC236}">
                      <a16:creationId xmlns="" xmlns:a16="http://schemas.microsoft.com/office/drawing/2014/main" id="{23CE8DB3-B3FC-49ED-AA05-107D66E32B1B}"/>
                    </a:ext>
                  </a:extLst>
                </p:cNvPr>
                <p:cNvSpPr txBox="1"/>
                <p:nvPr/>
              </p:nvSpPr>
              <p:spPr bwMode="auto">
                <a:xfrm>
                  <a:off x="929" y="1445"/>
                  <a:ext cx="3665" cy="81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>
                  <a:norm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bSup>
                              <m:sSubSupPr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bSupPr>
                              <m:e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  <m:sup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num>
                          <m:den>
                            <m:sSup>
                              <m:sSupPr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lang="zh-CN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nary>
                          <m:naryPr>
                            <m:chr m:val="∑"/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bar>
                              <m:barPr>
                                <m:pos m:val="top"/>
                                <m:ctrlPr>
                                  <a:rPr lang="zh-CN" altLang="en-US" i="1">
                                    <a:solidFill>
                                      <a:srgbClr val="FF0000"/>
                                    </a:solidFill>
                                    <a:latin typeface="Cambria Math" charset="0"/>
                                  </a:rPr>
                                </m:ctrlPr>
                              </m:barPr>
                              <m:e>
                                <m:r>
                                  <a:rPr lang="zh-CN" alt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bar>
                            <m:sSup>
                              <m:sSupPr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  <m:r>
                          <a:rPr lang="zh-CN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~</m:t>
                        </m:r>
                        <m:sSup>
                          <m:sSupPr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𝜒</m:t>
                            </m:r>
                          </m:e>
                          <m:sup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zh-CN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−1)</m:t>
                        </m:r>
                      </m:oMath>
                    </m:oMathPara>
                  </a14:m>
                  <a:endParaRPr lang="zh-CN" altLang="en-US"/>
                </a:p>
              </p:txBody>
            </p:sp>
          </mc:Choice>
          <mc:Fallback xmlns="">
            <p:sp>
              <p:nvSpPr>
                <p:cNvPr id="29701" name="Object 7">
                  <a:extLst>
                    <a:ext uri="{FF2B5EF4-FFF2-40B4-BE49-F238E27FC236}">
                      <a16:creationId xmlns:a16="http://schemas.microsoft.com/office/drawing/2014/main" id="{23CE8DB3-B3FC-49ED-AA05-107D66E32B1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929" y="1445"/>
                  <a:ext cx="3665" cy="81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707" name="Rectangle 8">
              <a:extLst>
                <a:ext uri="{FF2B5EF4-FFF2-40B4-BE49-F238E27FC236}">
                  <a16:creationId xmlns="" xmlns:a16="http://schemas.microsoft.com/office/drawing/2014/main" id="{9B85C014-50D1-429A-ACA6-4BA7C2952C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" y="1727"/>
              <a:ext cx="493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100" b="1">
                  <a:latin typeface="Times New Roman" panose="02020603050405020304" pitchFamily="18" charset="0"/>
                </a:rPr>
                <a:t>(2)</a:t>
              </a:r>
            </a:p>
          </p:txBody>
        </p:sp>
      </p:grpSp>
      <p:grpSp>
        <p:nvGrpSpPr>
          <p:cNvPr id="3" name="Group 13">
            <a:extLst>
              <a:ext uri="{FF2B5EF4-FFF2-40B4-BE49-F238E27FC236}">
                <a16:creationId xmlns="" xmlns:a16="http://schemas.microsoft.com/office/drawing/2014/main" id="{EE4D08C2-DCBD-41FB-A112-43A1AE90E766}"/>
              </a:ext>
            </a:extLst>
          </p:cNvPr>
          <p:cNvGrpSpPr>
            <a:grpSpLocks/>
          </p:cNvGrpSpPr>
          <p:nvPr/>
        </p:nvGrpSpPr>
        <p:grpSpPr bwMode="auto">
          <a:xfrm>
            <a:off x="1291829" y="3992167"/>
            <a:ext cx="7061597" cy="1564481"/>
            <a:chOff x="125" y="2633"/>
            <a:chExt cx="5931" cy="1314"/>
          </a:xfrm>
        </p:grpSpPr>
        <p:sp>
          <p:nvSpPr>
            <p:cNvPr id="29706" name="Text Box 11">
              <a:extLst>
                <a:ext uri="{FF2B5EF4-FFF2-40B4-BE49-F238E27FC236}">
                  <a16:creationId xmlns="" xmlns:a16="http://schemas.microsoft.com/office/drawing/2014/main" id="{CE905A6C-E1D0-4CFA-81EA-F9B0B64E8D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" y="2633"/>
              <a:ext cx="5931" cy="6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2100" b="1" dirty="0">
                  <a:solidFill>
                    <a:srgbClr val="0000FF"/>
                  </a:solidFill>
                  <a:latin typeface="Times New Roman" panose="02020603050405020304" pitchFamily="18" charset="0"/>
                </a:rPr>
                <a:t>      Comparison</a:t>
              </a:r>
              <a:r>
                <a:rPr lang="zh-CN" altLang="en-US" sz="2100" b="1" dirty="0">
                  <a:solidFill>
                    <a:srgbClr val="0000FF"/>
                  </a:solidFill>
                  <a:latin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solidFill>
                    <a:srgbClr val="0000FF"/>
                  </a:solidFill>
                  <a:latin typeface="Times New Roman" panose="02020603050405020304" pitchFamily="18" charset="0"/>
                </a:rPr>
                <a:t>  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Suppose</a:t>
              </a:r>
              <a:r>
                <a:rPr lang="zh-CN" altLang="en-US" sz="21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(</a:t>
              </a:r>
              <a:r>
                <a:rPr lang="en-US" altLang="zh-CN" sz="2100" i="1" dirty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2100" baseline="-25000" dirty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,</a:t>
              </a:r>
              <a:r>
                <a:rPr lang="en-US" altLang="zh-CN" sz="2100" i="1" dirty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2100" baseline="-25000" dirty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,…,</a:t>
              </a:r>
              <a:r>
                <a:rPr lang="en-US" altLang="zh-CN" sz="2100" i="1" dirty="0" err="1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2100" i="1" baseline="-25000" dirty="0" err="1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)</a:t>
              </a:r>
              <a:r>
                <a:rPr lang="zh-CN" altLang="en-US" sz="21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is</a:t>
              </a:r>
              <a:r>
                <a:rPr lang="zh-CN" altLang="en-US" sz="21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the</a:t>
              </a:r>
              <a:r>
                <a:rPr lang="zh-CN" altLang="en-US" sz="21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specimen</a:t>
              </a:r>
              <a:r>
                <a:rPr lang="zh-CN" altLang="en-US" sz="21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from</a:t>
              </a:r>
              <a:r>
                <a:rPr lang="zh-CN" altLang="en-US" sz="21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the</a:t>
              </a:r>
              <a:r>
                <a:rPr lang="zh-CN" altLang="en-US" sz="21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normal</a:t>
              </a:r>
              <a:r>
                <a:rPr lang="zh-CN" altLang="en-US" sz="21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distribution</a:t>
              </a:r>
              <a:r>
                <a:rPr lang="zh-CN" altLang="en-US" sz="21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100" i="1" dirty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zh-CN" altLang="en-US" sz="2100" dirty="0">
                  <a:latin typeface="Times New Roman" charset="0"/>
                  <a:ea typeface="Times New Roman" charset="0"/>
                  <a:cs typeface="Times New Roman" charset="0"/>
                </a:rPr>
                <a:t>～</a:t>
              </a:r>
              <a:r>
                <a:rPr lang="en-US" altLang="zh-CN" sz="2100" i="1" dirty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(</a:t>
              </a:r>
              <a:r>
                <a:rPr lang="en-US" altLang="zh-CN" sz="2100" i="1" dirty="0">
                  <a:latin typeface="Times New Roman" charset="0"/>
                  <a:ea typeface="Times New Roman" charset="0"/>
                  <a:cs typeface="Times New Roman" charset="0"/>
                  <a:sym typeface="Symbol" panose="05050102010706020507" pitchFamily="18" charset="2"/>
                </a:rPr>
                <a:t> 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,</a:t>
              </a:r>
              <a:r>
                <a:rPr lang="zh-CN" altLang="en-US" sz="2100" i="1" dirty="0">
                  <a:latin typeface="Times New Roman" charset="0"/>
                  <a:ea typeface="Times New Roman" charset="0"/>
                  <a:cs typeface="Times New Roman" charset="0"/>
                  <a:sym typeface="Symbol" panose="05050102010706020507" pitchFamily="18" charset="2"/>
                </a:rPr>
                <a:t> </a:t>
              </a:r>
              <a:r>
                <a:rPr lang="en-US" altLang="zh-CN" sz="2100" baseline="30000" dirty="0">
                  <a:latin typeface="Times New Roman" charset="0"/>
                  <a:ea typeface="Times New Roman" charset="0"/>
                  <a:cs typeface="Times New Roman" charset="0"/>
                  <a:sym typeface="Symbol" panose="05050102010706020507" pitchFamily="18" charset="2"/>
                </a:rPr>
                <a:t>2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),</a:t>
              </a:r>
              <a:r>
                <a:rPr lang="zh-CN" altLang="en-US" sz="2100" dirty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100" dirty="0">
                  <a:latin typeface="Times New Roman" charset="0"/>
                  <a:ea typeface="Times New Roman" charset="0"/>
                  <a:cs typeface="Times New Roman" charset="0"/>
                </a:rPr>
                <a:t>then</a:t>
              </a:r>
              <a:endParaRPr lang="zh-CN" altLang="en-US" sz="2100" b="1" dirty="0">
                <a:latin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700" name="Object 12">
                  <a:extLst>
                    <a:ext uri="{FF2B5EF4-FFF2-40B4-BE49-F238E27FC236}">
                      <a16:creationId xmlns="" xmlns:a16="http://schemas.microsoft.com/office/drawing/2014/main" id="{D684A23B-0AA1-4B6F-B8DF-DA62F44D1B71}"/>
                    </a:ext>
                  </a:extLst>
                </p:cNvPr>
                <p:cNvSpPr txBox="1"/>
                <p:nvPr/>
              </p:nvSpPr>
              <p:spPr bwMode="auto">
                <a:xfrm>
                  <a:off x="1291" y="3178"/>
                  <a:ext cx="2611" cy="76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>
                  <a:norm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nary>
                          <m:naryPr>
                            <m:chr m:val="∑"/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zh-CN" alt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𝜇</m:t>
                            </m:r>
                            <m:sSup>
                              <m:sSupPr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  <m:r>
                          <a:rPr lang="zh-CN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~</m:t>
                        </m:r>
                        <m:sSup>
                          <m:sSupPr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𝜒</m:t>
                            </m:r>
                          </m:e>
                          <m:sup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zh-CN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zh-CN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/>
                </a:p>
              </p:txBody>
            </p:sp>
          </mc:Choice>
          <mc:Fallback xmlns="">
            <p:sp>
              <p:nvSpPr>
                <p:cNvPr id="29700" name="Object 12">
                  <a:extLst>
                    <a:ext uri="{FF2B5EF4-FFF2-40B4-BE49-F238E27FC236}">
                      <a16:creationId xmlns:a16="http://schemas.microsoft.com/office/drawing/2014/main" id="{D684A23B-0AA1-4B6F-B8DF-DA62F44D1B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291" y="3178"/>
                  <a:ext cx="2611" cy="769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noFill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0145009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Text Box 2">
                <a:extLst>
                  <a:ext uri="{FF2B5EF4-FFF2-40B4-BE49-F238E27FC236}">
                    <a16:creationId xmlns="" xmlns:a16="http://schemas.microsoft.com/office/drawing/2014/main" id="{EBC2FDAE-DEC9-45DC-BBFE-8098D15A625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56881" y="1080971"/>
                <a:ext cx="7612330" cy="738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altLang="zh-CN" sz="2100" b="1" dirty="0">
                    <a:solidFill>
                      <a:srgbClr val="0000FF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Only prove</a:t>
                </a:r>
                <a:r>
                  <a:rPr lang="zh-CN" altLang="en-US" sz="2100" b="1" dirty="0">
                    <a:solidFill>
                      <a:srgbClr val="0000FF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b="1" dirty="0">
                    <a:solidFill>
                      <a:srgbClr val="0000FF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(1)</a:t>
                </a:r>
                <a:r>
                  <a:rPr lang="zh-CN" altLang="en-US" sz="2100" b="1" dirty="0">
                    <a:solidFill>
                      <a:srgbClr val="0000FF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：</a:t>
                </a:r>
                <a:r>
                  <a:rPr lang="en-US" altLang="zh-CN" sz="2100" b="1" dirty="0">
                    <a:solidFill>
                      <a:srgbClr val="0000FF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Since</a:t>
                </a:r>
                <a:r>
                  <a:rPr lang="en-US" altLang="zh-CN" sz="2100" b="1" dirty="0">
                    <a:solidFill>
                      <a:srgbClr val="0000FF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100" b="1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sz="2100" b="1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𝑿</m:t>
                        </m:r>
                      </m:e>
                    </m:acc>
                  </m:oMath>
                </a14:m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is  the linear combination of 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lang="en-US" altLang="zh-CN" sz="2100" baseline="-25000" dirty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lang="en-US" altLang="zh-CN" sz="2100" baseline="-25000" dirty="0">
                    <a:latin typeface="Times New Roman" charset="0"/>
                    <a:ea typeface="Times New Roman" charset="0"/>
                    <a:cs typeface="Times New Roman" charset="0"/>
                  </a:rPr>
                  <a:t>2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,…,</a:t>
                </a:r>
                <a:r>
                  <a:rPr lang="en-US" altLang="zh-CN" sz="2100" i="1" dirty="0" err="1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lang="en-US" altLang="zh-CN" sz="2100" i="1" baseline="-25000" dirty="0" err="1">
                    <a:latin typeface="Times New Roman" charset="0"/>
                    <a:ea typeface="Times New Roman" charset="0"/>
                    <a:cs typeface="Times New Roman" charset="0"/>
                  </a:rPr>
                  <a:t>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，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so it also obeys the normal distribution and</a:t>
                </a:r>
                <a:endParaRPr lang="zh-CN" alt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30726" name="Text Box 2">
                <a:extLst>
                  <a:ext uri="{FF2B5EF4-FFF2-40B4-BE49-F238E27FC236}">
                    <a16:creationId xmlns:a16="http://schemas.microsoft.com/office/drawing/2014/main" id="{EBC2FDAE-DEC9-45DC-BBFE-8098D15A62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6881" y="1080971"/>
                <a:ext cx="7612330" cy="738664"/>
              </a:xfrm>
              <a:prstGeom prst="rect">
                <a:avLst/>
              </a:prstGeom>
              <a:blipFill>
                <a:blip r:embed="rId2"/>
                <a:stretch>
                  <a:fillRect l="-961" t="-7438" r="-4323" b="-16529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722" name="Object 5">
                <a:extLst>
                  <a:ext uri="{FF2B5EF4-FFF2-40B4-BE49-F238E27FC236}">
                    <a16:creationId xmlns="" xmlns:a16="http://schemas.microsoft.com/office/drawing/2014/main" id="{D29E65F2-4047-4970-BCAA-F58156805ED1}"/>
                  </a:ext>
                </a:extLst>
              </p:cNvPr>
              <p:cNvSpPr txBox="1"/>
              <p:nvPr/>
            </p:nvSpPr>
            <p:spPr bwMode="auto">
              <a:xfrm>
                <a:off x="2689622" y="4508897"/>
                <a:ext cx="1980009" cy="7905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bar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ba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30722" name="Object 5">
                <a:extLst>
                  <a:ext uri="{FF2B5EF4-FFF2-40B4-BE49-F238E27FC236}">
                    <a16:creationId xmlns:a16="http://schemas.microsoft.com/office/drawing/2014/main" id="{D29E65F2-4047-4970-BCAA-F58156805E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89622" y="4508897"/>
                <a:ext cx="1980009" cy="7905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724" name="Object 4">
                <a:extLst>
                  <a:ext uri="{FF2B5EF4-FFF2-40B4-BE49-F238E27FC236}">
                    <a16:creationId xmlns="" xmlns:a16="http://schemas.microsoft.com/office/drawing/2014/main" id="{19C11C84-615C-4355-9CD4-738340FC6CC8}"/>
                  </a:ext>
                </a:extLst>
              </p:cNvPr>
              <p:cNvSpPr txBox="1"/>
              <p:nvPr/>
            </p:nvSpPr>
            <p:spPr bwMode="auto">
              <a:xfrm>
                <a:off x="1512093" y="2020493"/>
                <a:ext cx="4335066" cy="8679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bar>
                        <m:barPr>
                          <m:pos m:val="top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bar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ba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]=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nary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0724" name="Object 4">
                <a:extLst>
                  <a:ext uri="{FF2B5EF4-FFF2-40B4-BE49-F238E27FC236}">
                    <a16:creationId xmlns:a16="http://schemas.microsoft.com/office/drawing/2014/main" id="{19C11C84-615C-4355-9CD4-738340FC6C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512093" y="2020493"/>
                <a:ext cx="4335066" cy="8679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725" name="Object 6">
                <a:extLst>
                  <a:ext uri="{FF2B5EF4-FFF2-40B4-BE49-F238E27FC236}">
                    <a16:creationId xmlns="" xmlns:a16="http://schemas.microsoft.com/office/drawing/2014/main" id="{6AD0C027-F0D3-4DCE-BE9B-FB08F38313A1}"/>
                  </a:ext>
                </a:extLst>
              </p:cNvPr>
              <p:cNvSpPr txBox="1"/>
              <p:nvPr/>
            </p:nvSpPr>
            <p:spPr bwMode="auto">
              <a:xfrm>
                <a:off x="1369482" y="2995017"/>
                <a:ext cx="5361385" cy="8679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zh-CN" altLang="en-US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Var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bar>
                        <m:barPr>
                          <m:pos m:val="top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bar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ba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]=</m:t>
                      </m:r>
                      <m:r>
                        <m:rPr>
                          <m:nor/>
                        </m:rPr>
                        <a:rPr lang="zh-CN" altLang="en-US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Var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nary>
                        <m:naryPr>
                          <m:chr m:val="∑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m:rPr>
                              <m:nor/>
                            </m:rPr>
                            <a:rPr lang="zh-CN" altLang="en-US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Var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nary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0725" name="Object 6">
                <a:extLst>
                  <a:ext uri="{FF2B5EF4-FFF2-40B4-BE49-F238E27FC236}">
                    <a16:creationId xmlns:a16="http://schemas.microsoft.com/office/drawing/2014/main" id="{6AD0C027-F0D3-4DCE-BE9B-FB08F38313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369482" y="2995017"/>
                <a:ext cx="5361385" cy="8679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727" name="Text Box 2">
            <a:extLst>
              <a:ext uri="{FF2B5EF4-FFF2-40B4-BE49-F238E27FC236}">
                <a16:creationId xmlns="" xmlns:a16="http://schemas.microsoft.com/office/drawing/2014/main" id="{395BC306-12C4-4329-8FB4-CE035BE86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9467" y="4185048"/>
            <a:ext cx="637341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dirty="0">
                <a:latin typeface="Times New Roman" panose="02020603050405020304" pitchFamily="18" charset="0"/>
              </a:rPr>
              <a:t>Therefore</a:t>
            </a:r>
            <a:endParaRPr lang="zh-CN" altLang="en-US" sz="21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8267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3" name="Text Box 11">
            <a:extLst>
              <a:ext uri="{FF2B5EF4-FFF2-40B4-BE49-F238E27FC236}">
                <a16:creationId xmlns="" xmlns:a16="http://schemas.microsoft.com/office/drawing/2014/main" id="{86DF866F-AA25-4060-9299-BC43178CF0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7103" y="1488282"/>
            <a:ext cx="5759053" cy="41549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21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(2) The degree of freedom is</a:t>
            </a:r>
            <a:r>
              <a:rPr lang="zh-CN" altLang="en-US" sz="21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1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1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-1.</a:t>
            </a:r>
            <a:endParaRPr lang="zh-CN" altLang="en-US" sz="21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1FA32A5F-E957-43B4-83DC-2AC62DA7727F}"/>
              </a:ext>
            </a:extLst>
          </p:cNvPr>
          <p:cNvGrpSpPr>
            <a:grpSpLocks/>
          </p:cNvGrpSpPr>
          <p:nvPr/>
        </p:nvGrpSpPr>
        <p:grpSpPr bwMode="auto">
          <a:xfrm>
            <a:off x="815417" y="1905304"/>
            <a:ext cx="7527281" cy="1438432"/>
            <a:chOff x="-446422" y="1288627"/>
            <a:chExt cx="10035943" cy="1917756"/>
          </a:xfrm>
        </p:grpSpPr>
        <p:sp>
          <p:nvSpPr>
            <p:cNvPr id="38924" name="Text Box 12">
              <a:extLst>
                <a:ext uri="{FF2B5EF4-FFF2-40B4-BE49-F238E27FC236}">
                  <a16:creationId xmlns="" xmlns:a16="http://schemas.microsoft.com/office/drawing/2014/main" id="{F46959CA-8062-4BF3-B563-94C77FB5C2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446422" y="1492061"/>
              <a:ext cx="3312914" cy="55395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Superficially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，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747" name="Object 14">
                  <a:extLst>
                    <a:ext uri="{FF2B5EF4-FFF2-40B4-BE49-F238E27FC236}">
                      <a16:creationId xmlns="" xmlns:a16="http://schemas.microsoft.com/office/drawing/2014/main" id="{EB308619-30E2-47BD-A835-C7F7986F72F2}"/>
                    </a:ext>
                  </a:extLst>
                </p:cNvPr>
                <p:cNvSpPr txBox="1"/>
                <p:nvPr/>
              </p:nvSpPr>
              <p:spPr bwMode="auto">
                <a:xfrm>
                  <a:off x="2433385" y="1288627"/>
                  <a:ext cx="1871663" cy="112236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>
                  <a:norm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bar>
                              <m:barPr>
                                <m:pos m:val="top"/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barPr>
                              <m:e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bar>
                            <m:sSup>
                              <m:sSupPr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oMath>
                    </m:oMathPara>
                  </a14:m>
                  <a:endParaRPr lang="zh-CN" altLang="en-US"/>
                </a:p>
              </p:txBody>
            </p:sp>
          </mc:Choice>
          <mc:Fallback xmlns="">
            <p:sp>
              <p:nvSpPr>
                <p:cNvPr id="31747" name="Object 14">
                  <a:extLst>
                    <a:ext uri="{FF2B5EF4-FFF2-40B4-BE49-F238E27FC236}">
                      <a16:creationId xmlns:a16="http://schemas.microsoft.com/office/drawing/2014/main" id="{EB308619-30E2-47BD-A835-C7F7986F72F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433385" y="1288627"/>
                  <a:ext cx="1871663" cy="1122362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noFill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8927" name="Text Box 15">
              <a:extLst>
                <a:ext uri="{FF2B5EF4-FFF2-40B4-BE49-F238E27FC236}">
                  <a16:creationId xmlns="" xmlns:a16="http://schemas.microsoft.com/office/drawing/2014/main" id="{63D8D7B7-2AC6-48B1-8180-148D684811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5048" y="1546757"/>
              <a:ext cx="4611206" cy="55395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is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sum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of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  <a:r>
                <a:rPr lang="zh-CN" altLang="en-US" sz="2100" b="1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rvs</a:t>
              </a:r>
              <a:endParaRPr lang="zh-CN" altLang="en-US" sz="21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748" name="Object 17">
                  <a:extLst>
                    <a:ext uri="{FF2B5EF4-FFF2-40B4-BE49-F238E27FC236}">
                      <a16:creationId xmlns="" xmlns:a16="http://schemas.microsoft.com/office/drawing/2014/main" id="{6F49DC64-184E-4E3E-BA19-F1B10A2B3F69}"/>
                    </a:ext>
                  </a:extLst>
                </p:cNvPr>
                <p:cNvSpPr txBox="1"/>
                <p:nvPr/>
              </p:nvSpPr>
              <p:spPr bwMode="auto">
                <a:xfrm>
                  <a:off x="8166372" y="1485477"/>
                  <a:ext cx="1152525" cy="72866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>
                  <a:norm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zh-CN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bar>
                          <m:barPr>
                            <m:pos m:val="top"/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barPr>
                          <m:e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bar>
                      </m:oMath>
                    </m:oMathPara>
                  </a14:m>
                  <a:endParaRPr lang="zh-CN" altLang="en-US"/>
                </a:p>
              </p:txBody>
            </p:sp>
          </mc:Choice>
          <mc:Fallback xmlns="">
            <p:sp>
              <p:nvSpPr>
                <p:cNvPr id="31748" name="Object 17">
                  <a:extLst>
                    <a:ext uri="{FF2B5EF4-FFF2-40B4-BE49-F238E27FC236}">
                      <a16:creationId xmlns:a16="http://schemas.microsoft.com/office/drawing/2014/main" id="{6F49DC64-184E-4E3E-BA19-F1B10A2B3F6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8166372" y="1485477"/>
                  <a:ext cx="1152525" cy="72866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8930" name="Text Box 18">
              <a:extLst>
                <a:ext uri="{FF2B5EF4-FFF2-40B4-BE49-F238E27FC236}">
                  <a16:creationId xmlns="" xmlns:a16="http://schemas.microsoft.com/office/drawing/2014/main" id="{648B0FDD-60AE-45F7-8F06-BF3284D0C1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446422" y="2652430"/>
              <a:ext cx="10035943" cy="55395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But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fact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they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are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not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independent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，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they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have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relationship</a:t>
              </a:r>
              <a:r>
                <a:rPr lang="zh-CN" altLang="en-US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：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8932" name="Object 20">
                <a:extLst>
                  <a:ext uri="{FF2B5EF4-FFF2-40B4-BE49-F238E27FC236}">
                    <a16:creationId xmlns="" xmlns:a16="http://schemas.microsoft.com/office/drawing/2014/main" id="{1D4B6593-2CD2-4C72-BDF5-56043EE37359}"/>
                  </a:ext>
                </a:extLst>
              </p:cNvPr>
              <p:cNvSpPr txBox="1"/>
              <p:nvPr/>
            </p:nvSpPr>
            <p:spPr bwMode="auto">
              <a:xfrm>
                <a:off x="2371726" y="3481302"/>
                <a:ext cx="3574256" cy="87034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bar>
                        </m:e>
                      </m:nary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38932" name="Object 20">
                <a:extLst>
                  <a:ext uri="{FF2B5EF4-FFF2-40B4-BE49-F238E27FC236}">
                    <a16:creationId xmlns:a16="http://schemas.microsoft.com/office/drawing/2014/main" id="{1D4B6593-2CD2-4C72-BDF5-56043EE373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71726" y="3481302"/>
                <a:ext cx="3574256" cy="8703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934" name="Text Box 22">
            <a:extLst>
              <a:ext uri="{FF2B5EF4-FFF2-40B4-BE49-F238E27FC236}">
                <a16:creationId xmlns="" xmlns:a16="http://schemas.microsoft.com/office/drawing/2014/main" id="{4BD9AF89-960E-4544-89F0-1DA863431B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5417" y="4645019"/>
            <a:ext cx="7383064" cy="36702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  <a:defRPr/>
            </a:pP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indicates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，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degree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freedom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1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1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altLang="zh-CN" sz="21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39725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9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9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8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23" grpId="0"/>
      <p:bldP spid="389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="" xmlns:a16="http://schemas.microsoft.com/office/drawing/2014/main" id="{6C34F6B6-F0C3-3E42-90D6-4BCAA42E687C}"/>
              </a:ext>
            </a:extLst>
          </p:cNvPr>
          <p:cNvGrpSpPr/>
          <p:nvPr/>
        </p:nvGrpSpPr>
        <p:grpSpPr>
          <a:xfrm>
            <a:off x="178420" y="374075"/>
            <a:ext cx="8787160" cy="1137092"/>
            <a:chOff x="178420" y="1756065"/>
            <a:chExt cx="8787160" cy="2701635"/>
          </a:xfrm>
        </p:grpSpPr>
        <p:sp>
          <p:nvSpPr>
            <p:cNvPr id="4" name="矩形 3">
              <a:extLst>
                <a:ext uri="{FF2B5EF4-FFF2-40B4-BE49-F238E27FC236}">
                  <a16:creationId xmlns="" xmlns:a16="http://schemas.microsoft.com/office/drawing/2014/main" id="{2515EE5E-1A71-1947-A0E2-6044CAF1A77C}"/>
                </a:ext>
              </a:extLst>
            </p:cNvPr>
            <p:cNvSpPr/>
            <p:nvPr/>
          </p:nvSpPr>
          <p:spPr>
            <a:xfrm>
              <a:off x="178420" y="1756065"/>
              <a:ext cx="8787160" cy="4883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CN" dirty="0"/>
                <a:t>Question</a:t>
              </a:r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矩形 4">
                  <a:extLst>
                    <a:ext uri="{FF2B5EF4-FFF2-40B4-BE49-F238E27FC236}">
                      <a16:creationId xmlns="" xmlns:a16="http://schemas.microsoft.com/office/drawing/2014/main" id="{EADB86A9-5001-7E4E-8706-AED6EE99241B}"/>
                    </a:ext>
                  </a:extLst>
                </p:cNvPr>
                <p:cNvSpPr/>
                <p:nvPr/>
              </p:nvSpPr>
              <p:spPr>
                <a:xfrm>
                  <a:off x="178420" y="2244437"/>
                  <a:ext cx="8787160" cy="2213263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>
                    <a:lnSpc>
                      <a:spcPct val="125000"/>
                    </a:lnSpc>
                  </a:pPr>
                  <a:r>
                    <a:rPr lang="en-US" altLang="zh-CN" dirty="0"/>
                    <a:t>What is the distribution of </a:t>
                  </a:r>
                  <a14:m>
                    <m:oMath xmlns:m="http://schemas.openxmlformats.org/officeDocument/2006/math">
                      <m:r>
                        <a:rPr lang="en-US" altLang="zh-CN" i="1" dirty="0">
                          <a:latin typeface="Cambria Math"/>
                        </a:rPr>
                        <m:t>𝑋</m:t>
                      </m:r>
                    </m:oMath>
                  </a14:m>
                  <a:r>
                    <a:rPr lang="en-US" altLang="zh-CN" dirty="0"/>
                    <a:t>?</a:t>
                  </a:r>
                </a:p>
              </p:txBody>
            </p:sp>
          </mc:Choice>
          <mc:Fallback xmlns="">
            <p:sp>
              <p:nvSpPr>
                <p:cNvPr id="5" name="矩形 4">
                  <a:extLst>
                    <a:ext uri="{FF2B5EF4-FFF2-40B4-BE49-F238E27FC236}">
                      <a16:creationId xmlns:a16="http://schemas.microsoft.com/office/drawing/2014/main" id="{EADB86A9-5001-7E4E-8706-AED6EE99241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8420" y="2244437"/>
                  <a:ext cx="8787160" cy="2213263"/>
                </a:xfrm>
                <a:prstGeom prst="rect">
                  <a:avLst/>
                </a:prstGeom>
                <a:blipFill>
                  <a:blip r:embed="rId3"/>
                  <a:stretch>
                    <a:fillRect l="-48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="" xmlns:a16="http://schemas.microsoft.com/office/drawing/2014/main" id="{0ABB276F-0E88-564A-AA5D-F1387AD18E44}"/>
                  </a:ext>
                </a:extLst>
              </p:cNvPr>
              <p:cNvSpPr txBox="1"/>
              <p:nvPr/>
            </p:nvSpPr>
            <p:spPr>
              <a:xfrm>
                <a:off x="178420" y="1598471"/>
                <a:ext cx="8787160" cy="789319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>
                  <a:lnSpc>
                    <a:spcPct val="125000"/>
                  </a:lnSpc>
                </a:pPr>
                <a:r>
                  <a:rPr lang="en-US" altLang="zh-CN" sz="2000" dirty="0">
                    <a:solidFill>
                      <a:srgbClr val="FF0000"/>
                    </a:solidFill>
                  </a:rPr>
                  <a:t>Solution 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dirty="0"/>
                  <a:t> is a continuous </a:t>
                </a:r>
                <a:r>
                  <a:rPr lang="en-US" altLang="zh-CN" dirty="0" err="1"/>
                  <a:t>rv.</a:t>
                </a:r>
                <a:r>
                  <a:rPr lang="en-US" altLang="zh-CN" dirty="0"/>
                  <a:t> Let the </a:t>
                </a:r>
                <a:r>
                  <a:rPr lang="en-US" altLang="zh-CN" dirty="0" err="1"/>
                  <a:t>cdf</a:t>
                </a:r>
                <a:r>
                  <a:rPr lang="en-US" altLang="zh-CN" dirty="0"/>
                  <a:t> of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be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𝐹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(</m:t>
                    </m:r>
                    <m:r>
                      <a:rPr lang="en-US" altLang="zh-CN" i="1">
                        <a:latin typeface="Cambria Math"/>
                      </a:rPr>
                      <m:t>𝑥</m:t>
                    </m:r>
                    <m:r>
                      <a:rPr lang="en-US" altLang="zh-CN" i="1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dirty="0"/>
                  <a:t>.   </a:t>
                </a:r>
                <a:endParaRPr lang="zh-CN" altLang="en-US" dirty="0"/>
              </a:p>
              <a:p>
                <a:pPr>
                  <a:lnSpc>
                    <a:spcPct val="125000"/>
                  </a:lnSpc>
                </a:pPr>
                <a:r>
                  <a:rPr lang="en-US" altLang="zh-CN" dirty="0"/>
                  <a:t>For any 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/>
                        <a:ea typeface="Cambria Math"/>
                      </a:rPr>
                      <m:t>0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i="1">
                        <a:latin typeface="Cambria Math"/>
                      </a:rPr>
                      <m:t>𝑥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≤1</m:t>
                    </m:r>
                  </m:oMath>
                </a14:m>
                <a:r>
                  <a:rPr lang="en-US" altLang="zh-CN" dirty="0"/>
                  <a:t>,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ABB276F-0E88-564A-AA5D-F1387AD18E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420" y="1598471"/>
                <a:ext cx="8787160" cy="789319"/>
              </a:xfrm>
              <a:prstGeom prst="rect">
                <a:avLst/>
              </a:prstGeom>
              <a:blipFill>
                <a:blip r:embed="rId4"/>
                <a:stretch>
                  <a:fillRect l="-693" b="-123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组合 7">
            <a:extLst>
              <a:ext uri="{FF2B5EF4-FFF2-40B4-BE49-F238E27FC236}">
                <a16:creationId xmlns="" xmlns:a16="http://schemas.microsoft.com/office/drawing/2014/main" id="{3D7D83B5-7598-41EE-93A3-9F0A867FA914}"/>
              </a:ext>
            </a:extLst>
          </p:cNvPr>
          <p:cNvGrpSpPr/>
          <p:nvPr/>
        </p:nvGrpSpPr>
        <p:grpSpPr>
          <a:xfrm>
            <a:off x="4360301" y="3892170"/>
            <a:ext cx="3138907" cy="2214686"/>
            <a:chOff x="5922150" y="3165219"/>
            <a:chExt cx="2430270" cy="1798031"/>
          </a:xfrm>
        </p:grpSpPr>
        <p:cxnSp>
          <p:nvCxnSpPr>
            <p:cNvPr id="9" name="直接箭头连接符 8">
              <a:extLst>
                <a:ext uri="{FF2B5EF4-FFF2-40B4-BE49-F238E27FC236}">
                  <a16:creationId xmlns="" xmlns:a16="http://schemas.microsoft.com/office/drawing/2014/main" id="{2F125AE4-2A25-4E2C-AB1E-C52136B93302}"/>
                </a:ext>
              </a:extLst>
            </p:cNvPr>
            <p:cNvCxnSpPr/>
            <p:nvPr/>
          </p:nvCxnSpPr>
          <p:spPr>
            <a:xfrm>
              <a:off x="5922150" y="4335349"/>
              <a:ext cx="2430270" cy="0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="" xmlns:a16="http://schemas.microsoft.com/office/drawing/2014/main" id="{2000AE94-2471-407A-ADE0-DAD62A6E66C7}"/>
                </a:ext>
              </a:extLst>
            </p:cNvPr>
            <p:cNvCxnSpPr/>
            <p:nvPr/>
          </p:nvCxnSpPr>
          <p:spPr>
            <a:xfrm flipV="1">
              <a:off x="6669027" y="3165219"/>
              <a:ext cx="0" cy="1798031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 10">
              <a:extLst>
                <a:ext uri="{FF2B5EF4-FFF2-40B4-BE49-F238E27FC236}">
                  <a16:creationId xmlns="" xmlns:a16="http://schemas.microsoft.com/office/drawing/2014/main" id="{967A33FD-C763-4845-9A42-38A66D2A681D}"/>
                </a:ext>
              </a:extLst>
            </p:cNvPr>
            <p:cNvSpPr/>
            <p:nvPr/>
          </p:nvSpPr>
          <p:spPr>
            <a:xfrm>
              <a:off x="6669027" y="3615269"/>
              <a:ext cx="738288" cy="72008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28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4">
                  <a:extLst>
                    <a:ext uri="{FF2B5EF4-FFF2-40B4-BE49-F238E27FC236}">
                      <a16:creationId xmlns="" xmlns:a16="http://schemas.microsoft.com/office/drawing/2014/main" id="{395300ED-F968-4C41-89FE-37771B828214}"/>
                    </a:ext>
                  </a:extLst>
                </p:cNvPr>
                <p:cNvSpPr txBox="1"/>
                <p:nvPr/>
              </p:nvSpPr>
              <p:spPr>
                <a:xfrm>
                  <a:off x="7182290" y="4295279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82290" y="4295279"/>
                  <a:ext cx="397865" cy="400110"/>
                </a:xfrm>
                <a:prstGeom prst="rect">
                  <a:avLst/>
                </a:prstGeom>
                <a:blipFill rotWithShape="1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5">
                  <a:extLst>
                    <a:ext uri="{FF2B5EF4-FFF2-40B4-BE49-F238E27FC236}">
                      <a16:creationId xmlns="" xmlns:a16="http://schemas.microsoft.com/office/drawing/2014/main" id="{B2145305-3F09-4B33-9CD6-D63D25F50FB6}"/>
                    </a:ext>
                  </a:extLst>
                </p:cNvPr>
                <p:cNvSpPr txBox="1"/>
                <p:nvPr/>
              </p:nvSpPr>
              <p:spPr>
                <a:xfrm>
                  <a:off x="6334375" y="3440184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34375" y="3440184"/>
                  <a:ext cx="397865" cy="400110"/>
                </a:xfrm>
                <a:prstGeom prst="rect">
                  <a:avLst/>
                </a:prstGeom>
                <a:blipFill rotWithShape="1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6">
                  <a:extLst>
                    <a:ext uri="{FF2B5EF4-FFF2-40B4-BE49-F238E27FC236}">
                      <a16:creationId xmlns="" xmlns:a16="http://schemas.microsoft.com/office/drawing/2014/main" id="{8F1DC861-DF44-4BF1-B821-46CA0507D23D}"/>
                    </a:ext>
                  </a:extLst>
                </p:cNvPr>
                <p:cNvSpPr txBox="1"/>
                <p:nvPr/>
              </p:nvSpPr>
              <p:spPr>
                <a:xfrm>
                  <a:off x="6839238" y="4289660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𝑥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39238" y="4289660"/>
                  <a:ext cx="397865" cy="400110"/>
                </a:xfrm>
                <a:prstGeom prst="rect">
                  <a:avLst/>
                </a:prstGeom>
                <a:blipFill rotWithShape="1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矩形 14">
              <a:extLst>
                <a:ext uri="{FF2B5EF4-FFF2-40B4-BE49-F238E27FC236}">
                  <a16:creationId xmlns="" xmlns:a16="http://schemas.microsoft.com/office/drawing/2014/main" id="{06EA06F1-386B-4E63-9C46-F88939030F87}"/>
                </a:ext>
              </a:extLst>
            </p:cNvPr>
            <p:cNvSpPr/>
            <p:nvPr/>
          </p:nvSpPr>
          <p:spPr>
            <a:xfrm>
              <a:off x="6669027" y="3615269"/>
              <a:ext cx="369143" cy="720080"/>
            </a:xfrm>
            <a:prstGeom prst="rect">
              <a:avLst/>
            </a:prstGeom>
            <a:solidFill>
              <a:srgbClr val="FF0000">
                <a:alpha val="35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2800" dirty="0"/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12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="" xmlns:a16="http://schemas.microsoft.com/office/drawing/2014/main" id="{8BCF8EDA-7805-6217-F62D-1B0D538DF279}"/>
                  </a:ext>
                </a:extLst>
              </p:cNvPr>
              <p:cNvSpPr txBox="1"/>
              <p:nvPr/>
            </p:nvSpPr>
            <p:spPr>
              <a:xfrm>
                <a:off x="755937" y="2858948"/>
                <a:ext cx="388223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/>
                          <m:aln/>
                        </m:rPr>
                        <a:rPr lang="en-US" altLang="zh-CN" i="1" smtClean="0">
                          <a:latin typeface="Cambria Math"/>
                        </a:rPr>
                        <m:t>=</m:t>
                      </m:r>
                      <m:r>
                        <a:rPr lang="en-US" altLang="zh-CN" i="1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0≤</m:t>
                          </m:r>
                          <m:r>
                            <a:rPr lang="en-US" altLang="zh-CN" i="1">
                              <a:latin typeface="Cambria Math"/>
                            </a:rPr>
                            <m:t>𝑋</m:t>
                          </m:r>
                          <m:r>
                            <a:rPr lang="en-US" altLang="zh-CN" i="1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i="1">
                              <a:latin typeface="Cambria Math"/>
                              <a:ea typeface="Cambria Math"/>
                            </a:rPr>
                            <m:t>𝑥</m:t>
                          </m:r>
                          <m:r>
                            <a:rPr lang="en-US" altLang="zh-CN" i="1">
                              <a:latin typeface="Cambria Math"/>
                              <a:ea typeface="Cambria Math"/>
                            </a:rPr>
                            <m:t>, 0≤</m:t>
                          </m:r>
                          <m:r>
                            <a:rPr lang="en-US" altLang="zh-CN" i="1">
                              <a:latin typeface="Cambria Math"/>
                              <a:ea typeface="Cambria Math"/>
                            </a:rPr>
                            <m:t>𝑌</m:t>
                          </m:r>
                          <m:r>
                            <a:rPr lang="en-US" altLang="zh-CN" i="1">
                              <a:latin typeface="Cambria Math"/>
                              <a:ea typeface="Cambria Math"/>
                            </a:rPr>
                            <m:t>≤1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8BCF8EDA-7805-6217-F62D-1B0D538DF2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937" y="2858948"/>
                <a:ext cx="3882238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="" xmlns:a16="http://schemas.microsoft.com/office/drawing/2014/main" id="{7294C9BF-15B0-36E0-742F-CB67B134A91C}"/>
                  </a:ext>
                </a:extLst>
              </p:cNvPr>
              <p:cNvSpPr txBox="1"/>
              <p:nvPr/>
            </p:nvSpPr>
            <p:spPr>
              <a:xfrm>
                <a:off x="451184" y="2476408"/>
                <a:ext cx="241233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/>
                            </a:rPr>
                            <m:t>𝐹</m:t>
                          </m:r>
                        </m:e>
                        <m:sub>
                          <m:r>
                            <a:rPr lang="en-US" altLang="zh-CN" i="1">
                              <a:latin typeface="Cambria Math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=</m:t>
                      </m:r>
                      <m:r>
                        <a:rPr lang="en-US" altLang="zh-CN" i="1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𝑋</m:t>
                          </m:r>
                          <m:r>
                            <a:rPr lang="en-US" altLang="zh-CN" i="1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i="1">
                              <a:latin typeface="Cambria Math"/>
                              <a:ea typeface="Cambria Math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7294C9BF-15B0-36E0-742F-CB67B134A9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184" y="2476408"/>
                <a:ext cx="2412332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="" xmlns:a16="http://schemas.microsoft.com/office/drawing/2014/main" id="{463CAEAB-DD05-036C-F38B-D436B93CE2B8}"/>
                  </a:ext>
                </a:extLst>
              </p:cNvPr>
              <p:cNvSpPr txBox="1"/>
              <p:nvPr/>
            </p:nvSpPr>
            <p:spPr>
              <a:xfrm>
                <a:off x="890757" y="4228150"/>
                <a:ext cx="3612597" cy="7227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aln/>
                        </m:rPr>
                        <a:rPr lang="en-US" altLang="zh-CN" i="1" smtClean="0">
                          <a:latin typeface="Cambria Math"/>
                        </a:rPr>
                        <m:t>=</m:t>
                      </m:r>
                      <m:nary>
                        <m:naryPr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i="1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US" altLang="zh-CN" i="1">
                              <a:latin typeface="Cambria Math"/>
                            </a:rPr>
                            <m:t>𝑥</m:t>
                          </m:r>
                        </m:sup>
                        <m:e>
                          <m:d>
                            <m:dPr>
                              <m:ctrlPr>
                                <a:rPr lang="en-US" altLang="zh-CN" i="1">
                                  <a:latin typeface="Cambria Math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trlPr>
                                    <a:rPr lang="en-US" altLang="zh-CN" i="1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i="1">
                                      <a:latin typeface="Cambria Math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altLang="zh-CN" i="1">
                                      <a:latin typeface="Cambria Math"/>
                                    </a:rPr>
                                    <m:t>1</m:t>
                                  </m:r>
                                </m:sup>
                                <m:e>
                                  <m:f>
                                    <m:fPr>
                                      <m:ctrlPr>
                                        <a:rPr lang="en-US" altLang="zh-CN" i="1"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i="1">
                                          <a:latin typeface="Cambria Math"/>
                                        </a:rPr>
                                        <m:t>6</m:t>
                                      </m:r>
                                    </m:num>
                                    <m:den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i="1">
                                          <a:latin typeface="Cambria Math"/>
                                        </a:rPr>
                                        <m:t>5</m:t>
                                      </m:r>
                                    </m:den>
                                  </m:f>
                                  <m:d>
                                    <m:dPr>
                                      <m:ctrlPr>
                                        <a:rPr lang="en-US" altLang="zh-CN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i="1">
                                          <a:latin typeface="Cambria Math"/>
                                        </a:rPr>
                                        <m:t>𝑧</m:t>
                                      </m:r>
                                      <m:r>
                                        <a:rPr lang="en-US" altLang="zh-CN" i="1">
                                          <a:latin typeface="Cambria Math"/>
                                        </a:rPr>
                                        <m:t>+</m:t>
                                      </m:r>
                                      <m:sSup>
                                        <m:sSupPr>
                                          <m:ctrlPr>
                                            <a:rPr lang="en-US" altLang="zh-CN" i="1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altLang="zh-CN" i="1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altLang="zh-CN" i="1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altLang="zh-CN" i="1">
                                      <a:latin typeface="Cambria Math"/>
                                    </a:rPr>
                                    <m:t>𝑑𝑦</m:t>
                                  </m:r>
                                  <m:r>
                                    <a:rPr lang="en-US" altLang="zh-CN" i="1">
                                      <a:latin typeface="Cambria Math"/>
                                    </a:rPr>
                                    <m:t> </m:t>
                                  </m:r>
                                </m:e>
                              </m:nary>
                            </m:e>
                          </m:d>
                          <m:r>
                            <a:rPr lang="en-US" altLang="zh-CN" i="1">
                              <a:latin typeface="Cambria Math"/>
                            </a:rPr>
                            <m:t>𝑑𝑧</m:t>
                          </m:r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463CAEAB-DD05-036C-F38B-D436B93CE2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0757" y="4228150"/>
                <a:ext cx="3612597" cy="72276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="" xmlns:a16="http://schemas.microsoft.com/office/drawing/2014/main" id="{38279493-A33B-60BA-B48D-392D16990339}"/>
                  </a:ext>
                </a:extLst>
              </p:cNvPr>
              <p:cNvSpPr txBox="1"/>
              <p:nvPr/>
            </p:nvSpPr>
            <p:spPr>
              <a:xfrm>
                <a:off x="866273" y="3342160"/>
                <a:ext cx="3390852" cy="7145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aln/>
                        </m:rPr>
                        <a:rPr lang="en-US" altLang="zh-CN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trlPr>
                                <a:rPr lang="en-US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US" altLang="zh-CN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brk m:alnAt="7"/>
                                    </m:r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num>
                                <m:den>
                                  <m:r>
                                    <m:rPr>
                                      <m:brk m:alnAt="7"/>
                                    </m:r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en-US" altLang="zh-CN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altLang="zh-CN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p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𝑑𝑧𝑑𝑦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38279493-A33B-60BA-B48D-392D169903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273" y="3342160"/>
                <a:ext cx="3390852" cy="714555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7526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2" grpId="0"/>
      <p:bldP spid="24" grpId="0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Text Box 2">
            <a:extLst>
              <a:ext uri="{FF2B5EF4-FFF2-40B4-BE49-F238E27FC236}">
                <a16:creationId xmlns="" xmlns:a16="http://schemas.microsoft.com/office/drawing/2014/main" id="{ABDA8426-FEC4-4CAE-99F8-70DDA45553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4247" y="1133476"/>
            <a:ext cx="216597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7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t-distribution</a:t>
            </a:r>
            <a:endParaRPr lang="zh-CN" altLang="en-US" sz="2700" b="1" dirty="0">
              <a:solidFill>
                <a:srgbClr val="C0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0963" name="Text Box 3">
            <a:extLst>
              <a:ext uri="{FF2B5EF4-FFF2-40B4-BE49-F238E27FC236}">
                <a16:creationId xmlns="" xmlns:a16="http://schemas.microsoft.com/office/drawing/2014/main" id="{05EDD3FB-DD14-424C-ABA5-DDE2D9C768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2059" y="1780981"/>
            <a:ext cx="151209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Definition</a:t>
            </a:r>
            <a:r>
              <a:rPr lang="zh-CN" altLang="en-US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：</a:t>
            </a:r>
            <a:endParaRPr lang="en-US" altLang="zh-CN" sz="2100" b="1" dirty="0">
              <a:solidFill>
                <a:srgbClr val="0000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0964" name="Text Box 4">
            <a:extLst>
              <a:ext uri="{FF2B5EF4-FFF2-40B4-BE49-F238E27FC236}">
                <a16:creationId xmlns="" xmlns:a16="http://schemas.microsoft.com/office/drawing/2014/main" id="{31754F55-D0B6-45B8-B83E-4B6F6B6C4E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2059" y="1724040"/>
            <a:ext cx="6749471" cy="915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5000"/>
              </a:lnSpc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                      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Suppose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～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0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,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1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)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～</a:t>
            </a:r>
            <a:r>
              <a:rPr lang="zh-CN" altLang="en-US" sz="2100" i="1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 </a:t>
            </a:r>
            <a:r>
              <a:rPr lang="en-US" altLang="zh-CN" sz="2100" baseline="30000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2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n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)</a:t>
            </a:r>
            <a:r>
              <a:rPr lang="en-US" altLang="zh-CN" sz="2100" baseline="30000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 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,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independent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each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other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statistic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65" name="Object 5">
                <a:extLst>
                  <a:ext uri="{FF2B5EF4-FFF2-40B4-BE49-F238E27FC236}">
                    <a16:creationId xmlns="" xmlns:a16="http://schemas.microsoft.com/office/drawing/2014/main" id="{79424FEA-5AC8-4D8D-9C5C-280F611D468C}"/>
                  </a:ext>
                </a:extLst>
              </p:cNvPr>
              <p:cNvSpPr txBox="1"/>
              <p:nvPr/>
            </p:nvSpPr>
            <p:spPr bwMode="auto">
              <a:xfrm>
                <a:off x="3330180" y="2515792"/>
                <a:ext cx="1515665" cy="77271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40965" name="Object 5">
                <a:extLst>
                  <a:ext uri="{FF2B5EF4-FFF2-40B4-BE49-F238E27FC236}">
                    <a16:creationId xmlns:a16="http://schemas.microsoft.com/office/drawing/2014/main" id="{79424FEA-5AC8-4D8D-9C5C-280F611D46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0180" y="2515792"/>
                <a:ext cx="1515665" cy="77271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966" name="Text Box 6">
            <a:extLst>
              <a:ext uri="{FF2B5EF4-FFF2-40B4-BE49-F238E27FC236}">
                <a16:creationId xmlns="" xmlns:a16="http://schemas.microsoft.com/office/drawing/2014/main" id="{543CD9E2-2FD3-4EF6-BD9F-D6AA18AE7B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2635" y="3394123"/>
            <a:ext cx="409137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obeys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t </a:t>
            </a:r>
            <a:r>
              <a:rPr lang="mr-IN" altLang="zh-CN" sz="2100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–</a:t>
            </a:r>
            <a:r>
              <a:rPr lang="en-US" altLang="zh-CN" sz="2100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distribution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with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 </a:t>
            </a:r>
            <a:r>
              <a:rPr lang="en-US" altLang="zh-CN" sz="2100" dirty="0" err="1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df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n.</a:t>
            </a:r>
            <a:endParaRPr lang="zh-CN" altLang="en-US" sz="21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0967" name="Rectangle 7">
            <a:extLst>
              <a:ext uri="{FF2B5EF4-FFF2-40B4-BE49-F238E27FC236}">
                <a16:creationId xmlns="" xmlns:a16="http://schemas.microsoft.com/office/drawing/2014/main" id="{4505BEB2-DDA4-45BD-B291-6CBAAEF2A4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1111" y="3365412"/>
            <a:ext cx="1132568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dirty="0">
                <a:latin typeface="Times New Roman" panose="02020603050405020304" pitchFamily="18" charset="0"/>
              </a:rPr>
              <a:t>Notation</a:t>
            </a:r>
            <a:endParaRPr lang="zh-CN" altLang="en-US" sz="2100" dirty="0">
              <a:latin typeface="Times New Roman" panose="02020603050405020304" pitchFamily="18" charset="0"/>
            </a:endParaRPr>
          </a:p>
        </p:txBody>
      </p:sp>
      <p:sp>
        <p:nvSpPr>
          <p:cNvPr id="40968" name="Text Box 8">
            <a:extLst>
              <a:ext uri="{FF2B5EF4-FFF2-40B4-BE49-F238E27FC236}">
                <a16:creationId xmlns="" xmlns:a16="http://schemas.microsoft.com/office/drawing/2014/main" id="{58CF3E00-49B9-4D16-85EA-A6116E96BE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4249" y="3892154"/>
            <a:ext cx="3726656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Pdf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t-distribution</a:t>
            </a:r>
            <a:endParaRPr lang="zh-CN" alt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0969" name="Text Box 9">
            <a:extLst>
              <a:ext uri="{FF2B5EF4-FFF2-40B4-BE49-F238E27FC236}">
                <a16:creationId xmlns="" xmlns:a16="http://schemas.microsoft.com/office/drawing/2014/main" id="{A8AD96BA-8EBF-49F7-B43D-CD35274A7A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7889" y="3364921"/>
            <a:ext cx="1593056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i="1" dirty="0">
                <a:solidFill>
                  <a:srgbClr val="FF0000"/>
                </a:solidFill>
                <a:latin typeface="Times New Roman" panose="02020603050405020304" pitchFamily="18" charset="0"/>
              </a:rPr>
              <a:t>T</a:t>
            </a:r>
            <a:r>
              <a:rPr lang="en-US" altLang="zh-CN" sz="21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1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～</a:t>
            </a:r>
            <a:r>
              <a:rPr lang="en-US" altLang="zh-CN" sz="2100" b="1" i="1" dirty="0">
                <a:solidFill>
                  <a:srgbClr val="FF0000"/>
                </a:solidFill>
                <a:latin typeface="Times New Roman" panose="02020603050405020304" pitchFamily="18" charset="0"/>
              </a:rPr>
              <a:t>t</a:t>
            </a:r>
            <a:r>
              <a:rPr lang="en-US" altLang="zh-CN" sz="21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100" b="1" i="1" dirty="0">
                <a:solidFill>
                  <a:srgbClr val="FF0000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21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100" b="1" dirty="0">
                <a:latin typeface="Times New Roman" panose="02020603050405020304" pitchFamily="18" charset="0"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70" name="Object 10">
                <a:extLst>
                  <a:ext uri="{FF2B5EF4-FFF2-40B4-BE49-F238E27FC236}">
                    <a16:creationId xmlns="" xmlns:a16="http://schemas.microsoft.com/office/drawing/2014/main" id="{9590B134-10AE-4C02-B18B-7FEE5EE74C38}"/>
                  </a:ext>
                </a:extLst>
              </p:cNvPr>
              <p:cNvSpPr txBox="1"/>
              <p:nvPr/>
            </p:nvSpPr>
            <p:spPr bwMode="auto">
              <a:xfrm>
                <a:off x="1664495" y="4346974"/>
                <a:ext cx="5756672" cy="134540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i="1" smtClean="0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d>
                        <m:d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Γ</m:t>
                          </m:r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num>
                                <m:den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m:rPr>
                                  <m:sty m:val="p"/>
                                </m:rPr>
                                <a:rPr lang="zh-CN" altLang="en-US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π</m:t>
                              </m:r>
                            </m:e>
                          </m:rad>
                          <m:r>
                            <m:rPr>
                              <m:sty m:val="p"/>
                            </m:r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Γ</m:t>
                          </m:r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den>
                      </m:f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(−∞&lt;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&lt;+∞)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0970" name="Object 10">
                <a:extLst>
                  <a:ext uri="{FF2B5EF4-FFF2-40B4-BE49-F238E27FC236}">
                    <a16:creationId xmlns:a16="http://schemas.microsoft.com/office/drawing/2014/main" id="{9590B134-10AE-4C02-B18B-7FEE5EE74C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664495" y="4346974"/>
                <a:ext cx="5756672" cy="13454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99557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0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0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0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0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09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09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3" grpId="0"/>
      <p:bldP spid="40964" grpId="0"/>
      <p:bldP spid="40966" grpId="0"/>
      <p:bldP spid="40967" grpId="0"/>
      <p:bldP spid="40968" grpId="0"/>
      <p:bldP spid="40969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3" name="Text Box 2">
            <a:extLst>
              <a:ext uri="{FF2B5EF4-FFF2-40B4-BE49-F238E27FC236}">
                <a16:creationId xmlns="" xmlns:a16="http://schemas.microsoft.com/office/drawing/2014/main" id="{31190F55-146F-464E-A37E-C93D12FD1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941" y="986106"/>
            <a:ext cx="14466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Theorem</a:t>
            </a:r>
          </a:p>
        </p:txBody>
      </p:sp>
      <p:sp>
        <p:nvSpPr>
          <p:cNvPr id="37894" name="Rectangle 3">
            <a:extLst>
              <a:ext uri="{FF2B5EF4-FFF2-40B4-BE49-F238E27FC236}">
                <a16:creationId xmlns="" xmlns:a16="http://schemas.microsoft.com/office/drawing/2014/main" id="{6E2DAC6C-0582-49AB-AD65-EA52BE759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9105" y="1028181"/>
            <a:ext cx="648489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Suppose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baseline="-25000" dirty="0">
                <a:latin typeface="Times New Roman" charset="0"/>
                <a:ea typeface="Times New Roman" charset="0"/>
                <a:cs typeface="Times New Roman" charset="0"/>
              </a:rPr>
              <a:t>1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baseline="-25000" dirty="0">
                <a:latin typeface="Times New Roman" charset="0"/>
                <a:ea typeface="Times New Roman" charset="0"/>
                <a:cs typeface="Times New Roman" charset="0"/>
              </a:rPr>
              <a:t>2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…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i="1" dirty="0" err="1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i="1" baseline="-25000" dirty="0" err="1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)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specimen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normal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population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～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 ,</a:t>
            </a:r>
            <a:r>
              <a:rPr lang="zh-CN" altLang="en-US" sz="2100" i="1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 </a:t>
            </a:r>
            <a:r>
              <a:rPr lang="en-US" altLang="zh-CN" sz="2100" baseline="30000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2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)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statistic</a:t>
            </a:r>
            <a:endParaRPr lang="zh-CN" alt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890" name="Object 4">
                <a:extLst>
                  <a:ext uri="{FF2B5EF4-FFF2-40B4-BE49-F238E27FC236}">
                    <a16:creationId xmlns="" xmlns:a16="http://schemas.microsoft.com/office/drawing/2014/main" id="{DE0E6270-964C-49F7-A973-98F3D5DF6426}"/>
                  </a:ext>
                </a:extLst>
              </p:cNvPr>
              <p:cNvSpPr txBox="1"/>
              <p:nvPr/>
            </p:nvSpPr>
            <p:spPr bwMode="auto">
              <a:xfrm>
                <a:off x="2135830" y="1962731"/>
                <a:ext cx="4602899" cy="97274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</m:den>
                      </m:f>
                      <m:rad>
                        <m:radPr>
                          <m:degHide m:val="on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ra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  <m:rad>
                        <m:radPr>
                          <m:degHide m:val="on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ra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7890" name="Object 4">
                <a:extLst>
                  <a:ext uri="{FF2B5EF4-FFF2-40B4-BE49-F238E27FC236}">
                    <a16:creationId xmlns:a16="http://schemas.microsoft.com/office/drawing/2014/main" id="{DE0E6270-964C-49F7-A973-98F3D5DF64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35830" y="1962731"/>
                <a:ext cx="4602899" cy="97274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013" name="Text Box 5">
            <a:extLst>
              <a:ext uri="{FF2B5EF4-FFF2-40B4-BE49-F238E27FC236}">
                <a16:creationId xmlns="" xmlns:a16="http://schemas.microsoft.com/office/drawing/2014/main" id="{3E8F41E5-9A7C-462B-B3AA-B5695D19D4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4483" y="2895540"/>
            <a:ext cx="114863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Proof</a:t>
            </a:r>
            <a:endParaRPr lang="zh-CN" altLang="en-US" sz="2100" b="1" dirty="0">
              <a:solidFill>
                <a:srgbClr val="0000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4038" name="Text Box 7">
            <a:extLst>
              <a:ext uri="{FF2B5EF4-FFF2-40B4-BE49-F238E27FC236}">
                <a16:creationId xmlns="" xmlns:a16="http://schemas.microsoft.com/office/drawing/2014/main" id="{3FFCD277-1E1C-415C-8F5F-815CB136D9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5830" y="4228630"/>
            <a:ext cx="97155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then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018" name="Object 10">
                <a:extLst>
                  <a:ext uri="{FF2B5EF4-FFF2-40B4-BE49-F238E27FC236}">
                    <a16:creationId xmlns="" xmlns:a16="http://schemas.microsoft.com/office/drawing/2014/main" id="{67652398-A1ED-4E5D-8D05-AEE7686FFE57}"/>
                  </a:ext>
                </a:extLst>
              </p:cNvPr>
              <p:cNvSpPr txBox="1"/>
              <p:nvPr/>
            </p:nvSpPr>
            <p:spPr bwMode="auto">
              <a:xfrm>
                <a:off x="3645525" y="4764973"/>
                <a:ext cx="2911079" cy="94416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rad>
                            </m:den>
                          </m:f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(0,1),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3018" name="Object 10">
                <a:extLst>
                  <a:ext uri="{FF2B5EF4-FFF2-40B4-BE49-F238E27FC236}">
                    <a16:creationId xmlns:a16="http://schemas.microsoft.com/office/drawing/2014/main" id="{67652398-A1ED-4E5D-8D05-AEE7686FFE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645525" y="4764973"/>
                <a:ext cx="2911079" cy="9441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040" name="Object 5">
                <a:extLst>
                  <a:ext uri="{FF2B5EF4-FFF2-40B4-BE49-F238E27FC236}">
                    <a16:creationId xmlns="" xmlns:a16="http://schemas.microsoft.com/office/drawing/2014/main" id="{392954A1-1E6B-4D06-AEBF-8A3D06E11B45}"/>
                  </a:ext>
                </a:extLst>
              </p:cNvPr>
              <p:cNvSpPr txBox="1"/>
              <p:nvPr/>
            </p:nvSpPr>
            <p:spPr bwMode="auto">
              <a:xfrm>
                <a:off x="3570089" y="3438055"/>
                <a:ext cx="2003822" cy="7905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bar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ba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4040" name="Object 5">
                <a:extLst>
                  <a:ext uri="{FF2B5EF4-FFF2-40B4-BE49-F238E27FC236}">
                    <a16:creationId xmlns:a16="http://schemas.microsoft.com/office/drawing/2014/main" id="{392954A1-1E6B-4D06-AEBF-8A3D06E11B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70089" y="3438055"/>
                <a:ext cx="2003822" cy="7905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041" name="Text Box 7">
            <a:extLst>
              <a:ext uri="{FF2B5EF4-FFF2-40B4-BE49-F238E27FC236}">
                <a16:creationId xmlns="" xmlns:a16="http://schemas.microsoft.com/office/drawing/2014/main" id="{CC1F66F7-C699-4584-9820-70C27788B9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8819" y="2893411"/>
            <a:ext cx="97155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Since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0336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3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3" grpId="0"/>
      <p:bldP spid="44038" grpId="0"/>
      <p:bldP spid="44041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">
            <a:extLst>
              <a:ext uri="{FF2B5EF4-FFF2-40B4-BE49-F238E27FC236}">
                <a16:creationId xmlns="" xmlns:a16="http://schemas.microsoft.com/office/drawing/2014/main" id="{8E1F538A-5885-435A-B134-D07D530502B4}"/>
              </a:ext>
            </a:extLst>
          </p:cNvPr>
          <p:cNvGrpSpPr>
            <a:grpSpLocks/>
          </p:cNvGrpSpPr>
          <p:nvPr/>
        </p:nvGrpSpPr>
        <p:grpSpPr bwMode="auto">
          <a:xfrm>
            <a:off x="1664494" y="1283496"/>
            <a:ext cx="5618134" cy="428626"/>
            <a:chOff x="703" y="1605"/>
            <a:chExt cx="3518" cy="360"/>
          </a:xfrm>
        </p:grpSpPr>
        <p:sp>
          <p:nvSpPr>
            <p:cNvPr id="38920" name="Text Box 7">
              <a:extLst>
                <a:ext uri="{FF2B5EF4-FFF2-40B4-BE49-F238E27FC236}">
                  <a16:creationId xmlns="" xmlns:a16="http://schemas.microsoft.com/office/drawing/2014/main" id="{286DA049-0577-44B1-90C2-8C693EE356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3" y="1616"/>
              <a:ext cx="816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2100" b="1" dirty="0">
                  <a:latin typeface="Times New Roman" panose="02020603050405020304" pitchFamily="18" charset="0"/>
                </a:rPr>
                <a:t>Since </a:t>
              </a:r>
              <a:endParaRPr lang="zh-CN" altLang="en-US" sz="2100" b="1" dirty="0">
                <a:latin typeface="Times New Roman" panose="02020603050405020304" pitchFamily="18" charset="0"/>
              </a:endParaRPr>
            </a:p>
          </p:txBody>
        </p:sp>
        <p:sp>
          <p:nvSpPr>
            <p:cNvPr id="38921" name="Text Box 8">
              <a:extLst>
                <a:ext uri="{FF2B5EF4-FFF2-40B4-BE49-F238E27FC236}">
                  <a16:creationId xmlns="" xmlns:a16="http://schemas.microsoft.com/office/drawing/2014/main" id="{89D94431-570F-4244-904F-DC8109EAC3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99" y="1605"/>
              <a:ext cx="2722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2100" b="1" dirty="0">
                  <a:latin typeface="Times New Roman" panose="02020603050405020304" pitchFamily="18" charset="0"/>
                </a:rPr>
                <a:t>and </a:t>
              </a:r>
              <a:r>
                <a:rPr lang="en-US" altLang="zh-CN" sz="2100" b="1" i="1" dirty="0">
                  <a:latin typeface="Times New Roman" panose="02020603050405020304" pitchFamily="18" charset="0"/>
                </a:rPr>
                <a:t>S </a:t>
              </a:r>
              <a:r>
                <a:rPr lang="en-US" altLang="zh-CN" sz="2100" b="1" baseline="30000" dirty="0">
                  <a:latin typeface="Times New Roman" panose="02020603050405020304" pitchFamily="18" charset="0"/>
                </a:rPr>
                <a:t>2</a:t>
              </a:r>
              <a:r>
                <a:rPr lang="zh-CN" altLang="en-US" sz="2100" b="1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100" b="1" dirty="0">
                  <a:latin typeface="Times New Roman" panose="02020603050405020304" pitchFamily="18" charset="0"/>
                </a:rPr>
                <a:t>are independence</a:t>
              </a:r>
              <a:r>
                <a:rPr lang="zh-CN" altLang="en-US" sz="2100" b="1" dirty="0">
                  <a:latin typeface="Times New Roman" panose="02020603050405020304" pitchFamily="18" charset="0"/>
                </a:rPr>
                <a:t>，</a:t>
              </a:r>
              <a:r>
                <a:rPr lang="en-US" altLang="zh-CN" sz="2100" b="1" dirty="0">
                  <a:latin typeface="Times New Roman" panose="02020603050405020304" pitchFamily="18" charset="0"/>
                </a:rPr>
                <a:t>and</a:t>
              </a:r>
              <a:r>
                <a:rPr lang="zh-CN" altLang="en-US" sz="2100" b="1" dirty="0">
                  <a:latin typeface="Times New Roman" panose="02020603050405020304" pitchFamily="18" charset="0"/>
                </a:rPr>
                <a:t> 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917" name="Object 9">
                  <a:extLst>
                    <a:ext uri="{FF2B5EF4-FFF2-40B4-BE49-F238E27FC236}">
                      <a16:creationId xmlns="" xmlns:a16="http://schemas.microsoft.com/office/drawing/2014/main" id="{8BE5F013-03AD-431E-AA67-98732AB62F74}"/>
                    </a:ext>
                  </a:extLst>
                </p:cNvPr>
                <p:cNvSpPr txBox="1"/>
                <p:nvPr/>
              </p:nvSpPr>
              <p:spPr bwMode="auto">
                <a:xfrm>
                  <a:off x="1211" y="1620"/>
                  <a:ext cx="272" cy="31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>
                  <a:normAutofit fontScale="92500"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bar>
                          <m:barPr>
                            <m:pos m:val="top"/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barPr>
                          <m:e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bar>
                      </m:oMath>
                    </m:oMathPara>
                  </a14:m>
                  <a:endParaRPr lang="zh-CN" altLang="en-US"/>
                </a:p>
              </p:txBody>
            </p:sp>
          </mc:Choice>
          <mc:Fallback xmlns="">
            <p:sp>
              <p:nvSpPr>
                <p:cNvPr id="38917" name="Object 9">
                  <a:extLst>
                    <a:ext uri="{FF2B5EF4-FFF2-40B4-BE49-F238E27FC236}">
                      <a16:creationId xmlns:a16="http://schemas.microsoft.com/office/drawing/2014/main" id="{8BE5F013-03AD-431E-AA67-98732AB62F7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211" y="1620"/>
                  <a:ext cx="272" cy="319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3020" name="Text Box 12">
            <a:extLst>
              <a:ext uri="{FF2B5EF4-FFF2-40B4-BE49-F238E27FC236}">
                <a16:creationId xmlns="" xmlns:a16="http://schemas.microsoft.com/office/drawing/2014/main" id="{F1F0B3EE-4CF3-4909-B303-5504297C09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4982" y="2697956"/>
            <a:ext cx="524470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Through the definition of  t-distribution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021" name="Object 13">
                <a:extLst>
                  <a:ext uri="{FF2B5EF4-FFF2-40B4-BE49-F238E27FC236}">
                    <a16:creationId xmlns="" xmlns:a16="http://schemas.microsoft.com/office/drawing/2014/main" id="{FC5F877A-CD32-49A5-A89C-9D87F188EBE3}"/>
                  </a:ext>
                </a:extLst>
              </p:cNvPr>
              <p:cNvSpPr txBox="1"/>
              <p:nvPr/>
            </p:nvSpPr>
            <p:spPr bwMode="auto">
              <a:xfrm>
                <a:off x="1931194" y="3267076"/>
                <a:ext cx="4157663" cy="177403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bar>
                                <m:barPr>
                                  <m:pos m:val="top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bar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ba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num>
                            <m:den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num>
                                <m:den>
                                  <m:rad>
                                    <m:radPr>
                                      <m:degHide m:val="on"/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rad>
                                </m:den>
                              </m:f>
                            </m:den>
                          </m:f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f>
                                    <m:f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sSubSup>
                                        <m:sSubSupPr>
                                          <m:ctrlPr>
                                            <a:rPr lang="zh-CN" altLang="en-US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zh-CN" altLang="en-US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𝑆</m:t>
                                          </m:r>
                                        </m:e>
                                        <m:sub>
                                          <m:r>
                                            <a:rPr lang="zh-CN" altLang="en-US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  <m:sup>
                                          <m:r>
                                            <a:rPr lang="zh-CN" altLang="en-US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num>
                                    <m:den>
                                      <m:sSup>
                                        <m:sSupPr>
                                          <m:ctrlPr>
                                            <a:rPr lang="zh-CN" altLang="en-US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zh-CN" altLang="en-US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p>
                                          <m:r>
                                            <a:rPr lang="zh-CN" altLang="en-US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den>
                                  </m:f>
                                </m:num>
                                <m:den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−1)</m:t>
                                  </m:r>
                                </m:den>
                              </m:f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  <m:rad>
                        <m:radPr>
                          <m:degHide m:val="on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rad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43021" name="Object 13">
                <a:extLst>
                  <a:ext uri="{FF2B5EF4-FFF2-40B4-BE49-F238E27FC236}">
                    <a16:creationId xmlns:a16="http://schemas.microsoft.com/office/drawing/2014/main" id="{FC5F877A-CD32-49A5-A89C-9D87F188EB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31194" y="3267076"/>
                <a:ext cx="4157663" cy="17740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061" name="对象 1">
                <a:extLst>
                  <a:ext uri="{FF2B5EF4-FFF2-40B4-BE49-F238E27FC236}">
                    <a16:creationId xmlns="" xmlns:a16="http://schemas.microsoft.com/office/drawing/2014/main" id="{003404BE-2B13-479D-BEAE-A9C949EAC183}"/>
                  </a:ext>
                </a:extLst>
              </p:cNvPr>
              <p:cNvSpPr txBox="1"/>
              <p:nvPr/>
            </p:nvSpPr>
            <p:spPr bwMode="auto">
              <a:xfrm>
                <a:off x="3221831" y="1712119"/>
                <a:ext cx="2063354" cy="91440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45061" name="对象 1">
                <a:extLst>
                  <a:ext uri="{FF2B5EF4-FFF2-40B4-BE49-F238E27FC236}">
                    <a16:creationId xmlns:a16="http://schemas.microsoft.com/office/drawing/2014/main" id="{003404BE-2B13-479D-BEAE-A9C949EAC1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221831" y="1712119"/>
                <a:ext cx="2063354" cy="9144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对象 2">
                <a:extLst>
                  <a:ext uri="{FF2B5EF4-FFF2-40B4-BE49-F238E27FC236}">
                    <a16:creationId xmlns="" xmlns:a16="http://schemas.microsoft.com/office/drawing/2014/main" id="{327D6235-875D-40E3-A205-EECB67493D47}"/>
                  </a:ext>
                </a:extLst>
              </p:cNvPr>
              <p:cNvSpPr txBox="1"/>
              <p:nvPr/>
            </p:nvSpPr>
            <p:spPr bwMode="auto">
              <a:xfrm>
                <a:off x="3977880" y="4670824"/>
                <a:ext cx="3021806" cy="97274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</m:den>
                      </m:f>
                      <m:rad>
                        <m:radPr>
                          <m:degHide m:val="on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ra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3" name="对象 2">
                <a:extLst>
                  <a:ext uri="{FF2B5EF4-FFF2-40B4-BE49-F238E27FC236}">
                    <a16:creationId xmlns:a16="http://schemas.microsoft.com/office/drawing/2014/main" id="{327D6235-875D-40E3-A205-EECB67493D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77880" y="4670824"/>
                <a:ext cx="3021806" cy="97274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90881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3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20" grpId="0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42" name="Text Box 2">
            <a:extLst>
              <a:ext uri="{FF2B5EF4-FFF2-40B4-BE49-F238E27FC236}">
                <a16:creationId xmlns="" xmlns:a16="http://schemas.microsoft.com/office/drawing/2014/main" id="{F27EBF08-50EF-42B9-9021-BE85E555FB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791" y="1048064"/>
            <a:ext cx="176807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Theorem</a:t>
            </a:r>
          </a:p>
        </p:txBody>
      </p:sp>
      <p:sp>
        <p:nvSpPr>
          <p:cNvPr id="39943" name="Rectangle 3">
            <a:extLst>
              <a:ext uri="{FF2B5EF4-FFF2-40B4-BE49-F238E27FC236}">
                <a16:creationId xmlns="" xmlns:a16="http://schemas.microsoft.com/office/drawing/2014/main" id="{2B65C044-2BB8-4FD6-9819-B0306D9915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1335" y="1045140"/>
            <a:ext cx="7128076" cy="1218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</a:pPr>
            <a:r>
              <a:rPr lang="en-US" altLang="zh-CN" sz="2100" b="1" dirty="0"/>
              <a:t>           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Suppose</a:t>
            </a:r>
            <a:r>
              <a:rPr lang="en-US" altLang="zh-CN" sz="2100" b="1" dirty="0"/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(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X</a:t>
            </a:r>
            <a:r>
              <a:rPr lang="en-US" altLang="zh-CN" sz="2100" b="1" baseline="-25000" dirty="0">
                <a:latin typeface="Times New Roman" panose="02020603050405020304" pitchFamily="18" charset="0"/>
              </a:rPr>
              <a:t>1</a:t>
            </a:r>
            <a:r>
              <a:rPr lang="en-US" altLang="zh-CN" sz="2100" b="1" dirty="0">
                <a:latin typeface="Times New Roman" panose="02020603050405020304" pitchFamily="18" charset="0"/>
              </a:rPr>
              <a:t>,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X</a:t>
            </a:r>
            <a:r>
              <a:rPr lang="en-US" altLang="zh-CN" sz="2100" b="1" baseline="-25000" dirty="0">
                <a:latin typeface="Times New Roman" panose="02020603050405020304" pitchFamily="18" charset="0"/>
              </a:rPr>
              <a:t>2</a:t>
            </a:r>
            <a:r>
              <a:rPr lang="en-US" altLang="zh-CN" sz="2100" b="1" dirty="0">
                <a:latin typeface="Times New Roman" panose="02020603050405020304" pitchFamily="18" charset="0"/>
              </a:rPr>
              <a:t>, </a:t>
            </a:r>
            <a:r>
              <a:rPr lang="en-US" altLang="zh-CN" sz="2100" b="1" dirty="0">
                <a:latin typeface="宋体" panose="02010600030101010101" pitchFamily="2" charset="-122"/>
              </a:rPr>
              <a:t>…</a:t>
            </a:r>
            <a:r>
              <a:rPr lang="en-US" altLang="zh-CN" sz="2100" b="1" dirty="0">
                <a:latin typeface="Times New Roman" panose="02020603050405020304" pitchFamily="18" charset="0"/>
              </a:rPr>
              <a:t>,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X</a:t>
            </a:r>
            <a:r>
              <a:rPr lang="en-US" altLang="zh-CN" sz="2100" b="1" i="1" baseline="-25000" dirty="0">
                <a:latin typeface="Times New Roman" panose="02020603050405020304" pitchFamily="18" charset="0"/>
              </a:rPr>
              <a:t>n</a:t>
            </a:r>
            <a:r>
              <a:rPr lang="en-US" altLang="zh-CN" sz="2100" b="1" baseline="-25000" dirty="0">
                <a:latin typeface="Times New Roman" panose="02020603050405020304" pitchFamily="18" charset="0"/>
              </a:rPr>
              <a:t>1</a:t>
            </a:r>
            <a:r>
              <a:rPr lang="en-US" altLang="zh-CN" sz="2100" b="1" dirty="0">
                <a:latin typeface="Times New Roman" panose="02020603050405020304" pitchFamily="18" charset="0"/>
              </a:rPr>
              <a:t>)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and (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Y</a:t>
            </a:r>
            <a:r>
              <a:rPr lang="en-US" altLang="zh-CN" sz="2100" b="1" baseline="-25000" dirty="0">
                <a:latin typeface="Times New Roman" panose="02020603050405020304" pitchFamily="18" charset="0"/>
              </a:rPr>
              <a:t>1</a:t>
            </a:r>
            <a:r>
              <a:rPr lang="en-US" altLang="zh-CN" sz="2100" b="1" dirty="0">
                <a:latin typeface="Times New Roman" panose="02020603050405020304" pitchFamily="18" charset="0"/>
              </a:rPr>
              <a:t>,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Y</a:t>
            </a:r>
            <a:r>
              <a:rPr lang="en-US" altLang="zh-CN" sz="2100" b="1" baseline="-25000" dirty="0">
                <a:latin typeface="Times New Roman" panose="02020603050405020304" pitchFamily="18" charset="0"/>
              </a:rPr>
              <a:t>2</a:t>
            </a:r>
            <a:r>
              <a:rPr lang="en-US" altLang="zh-CN" sz="2100" b="1" dirty="0">
                <a:latin typeface="Times New Roman" panose="02020603050405020304" pitchFamily="18" charset="0"/>
              </a:rPr>
              <a:t>, </a:t>
            </a:r>
            <a:r>
              <a:rPr lang="en-US" altLang="zh-CN" sz="2100" b="1" dirty="0">
                <a:latin typeface="宋体" panose="02010600030101010101" pitchFamily="2" charset="-122"/>
              </a:rPr>
              <a:t>…</a:t>
            </a:r>
            <a:r>
              <a:rPr lang="en-US" altLang="zh-CN" sz="2100" b="1" dirty="0">
                <a:latin typeface="Times New Roman" panose="02020603050405020304" pitchFamily="18" charset="0"/>
              </a:rPr>
              <a:t>,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Y</a:t>
            </a:r>
            <a:r>
              <a:rPr lang="en-US" altLang="zh-CN" sz="2100" b="1" i="1" baseline="-25000" dirty="0">
                <a:latin typeface="Times New Roman" panose="02020603050405020304" pitchFamily="18" charset="0"/>
              </a:rPr>
              <a:t>n</a:t>
            </a:r>
            <a:r>
              <a:rPr lang="en-US" altLang="zh-CN" sz="2100" b="1" baseline="-25000" dirty="0">
                <a:latin typeface="Times New Roman" panose="02020603050405020304" pitchFamily="18" charset="0"/>
              </a:rPr>
              <a:t>2</a:t>
            </a:r>
            <a:r>
              <a:rPr lang="en-US" altLang="zh-CN" sz="2100" b="1" dirty="0">
                <a:latin typeface="Times New Roman" panose="02020603050405020304" pitchFamily="18" charset="0"/>
              </a:rPr>
              <a:t>) are from the specimen of 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N</a:t>
            </a:r>
            <a:r>
              <a:rPr lang="en-US" altLang="zh-CN" sz="2100" b="1" dirty="0">
                <a:latin typeface="Times New Roman" panose="02020603050405020304" pitchFamily="18" charset="0"/>
              </a:rPr>
              <a:t>(</a:t>
            </a:r>
            <a:r>
              <a:rPr lang="en-US" altLang="zh-CN" sz="21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</a:t>
            </a:r>
            <a:r>
              <a:rPr lang="en-US" altLang="zh-CN" sz="2100" b="1" baseline="-25000" dirty="0">
                <a:latin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zh-CN" sz="21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, </a:t>
            </a:r>
            <a:r>
              <a:rPr lang="zh-CN" altLang="en-US" sz="2100" b="1" i="1" dirty="0">
                <a:solidFill>
                  <a:srgbClr val="FF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</a:t>
            </a:r>
            <a:r>
              <a:rPr lang="en-US" altLang="zh-CN" sz="2100" b="1" baseline="30000" dirty="0">
                <a:solidFill>
                  <a:srgbClr val="FF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2</a:t>
            </a:r>
            <a:r>
              <a:rPr lang="en-US" altLang="zh-CN" sz="2100" b="1" dirty="0">
                <a:latin typeface="Times New Roman" panose="02020603050405020304" pitchFamily="18" charset="0"/>
              </a:rPr>
              <a:t>) ,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N</a:t>
            </a:r>
            <a:r>
              <a:rPr lang="en-US" altLang="zh-CN" sz="2100" b="1" dirty="0">
                <a:latin typeface="Times New Roman" panose="02020603050405020304" pitchFamily="18" charset="0"/>
              </a:rPr>
              <a:t>(</a:t>
            </a:r>
            <a:r>
              <a:rPr lang="en-US" altLang="zh-CN" sz="21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</a:t>
            </a:r>
            <a:r>
              <a:rPr lang="en-US" altLang="zh-CN" sz="2100" b="1" baseline="-25000" dirty="0">
                <a:latin typeface="Times New Roman" panose="02020603050405020304" pitchFamily="18" charset="0"/>
                <a:sym typeface="Symbol" panose="05050102010706020507" pitchFamily="18" charset="2"/>
              </a:rPr>
              <a:t>2</a:t>
            </a:r>
            <a:r>
              <a:rPr lang="en-US" altLang="zh-CN" sz="21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, </a:t>
            </a:r>
            <a:r>
              <a:rPr lang="zh-CN" altLang="en-US" sz="2100" b="1" i="1" dirty="0">
                <a:solidFill>
                  <a:srgbClr val="FF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</a:t>
            </a:r>
            <a:r>
              <a:rPr lang="en-US" altLang="zh-CN" sz="2100" b="1" baseline="30000" dirty="0">
                <a:solidFill>
                  <a:srgbClr val="FF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2</a:t>
            </a:r>
            <a:r>
              <a:rPr lang="en-US" altLang="zh-CN" sz="2100" b="1" dirty="0">
                <a:latin typeface="Times New Roman" panose="02020603050405020304" pitchFamily="18" charset="0"/>
              </a:rPr>
              <a:t>) respectively</a:t>
            </a:r>
            <a:r>
              <a:rPr lang="zh-CN" altLang="en-US" sz="2100" b="1" dirty="0">
                <a:latin typeface="Times New Roman" panose="02020603050405020304" pitchFamily="18" charset="0"/>
              </a:rPr>
              <a:t>，</a:t>
            </a:r>
            <a:r>
              <a:rPr lang="en-US" altLang="zh-CN" sz="2100" b="1" dirty="0">
                <a:latin typeface="Times New Roman" panose="02020603050405020304" pitchFamily="18" charset="0"/>
              </a:rPr>
              <a:t>and they are independence</a:t>
            </a:r>
            <a:r>
              <a:rPr lang="zh-CN" altLang="en-US" sz="2100" b="1" dirty="0">
                <a:latin typeface="Times New Roman" panose="02020603050405020304" pitchFamily="18" charset="0"/>
              </a:rPr>
              <a:t>，</a:t>
            </a:r>
            <a:r>
              <a:rPr lang="en-US" altLang="zh-CN" sz="2100" b="1" dirty="0">
                <a:latin typeface="Times New Roman" panose="02020603050405020304" pitchFamily="18" charset="0"/>
              </a:rPr>
              <a:t>then the statistic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036" name="Object 4">
                <a:extLst>
                  <a:ext uri="{FF2B5EF4-FFF2-40B4-BE49-F238E27FC236}">
                    <a16:creationId xmlns="" xmlns:a16="http://schemas.microsoft.com/office/drawing/2014/main" id="{34F3AEBF-BA7D-4513-A38B-1FD2EB86F2A1}"/>
                  </a:ext>
                </a:extLst>
              </p:cNvPr>
              <p:cNvSpPr txBox="1"/>
              <p:nvPr/>
            </p:nvSpPr>
            <p:spPr bwMode="auto">
              <a:xfrm>
                <a:off x="2378870" y="2619376"/>
                <a:ext cx="4589860" cy="11834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−(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−2)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44036" name="Object 4">
                <a:extLst>
                  <a:ext uri="{FF2B5EF4-FFF2-40B4-BE49-F238E27FC236}">
                    <a16:creationId xmlns:a16="http://schemas.microsoft.com/office/drawing/2014/main" id="{34F3AEBF-BA7D-4513-A38B-1FD2EB86F2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78870" y="2619376"/>
                <a:ext cx="4589860" cy="118348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组合 2">
            <a:extLst>
              <a:ext uri="{FF2B5EF4-FFF2-40B4-BE49-F238E27FC236}">
                <a16:creationId xmlns="" xmlns:a16="http://schemas.microsoft.com/office/drawing/2014/main" id="{D88F3782-5AED-4C49-A60C-6F75A095A001}"/>
              </a:ext>
            </a:extLst>
          </p:cNvPr>
          <p:cNvGrpSpPr>
            <a:grpSpLocks/>
          </p:cNvGrpSpPr>
          <p:nvPr/>
        </p:nvGrpSpPr>
        <p:grpSpPr bwMode="auto">
          <a:xfrm>
            <a:off x="1241335" y="3880247"/>
            <a:ext cx="3419963" cy="904875"/>
            <a:chOff x="131112" y="4030663"/>
            <a:chExt cx="4559951" cy="1206500"/>
          </a:xfrm>
        </p:grpSpPr>
        <p:sp>
          <p:nvSpPr>
            <p:cNvPr id="39949" name="Text Box 5">
              <a:extLst>
                <a:ext uri="{FF2B5EF4-FFF2-40B4-BE49-F238E27FC236}">
                  <a16:creationId xmlns="" xmlns:a16="http://schemas.microsoft.com/office/drawing/2014/main" id="{7E7FF6D9-5AC3-4895-8BDF-19F8C5F05D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1112" y="4292600"/>
              <a:ext cx="1368425" cy="553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2100" b="1" dirty="0">
                  <a:latin typeface="Times New Roman" panose="02020603050405020304" pitchFamily="18" charset="0"/>
                </a:rPr>
                <a:t>where</a:t>
              </a:r>
              <a:endParaRPr lang="zh-CN" altLang="en-US" sz="2100" b="1" dirty="0">
                <a:latin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941" name="Object 6">
                  <a:extLst>
                    <a:ext uri="{FF2B5EF4-FFF2-40B4-BE49-F238E27FC236}">
                      <a16:creationId xmlns="" xmlns:a16="http://schemas.microsoft.com/office/drawing/2014/main" id="{890D4185-590B-4A0C-822A-7858A68C2D49}"/>
                    </a:ext>
                  </a:extLst>
                </p:cNvPr>
                <p:cNvSpPr txBox="1"/>
                <p:nvPr/>
              </p:nvSpPr>
              <p:spPr bwMode="auto">
                <a:xfrm>
                  <a:off x="1250950" y="4030663"/>
                  <a:ext cx="3440113" cy="1206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>
                  <a:norm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zh-CN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ad>
                          <m:radPr>
                            <m:degHide m:val="on"/>
                            <m:ctrlPr>
                              <a:rPr lang="zh-CN" alt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num>
                              <m:den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zh-CN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den>
                            </m:f>
                          </m:e>
                        </m:rad>
                        <m:r>
                          <a:rPr lang="zh-CN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, </m:t>
                        </m:r>
                      </m:oMath>
                    </m:oMathPara>
                  </a14:m>
                  <a:endParaRPr lang="zh-CN" altLang="en-US"/>
                </a:p>
              </p:txBody>
            </p:sp>
          </mc:Choice>
          <mc:Fallback xmlns="">
            <p:sp>
              <p:nvSpPr>
                <p:cNvPr id="39941" name="Object 6">
                  <a:extLst>
                    <a:ext uri="{FF2B5EF4-FFF2-40B4-BE49-F238E27FC236}">
                      <a16:creationId xmlns:a16="http://schemas.microsoft.com/office/drawing/2014/main" id="{890D4185-590B-4A0C-822A-7858A68C2D4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250950" y="4030663"/>
                  <a:ext cx="3440113" cy="120650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" name="组合 1">
            <a:extLst>
              <a:ext uri="{FF2B5EF4-FFF2-40B4-BE49-F238E27FC236}">
                <a16:creationId xmlns="" xmlns:a16="http://schemas.microsoft.com/office/drawing/2014/main" id="{5C677406-15F6-460D-8878-C02DE6622034}"/>
              </a:ext>
            </a:extLst>
          </p:cNvPr>
          <p:cNvGrpSpPr>
            <a:grpSpLocks/>
          </p:cNvGrpSpPr>
          <p:nvPr/>
        </p:nvGrpSpPr>
        <p:grpSpPr bwMode="auto">
          <a:xfrm>
            <a:off x="1691478" y="4820831"/>
            <a:ext cx="6343642" cy="426731"/>
            <a:chOff x="703265" y="5284788"/>
            <a:chExt cx="6944031" cy="56897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948" name="Text Box 8">
                  <a:extLst>
                    <a:ext uri="{FF2B5EF4-FFF2-40B4-BE49-F238E27FC236}">
                      <a16:creationId xmlns="" xmlns:a16="http://schemas.microsoft.com/office/drawing/2014/main" id="{BA80AD9F-73C4-4A66-BFE5-3A452EDBD28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703265" y="5314812"/>
                  <a:ext cx="1198550" cy="53895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14:m>
                    <m:oMath xmlns:m="http://schemas.openxmlformats.org/officeDocument/2006/math">
                      <m:sSubSup>
                        <m:sSubSupPr>
                          <m:ctrlPr>
                            <a:rPr lang="zh-CN" altLang="en-US" sz="2000" i="1" smtClean="0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zh-CN" altLang="en-US" sz="2000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zh-CN" altLang="en-US" sz="2000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zh-CN" altLang="en-US" sz="2000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a14:m>
                  <a:r>
                    <a:rPr lang="en-US" altLang="zh-CN" sz="2000" b="1" dirty="0">
                      <a:latin typeface="Times New Roman" panose="02020603050405020304" pitchFamily="18" charset="0"/>
                    </a:rPr>
                    <a:t>, </a:t>
                  </a:r>
                  <a14:m>
                    <m:oMath xmlns:m="http://schemas.openxmlformats.org/officeDocument/2006/math">
                      <m:sSubSup>
                        <m:sSubSupPr>
                          <m:ctrlP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a14:m>
                  <a:endParaRPr lang="zh-CN" altLang="en-US" sz="2000" b="1" dirty="0">
                    <a:latin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39948" name="Text Box 8">
                  <a:extLst>
                    <a:ext uri="{FF2B5EF4-FFF2-40B4-BE49-F238E27FC236}">
                      <a16:creationId xmlns:a16="http://schemas.microsoft.com/office/drawing/2014/main" id="{BA80AD9F-73C4-4A66-BFE5-3A452EDBD28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703265" y="5314812"/>
                  <a:ext cx="1198550" cy="538952"/>
                </a:xfrm>
                <a:prstGeom prst="rect">
                  <a:avLst/>
                </a:prstGeom>
                <a:blipFill>
                  <a:blip r:embed="rId4"/>
                  <a:stretch>
                    <a:fillRect t="-7576" b="-27273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9947" name="Text Box 11">
              <a:extLst>
                <a:ext uri="{FF2B5EF4-FFF2-40B4-BE49-F238E27FC236}">
                  <a16:creationId xmlns="" xmlns:a16="http://schemas.microsoft.com/office/drawing/2014/main" id="{BBA7DDB2-2F8A-407C-B296-D824AFD16E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5300" y="5284788"/>
              <a:ext cx="5881996" cy="553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2100" b="1" dirty="0">
                  <a:latin typeface="Times New Roman" panose="02020603050405020304" pitchFamily="18" charset="0"/>
                </a:rPr>
                <a:t>are the sample variance for two populations.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23715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5" name="Text Box 2">
            <a:extLst>
              <a:ext uri="{FF2B5EF4-FFF2-40B4-BE49-F238E27FC236}">
                <a16:creationId xmlns="" xmlns:a16="http://schemas.microsoft.com/office/drawing/2014/main" id="{1F851024-6BF0-4E2B-A227-8703824D8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7080" y="1268016"/>
            <a:ext cx="104536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Proof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：</a:t>
            </a:r>
            <a:endParaRPr lang="en-US" altLang="zh-CN" sz="2400" b="1" dirty="0">
              <a:solidFill>
                <a:srgbClr val="C00000"/>
              </a:solidFill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036" name="Object 4">
                <a:extLst>
                  <a:ext uri="{FF2B5EF4-FFF2-40B4-BE49-F238E27FC236}">
                    <a16:creationId xmlns="" xmlns:a16="http://schemas.microsoft.com/office/drawing/2014/main" id="{7465B1F8-AFD5-4650-8547-55DF4D2E0F94}"/>
                  </a:ext>
                </a:extLst>
              </p:cNvPr>
              <p:cNvSpPr txBox="1"/>
              <p:nvPr/>
            </p:nvSpPr>
            <p:spPr bwMode="auto">
              <a:xfrm>
                <a:off x="2557463" y="4270772"/>
                <a:ext cx="4029075" cy="12370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−(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(0,</m:t>
                      </m:r>
                      <m:r>
                        <a:rPr lang="zh-CN" altLang="en-US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1)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44036" name="Object 4">
                <a:extLst>
                  <a:ext uri="{FF2B5EF4-FFF2-40B4-BE49-F238E27FC236}">
                    <a16:creationId xmlns:a16="http://schemas.microsoft.com/office/drawing/2014/main" id="{7465B1F8-AFD5-4650-8547-55DF4D2E0F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57463" y="4270772"/>
                <a:ext cx="4029075" cy="123705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对象 3">
                <a:extLst>
                  <a:ext uri="{FF2B5EF4-FFF2-40B4-BE49-F238E27FC236}">
                    <a16:creationId xmlns="" xmlns:a16="http://schemas.microsoft.com/office/drawing/2014/main" id="{99995825-D546-4A37-A07F-401127F54F03}"/>
                  </a:ext>
                </a:extLst>
              </p:cNvPr>
              <p:cNvSpPr txBox="1"/>
              <p:nvPr/>
            </p:nvSpPr>
            <p:spPr bwMode="auto">
              <a:xfrm>
                <a:off x="2432447" y="1808560"/>
                <a:ext cx="4437459" cy="8941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bar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bar>
                      <m:r>
                        <a:rPr lang="zh-CN" altLang="en-US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nor/>
                        </m:rPr>
                        <a:rPr lang="zh-CN" altLang="en-US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bar>
                        <m:barPr>
                          <m:pos m:val="top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bar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bar>
                      <m:r>
                        <a:rPr lang="zh-CN" altLang="en-US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" name="对象 3">
                <a:extLst>
                  <a:ext uri="{FF2B5EF4-FFF2-40B4-BE49-F238E27FC236}">
                    <a16:creationId xmlns:a16="http://schemas.microsoft.com/office/drawing/2014/main" id="{99995825-D546-4A37-A07F-401127F54F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32447" y="1808560"/>
                <a:ext cx="4437459" cy="89415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对象 4">
                <a:extLst>
                  <a:ext uri="{FF2B5EF4-FFF2-40B4-BE49-F238E27FC236}">
                    <a16:creationId xmlns="" xmlns:a16="http://schemas.microsoft.com/office/drawing/2014/main" id="{4B2C673C-FEFE-4408-9480-A3948509DD6E}"/>
                  </a:ext>
                </a:extLst>
              </p:cNvPr>
              <p:cNvSpPr txBox="1"/>
              <p:nvPr/>
            </p:nvSpPr>
            <p:spPr bwMode="auto">
              <a:xfrm>
                <a:off x="2436020" y="3050382"/>
                <a:ext cx="3850481" cy="894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bar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ba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bar>
                        <m:barPr>
                          <m:pos m:val="top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bar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bar>
                      <m:r>
                        <a:rPr lang="zh-CN" altLang="en-US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" name="对象 4">
                <a:extLst>
                  <a:ext uri="{FF2B5EF4-FFF2-40B4-BE49-F238E27FC236}">
                    <a16:creationId xmlns:a16="http://schemas.microsoft.com/office/drawing/2014/main" id="{4B2C673C-FEFE-4408-9480-A3948509DD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36020" y="3050382"/>
                <a:ext cx="3850481" cy="89416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158" name="Text Box 5">
            <a:extLst>
              <a:ext uri="{FF2B5EF4-FFF2-40B4-BE49-F238E27FC236}">
                <a16:creationId xmlns="" xmlns:a16="http://schemas.microsoft.com/office/drawing/2014/main" id="{8657B23D-30AA-4841-B102-D5FACEAB13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6161" y="4076701"/>
            <a:ext cx="102631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>
                <a:latin typeface="Times New Roman" panose="02020603050405020304" pitchFamily="18" charset="0"/>
              </a:rPr>
              <a:t>Thus</a:t>
            </a:r>
            <a:endParaRPr lang="zh-CN" altLang="en-US" sz="2100" dirty="0">
              <a:latin typeface="Times New Roman" panose="02020603050405020304" pitchFamily="18" charset="0"/>
            </a:endParaRPr>
          </a:p>
        </p:txBody>
      </p:sp>
      <p:sp>
        <p:nvSpPr>
          <p:cNvPr id="49159" name="Text Box 5">
            <a:extLst>
              <a:ext uri="{FF2B5EF4-FFF2-40B4-BE49-F238E27FC236}">
                <a16:creationId xmlns="" xmlns:a16="http://schemas.microsoft.com/office/drawing/2014/main" id="{9F7453D2-4B0E-4F31-ABEB-E9E8829415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2207" y="1293019"/>
            <a:ext cx="5104593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dirty="0">
                <a:latin typeface="Times New Roman" panose="02020603050405020304" pitchFamily="18" charset="0"/>
              </a:rPr>
              <a:t>By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dirty="0">
                <a:latin typeface="Times New Roman" panose="02020603050405020304" pitchFamily="18" charset="0"/>
              </a:rPr>
              <a:t>the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dirty="0">
                <a:latin typeface="Times New Roman" panose="02020603050405020304" pitchFamily="18" charset="0"/>
              </a:rPr>
              <a:t>conditions,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dirty="0">
                <a:latin typeface="Times New Roman" panose="02020603050405020304" pitchFamily="18" charset="0"/>
              </a:rPr>
              <a:t>we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dirty="0">
                <a:latin typeface="Times New Roman" panose="02020603050405020304" pitchFamily="18" charset="0"/>
              </a:rPr>
              <a:t>arrive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dirty="0">
                <a:latin typeface="Times New Roman" panose="02020603050405020304" pitchFamily="18" charset="0"/>
              </a:rPr>
              <a:t>at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49160" name="Text Box 5">
            <a:extLst>
              <a:ext uri="{FF2B5EF4-FFF2-40B4-BE49-F238E27FC236}">
                <a16:creationId xmlns="" xmlns:a16="http://schemas.microsoft.com/office/drawing/2014/main" id="{8D3F5EF2-AB8C-40ED-9DFF-25F13D1347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6161" y="2726532"/>
            <a:ext cx="1801817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dirty="0">
                <a:latin typeface="Times New Roman" panose="02020603050405020304" pitchFamily="18" charset="0"/>
              </a:rPr>
              <a:t>Furthermore</a:t>
            </a:r>
            <a:endParaRPr lang="zh-CN" altLang="en-US" sz="21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1967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9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9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9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8" grpId="0"/>
      <p:bldP spid="49159" grpId="0"/>
      <p:bldP spid="49160" grpId="0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对象 5">
                <a:extLst>
                  <a:ext uri="{FF2B5EF4-FFF2-40B4-BE49-F238E27FC236}">
                    <a16:creationId xmlns="" xmlns:a16="http://schemas.microsoft.com/office/drawing/2014/main" id="{6F61A518-3EA9-4B16-A5C3-756462C8A59B}"/>
                  </a:ext>
                </a:extLst>
              </p:cNvPr>
              <p:cNvSpPr txBox="1"/>
              <p:nvPr/>
            </p:nvSpPr>
            <p:spPr bwMode="auto">
              <a:xfrm>
                <a:off x="2574131" y="1253730"/>
                <a:ext cx="4644629" cy="8691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−1),</m:t>
                      </m:r>
                      <m:r>
                        <m:rPr>
                          <m:nor/>
                        </m:rPr>
                        <a:rPr lang="zh-CN" altLang="en-US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−1),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6" name="对象 5">
                <a:extLst>
                  <a:ext uri="{FF2B5EF4-FFF2-40B4-BE49-F238E27FC236}">
                    <a16:creationId xmlns:a16="http://schemas.microsoft.com/office/drawing/2014/main" id="{6F61A518-3EA9-4B16-A5C3-756462C8A5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74131" y="1253730"/>
                <a:ext cx="4644629" cy="86915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对象 6">
                <a:extLst>
                  <a:ext uri="{FF2B5EF4-FFF2-40B4-BE49-F238E27FC236}">
                    <a16:creationId xmlns="" xmlns:a16="http://schemas.microsoft.com/office/drawing/2014/main" id="{9B80A76E-3F69-4DA0-AA54-F7D966CD0D4F}"/>
                  </a:ext>
                </a:extLst>
              </p:cNvPr>
              <p:cNvSpPr txBox="1"/>
              <p:nvPr/>
            </p:nvSpPr>
            <p:spPr bwMode="auto">
              <a:xfrm>
                <a:off x="2549128" y="2226470"/>
                <a:ext cx="4129088" cy="86558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−2),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7" name="对象 6">
                <a:extLst>
                  <a:ext uri="{FF2B5EF4-FFF2-40B4-BE49-F238E27FC236}">
                    <a16:creationId xmlns:a16="http://schemas.microsoft.com/office/drawing/2014/main" id="{9B80A76E-3F69-4DA0-AA54-F7D966CD0D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49128" y="2226470"/>
                <a:ext cx="4129088" cy="8655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180" name="Text Box 5">
            <a:extLst>
              <a:ext uri="{FF2B5EF4-FFF2-40B4-BE49-F238E27FC236}">
                <a16:creationId xmlns="" xmlns:a16="http://schemas.microsoft.com/office/drawing/2014/main" id="{1B57A9AE-23E9-47E8-8A37-E9311CDB59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628" y="1130395"/>
            <a:ext cx="2931848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On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the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other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hand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  <p:sp>
        <p:nvSpPr>
          <p:cNvPr id="50181" name="Text Box 5">
            <a:extLst>
              <a:ext uri="{FF2B5EF4-FFF2-40B4-BE49-F238E27FC236}">
                <a16:creationId xmlns="" xmlns:a16="http://schemas.microsoft.com/office/drawing/2014/main" id="{075648B2-DC0A-43EC-BDC3-B31FF427E6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2811" y="2121694"/>
            <a:ext cx="102631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Thus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对象 7">
                <a:extLst>
                  <a:ext uri="{FF2B5EF4-FFF2-40B4-BE49-F238E27FC236}">
                    <a16:creationId xmlns="" xmlns:a16="http://schemas.microsoft.com/office/drawing/2014/main" id="{7B95BBCD-A1F9-45AD-985A-07981B9C2A8E}"/>
                  </a:ext>
                </a:extLst>
              </p:cNvPr>
              <p:cNvSpPr txBox="1"/>
              <p:nvPr/>
            </p:nvSpPr>
            <p:spPr bwMode="auto">
              <a:xfrm>
                <a:off x="1889522" y="3320653"/>
                <a:ext cx="5594747" cy="23562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𝑈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den>
                              </m:f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−(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sSup>
                                    <m:s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−2)</m:t>
                                  </m:r>
                                </m:den>
                              </m:f>
                            </m:e>
                          </m:rad>
                        </m:den>
                      </m:f>
                    </m:oMath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bar>
                            <m:barPr>
                              <m:pos m:val="top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bar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ba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−(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−2)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8" name="对象 7">
                <a:extLst>
                  <a:ext uri="{FF2B5EF4-FFF2-40B4-BE49-F238E27FC236}">
                    <a16:creationId xmlns:a16="http://schemas.microsoft.com/office/drawing/2014/main" id="{7B95BBCD-A1F9-45AD-985A-07981B9C2A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89522" y="3320653"/>
                <a:ext cx="5594747" cy="23562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183" name="Text Box 5">
            <a:extLst>
              <a:ext uri="{FF2B5EF4-FFF2-40B4-BE49-F238E27FC236}">
                <a16:creationId xmlns="" xmlns:a16="http://schemas.microsoft.com/office/drawing/2014/main" id="{B1F57723-D329-4015-A9EC-AD20AA2453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2811" y="2996803"/>
            <a:ext cx="172266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Therefore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1939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0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0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0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80" grpId="0"/>
      <p:bldP spid="50181" grpId="0"/>
      <p:bldP spid="50183" grpId="0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Text Box 2">
            <a:extLst>
              <a:ext uri="{FF2B5EF4-FFF2-40B4-BE49-F238E27FC236}">
                <a16:creationId xmlns="" xmlns:a16="http://schemas.microsoft.com/office/drawing/2014/main" id="{2A2F4A38-C282-4EAA-80C8-732D8D894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367" y="529026"/>
            <a:ext cx="2031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F-distribution</a:t>
            </a:r>
            <a:endParaRPr lang="zh-CN" altLang="en-US" sz="2400" b="1" dirty="0">
              <a:solidFill>
                <a:srgbClr val="C0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8134" name="Text Box 6">
            <a:extLst>
              <a:ext uri="{FF2B5EF4-FFF2-40B4-BE49-F238E27FC236}">
                <a16:creationId xmlns="" xmlns:a16="http://schemas.microsoft.com/office/drawing/2014/main" id="{A607B0EF-977C-460F-A8C4-29E445EDE0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0959" y="3494417"/>
            <a:ext cx="761473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dirty="0">
                <a:latin typeface="Times New Roman" panose="02020603050405020304" pitchFamily="18" charset="0"/>
              </a:rPr>
              <a:t>obeys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dirty="0">
                <a:latin typeface="Times New Roman" panose="02020603050405020304" pitchFamily="18" charset="0"/>
              </a:rPr>
              <a:t>the</a:t>
            </a:r>
            <a:r>
              <a:rPr lang="zh-CN" altLang="en-US" sz="2100" dirty="0">
                <a:latin typeface="Times New Roman" panose="02020603050405020304" pitchFamily="18" charset="0"/>
              </a:rPr>
              <a:t>  </a:t>
            </a:r>
            <a:r>
              <a:rPr lang="en-US" altLang="zh-CN" sz="2100" dirty="0">
                <a:solidFill>
                  <a:srgbClr val="FF0000"/>
                </a:solidFill>
                <a:latin typeface="Times New Roman" panose="02020603050405020304" pitchFamily="18" charset="0"/>
              </a:rPr>
              <a:t>F-distribution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dirty="0">
                <a:latin typeface="Times New Roman" panose="02020603050405020304" pitchFamily="18" charset="0"/>
              </a:rPr>
              <a:t>with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dirty="0">
                <a:latin typeface="Times New Roman" panose="02020603050405020304" pitchFamily="18" charset="0"/>
              </a:rPr>
              <a:t>numerator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dirty="0" err="1">
                <a:latin typeface="Times New Roman" panose="02020603050405020304" pitchFamily="18" charset="0"/>
              </a:rPr>
              <a:t>df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i="1" dirty="0">
                <a:latin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2100" baseline="-25000" dirty="0">
                <a:latin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zh-CN" altLang="en-US" sz="2100" dirty="0">
                <a:latin typeface="Times New Roman" panose="02020603050405020304" pitchFamily="18" charset="0"/>
              </a:rPr>
              <a:t>，</a:t>
            </a:r>
            <a:r>
              <a:rPr lang="en-US" altLang="zh-CN" sz="2100" dirty="0">
                <a:latin typeface="Times New Roman" panose="02020603050405020304" pitchFamily="18" charset="0"/>
              </a:rPr>
              <a:t>and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dirty="0">
                <a:latin typeface="Times New Roman" panose="02020603050405020304" pitchFamily="18" charset="0"/>
              </a:rPr>
              <a:t>denominator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dirty="0" err="1">
                <a:latin typeface="Times New Roman" panose="02020603050405020304" pitchFamily="18" charset="0"/>
              </a:rPr>
              <a:t>df</a:t>
            </a:r>
            <a:r>
              <a:rPr lang="zh-CN" altLang="en-US" sz="2100" dirty="0">
                <a:latin typeface="Times New Roman" panose="02020603050405020304" pitchFamily="18" charset="0"/>
              </a:rPr>
              <a:t> </a:t>
            </a:r>
            <a:r>
              <a:rPr lang="en-US" altLang="zh-CN" sz="2100" i="1" dirty="0">
                <a:latin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2100" baseline="-25000" dirty="0">
                <a:latin typeface="Times New Roman" panose="02020603050405020304" pitchFamily="18" charset="0"/>
                <a:sym typeface="Symbol" panose="05050102010706020507" pitchFamily="18" charset="2"/>
              </a:rPr>
              <a:t>2</a:t>
            </a:r>
            <a:endParaRPr lang="zh-CN" altLang="en-US" sz="2100" dirty="0">
              <a:latin typeface="Times New Roman" panose="02020603050405020304" pitchFamily="18" charset="0"/>
            </a:endParaRPr>
          </a:p>
        </p:txBody>
      </p:sp>
      <p:grpSp>
        <p:nvGrpSpPr>
          <p:cNvPr id="2" name="Group 16">
            <a:extLst>
              <a:ext uri="{FF2B5EF4-FFF2-40B4-BE49-F238E27FC236}">
                <a16:creationId xmlns="" xmlns:a16="http://schemas.microsoft.com/office/drawing/2014/main" id="{EBD93A17-6785-47DD-A95F-C558DDC48B56}"/>
              </a:ext>
            </a:extLst>
          </p:cNvPr>
          <p:cNvGrpSpPr>
            <a:grpSpLocks/>
          </p:cNvGrpSpPr>
          <p:nvPr/>
        </p:nvGrpSpPr>
        <p:grpSpPr bwMode="auto">
          <a:xfrm>
            <a:off x="750959" y="1077910"/>
            <a:ext cx="7642081" cy="2028429"/>
            <a:chOff x="341" y="360"/>
            <a:chExt cx="5732" cy="1356"/>
          </a:xfrm>
        </p:grpSpPr>
        <p:sp>
          <p:nvSpPr>
            <p:cNvPr id="43018" name="Text Box 3">
              <a:extLst>
                <a:ext uri="{FF2B5EF4-FFF2-40B4-BE49-F238E27FC236}">
                  <a16:creationId xmlns="" xmlns:a16="http://schemas.microsoft.com/office/drawing/2014/main" id="{56B5EACA-0151-4696-92EB-8CA03CF1EC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1" y="360"/>
              <a:ext cx="1180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</a:pPr>
              <a:r>
                <a:rPr lang="en-US" altLang="zh-CN" sz="2100" b="1" dirty="0">
                  <a:solidFill>
                    <a:srgbClr val="0000FF"/>
                  </a:solidFill>
                  <a:latin typeface="Times New Roman" panose="02020603050405020304" pitchFamily="18" charset="0"/>
                </a:rPr>
                <a:t>Definition</a:t>
              </a:r>
              <a:endParaRPr lang="en-US" altLang="zh-CN" sz="2100" b="1" dirty="0">
                <a:latin typeface="Times New Roman" panose="02020603050405020304" pitchFamily="18" charset="0"/>
              </a:endParaRPr>
            </a:p>
          </p:txBody>
        </p:sp>
        <p:sp>
          <p:nvSpPr>
            <p:cNvPr id="43019" name="Text Box 4">
              <a:extLst>
                <a:ext uri="{FF2B5EF4-FFF2-40B4-BE49-F238E27FC236}">
                  <a16:creationId xmlns="" xmlns:a16="http://schemas.microsoft.com/office/drawing/2014/main" id="{0E962627-2703-4EDE-A28B-CAC76A4383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3" y="360"/>
              <a:ext cx="5490" cy="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</a:pPr>
              <a:r>
                <a:rPr lang="en-US" altLang="zh-CN" sz="2100" b="1" dirty="0">
                  <a:latin typeface="Times New Roman" panose="02020603050405020304" pitchFamily="18" charset="0"/>
                </a:rPr>
                <a:t>               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Suppose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the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100" dirty="0" err="1">
                  <a:latin typeface="Times New Roman" panose="02020603050405020304" pitchFamily="18" charset="0"/>
                </a:rPr>
                <a:t>rvs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100" i="1" dirty="0">
                  <a:latin typeface="Times New Roman" panose="02020603050405020304" pitchFamily="18" charset="0"/>
                </a:rPr>
                <a:t>X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～</a:t>
              </a:r>
              <a:r>
                <a:rPr lang="zh-CN" altLang="en-US" sz="2100" i="1" dirty="0">
                  <a:latin typeface="Times New Roman" panose="02020603050405020304" pitchFamily="18" charset="0"/>
                  <a:sym typeface="Symbol" panose="05050102010706020507" pitchFamily="18" charset="2"/>
                </a:rPr>
                <a:t> </a:t>
              </a:r>
              <a:r>
                <a:rPr lang="en-US" altLang="zh-CN" sz="2100" baseline="30000" dirty="0">
                  <a:latin typeface="Times New Roman" panose="02020603050405020304" pitchFamily="18" charset="0"/>
                  <a:sym typeface="Symbol" panose="05050102010706020507" pitchFamily="18" charset="2"/>
                </a:rPr>
                <a:t>2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(</a:t>
              </a:r>
              <a:r>
                <a:rPr lang="en-US" altLang="zh-CN" sz="2100" i="1" dirty="0">
                  <a:latin typeface="Times New Roman" panose="02020603050405020304" pitchFamily="18" charset="0"/>
                  <a:sym typeface="Symbol" panose="05050102010706020507" pitchFamily="18" charset="2"/>
                </a:rPr>
                <a:t>n</a:t>
              </a:r>
              <a:r>
                <a:rPr lang="en-US" altLang="zh-CN" sz="2100" baseline="-25000" dirty="0">
                  <a:latin typeface="Times New Roman" panose="02020603050405020304" pitchFamily="18" charset="0"/>
                  <a:sym typeface="Symbol" panose="05050102010706020507" pitchFamily="18" charset="2"/>
                </a:rPr>
                <a:t>1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)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、</a:t>
              </a:r>
              <a:r>
                <a:rPr lang="en-US" altLang="zh-CN" sz="2100" i="1" dirty="0">
                  <a:latin typeface="Times New Roman" panose="02020603050405020304" pitchFamily="18" charset="0"/>
                </a:rPr>
                <a:t>Y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～</a:t>
              </a:r>
              <a:r>
                <a:rPr lang="zh-CN" altLang="en-US" sz="2100" i="1" dirty="0">
                  <a:latin typeface="Times New Roman" panose="02020603050405020304" pitchFamily="18" charset="0"/>
                  <a:sym typeface="Symbol" panose="05050102010706020507" pitchFamily="18" charset="2"/>
                </a:rPr>
                <a:t> </a:t>
              </a:r>
              <a:r>
                <a:rPr lang="en-US" altLang="zh-CN" sz="2100" baseline="30000" dirty="0">
                  <a:latin typeface="Times New Roman" panose="02020603050405020304" pitchFamily="18" charset="0"/>
                  <a:sym typeface="Symbol" panose="05050102010706020507" pitchFamily="18" charset="2"/>
                </a:rPr>
                <a:t>2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(</a:t>
              </a:r>
              <a:r>
                <a:rPr lang="en-US" altLang="zh-CN" sz="2100" i="1" dirty="0">
                  <a:latin typeface="Times New Roman" panose="02020603050405020304" pitchFamily="18" charset="0"/>
                  <a:sym typeface="Symbol" panose="05050102010706020507" pitchFamily="18" charset="2"/>
                </a:rPr>
                <a:t>n</a:t>
              </a:r>
              <a:r>
                <a:rPr lang="en-US" altLang="zh-CN" sz="2100" baseline="-25000" dirty="0">
                  <a:latin typeface="Times New Roman" panose="02020603050405020304" pitchFamily="18" charset="0"/>
                  <a:sym typeface="Symbol" panose="05050102010706020507" pitchFamily="18" charset="2"/>
                </a:rPr>
                <a:t>2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)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，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and</a:t>
              </a:r>
            </a:p>
            <a:p>
              <a:pPr algn="just" eaLnBrk="1" hangingPunct="1">
                <a:spcBef>
                  <a:spcPct val="50000"/>
                </a:spcBef>
              </a:pPr>
              <a:r>
                <a:rPr lang="en-US" altLang="zh-CN" sz="2100" dirty="0">
                  <a:latin typeface="Times New Roman" panose="02020603050405020304" pitchFamily="18" charset="0"/>
                </a:rPr>
                <a:t>independent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to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each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other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，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then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100" dirty="0">
                  <a:latin typeface="Times New Roman" panose="02020603050405020304" pitchFamily="18" charset="0"/>
                </a:rPr>
                <a:t>the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100" dirty="0" err="1">
                  <a:latin typeface="Times New Roman" panose="02020603050405020304" pitchFamily="18" charset="0"/>
                </a:rPr>
                <a:t>rv</a:t>
              </a:r>
              <a:r>
                <a:rPr lang="zh-CN" altLang="en-US" sz="2100" dirty="0">
                  <a:latin typeface="Times New Roman" panose="02020603050405020304" pitchFamily="18" charset="0"/>
                </a:rPr>
                <a:t> 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010" name="Object 5">
                  <a:extLst>
                    <a:ext uri="{FF2B5EF4-FFF2-40B4-BE49-F238E27FC236}">
                      <a16:creationId xmlns="" xmlns:a16="http://schemas.microsoft.com/office/drawing/2014/main" id="{B8EA5B04-B967-4198-825A-2D7D79835F89}"/>
                    </a:ext>
                  </a:extLst>
                </p:cNvPr>
                <p:cNvSpPr txBox="1"/>
                <p:nvPr/>
              </p:nvSpPr>
              <p:spPr bwMode="auto">
                <a:xfrm>
                  <a:off x="1800" y="1007"/>
                  <a:ext cx="1818" cy="70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>
                  <a:noAutofit/>
                </a:bodyPr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zh-CN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zh-CN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zh-CN" altLang="en-US" sz="2000" i="1">
                                <a:solidFill>
                                  <a:srgbClr val="000000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f>
                              <m:fPr>
                                <m:ctrlPr>
                                  <a:rPr lang="zh-CN" altLang="en-US" sz="2000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zh-CN" altLang="en-US" sz="2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zh-CN" altLang="en-US" sz="2000" i="1">
                                        <a:solidFill>
                                          <a:srgbClr val="000000"/>
                                        </a:solidFill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0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zh-CN" altLang="en-US" sz="20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den>
                            </m:f>
                          </m:num>
                          <m:den>
                            <m:f>
                              <m:fPr>
                                <m:ctrlPr>
                                  <a:rPr lang="zh-CN" altLang="en-US" sz="2000" i="1">
                                    <a:solidFill>
                                      <a:srgbClr val="000000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zh-CN" altLang="en-US" sz="2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zh-CN" altLang="en-US" sz="2000" i="1">
                                        <a:solidFill>
                                          <a:srgbClr val="000000"/>
                                        </a:solidFill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0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zh-CN" altLang="en-US" sz="20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den>
                            </m:f>
                          </m:den>
                        </m:f>
                      </m:oMath>
                    </m:oMathPara>
                  </a14:m>
                  <a:endParaRPr lang="zh-CN" altLang="en-US" sz="2000" dirty="0"/>
                </a:p>
              </p:txBody>
            </p:sp>
          </mc:Choice>
          <mc:Fallback xmlns="">
            <p:sp>
              <p:nvSpPr>
                <p:cNvPr id="43010" name="Object 5">
                  <a:extLst>
                    <a:ext uri="{FF2B5EF4-FFF2-40B4-BE49-F238E27FC236}">
                      <a16:creationId xmlns:a16="http://schemas.microsoft.com/office/drawing/2014/main" id="{B8EA5B04-B967-4198-825A-2D7D79835F8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800" y="1007"/>
                  <a:ext cx="1818" cy="709"/>
                </a:xfrm>
                <a:prstGeom prst="rect">
                  <a:avLst/>
                </a:prstGeom>
                <a:blipFill>
                  <a:blip r:embed="rId2"/>
                  <a:stretch>
                    <a:fillRect b="-9195"/>
                  </a:stretch>
                </a:blipFill>
                <a:ln>
                  <a:noFill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" name="Group 17">
            <a:extLst>
              <a:ext uri="{FF2B5EF4-FFF2-40B4-BE49-F238E27FC236}">
                <a16:creationId xmlns="" xmlns:a16="http://schemas.microsoft.com/office/drawing/2014/main" id="{A8159C52-4AED-4F14-9257-9FEE874D0627}"/>
              </a:ext>
            </a:extLst>
          </p:cNvPr>
          <p:cNvGrpSpPr>
            <a:grpSpLocks/>
          </p:cNvGrpSpPr>
          <p:nvPr/>
        </p:nvGrpSpPr>
        <p:grpSpPr bwMode="auto">
          <a:xfrm>
            <a:off x="1845469" y="4315737"/>
            <a:ext cx="3734991" cy="419100"/>
            <a:chOff x="60" y="1864"/>
            <a:chExt cx="3137" cy="352"/>
          </a:xfrm>
        </p:grpSpPr>
        <p:sp>
          <p:nvSpPr>
            <p:cNvPr id="43016" name="Rectangle 7">
              <a:extLst>
                <a:ext uri="{FF2B5EF4-FFF2-40B4-BE49-F238E27FC236}">
                  <a16:creationId xmlns="" xmlns:a16="http://schemas.microsoft.com/office/drawing/2014/main" id="{8BBB0DD8-A62C-4E5C-8166-3D7B89DF79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" y="1867"/>
              <a:ext cx="1134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2100" dirty="0">
                  <a:latin typeface="Times New Roman" panose="02020603050405020304" pitchFamily="18" charset="0"/>
                </a:rPr>
                <a:t>Notation</a:t>
              </a:r>
              <a:endParaRPr lang="zh-CN" altLang="en-US" sz="2100" dirty="0">
                <a:latin typeface="Times New Roman" panose="02020603050405020304" pitchFamily="18" charset="0"/>
              </a:endParaRPr>
            </a:p>
          </p:txBody>
        </p:sp>
        <p:sp>
          <p:nvSpPr>
            <p:cNvPr id="43017" name="Rectangle 8">
              <a:extLst>
                <a:ext uri="{FF2B5EF4-FFF2-40B4-BE49-F238E27FC236}">
                  <a16:creationId xmlns="" xmlns:a16="http://schemas.microsoft.com/office/drawing/2014/main" id="{C323F057-BCAC-4533-8BD3-25E875A8C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6" y="1864"/>
              <a:ext cx="2051" cy="349"/>
            </a:xfrm>
            <a:prstGeom prst="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2100" b="1" i="1" dirty="0">
                  <a:latin typeface="Times New Roman" panose="02020603050405020304" pitchFamily="18" charset="0"/>
                </a:rPr>
                <a:t>Z</a:t>
              </a:r>
              <a:r>
                <a:rPr lang="zh-CN" altLang="en-US" sz="2100" b="1" dirty="0">
                  <a:latin typeface="Times New Roman" panose="02020603050405020304" pitchFamily="18" charset="0"/>
                </a:rPr>
                <a:t>～</a:t>
              </a:r>
              <a:r>
                <a:rPr lang="en-US" altLang="zh-CN" sz="2100" b="1" i="1" dirty="0">
                  <a:latin typeface="Times New Roman" panose="02020603050405020304" pitchFamily="18" charset="0"/>
                  <a:sym typeface="Symbol" panose="05050102010706020507" pitchFamily="18" charset="2"/>
                </a:rPr>
                <a:t>F</a:t>
              </a:r>
              <a:r>
                <a:rPr lang="en-US" altLang="zh-CN" sz="2100" b="1" dirty="0">
                  <a:latin typeface="Times New Roman" panose="02020603050405020304" pitchFamily="18" charset="0"/>
                </a:rPr>
                <a:t>(</a:t>
              </a:r>
              <a:r>
                <a:rPr lang="en-US" altLang="zh-CN" sz="2100" b="1" i="1" dirty="0">
                  <a:latin typeface="Times New Roman" panose="02020603050405020304" pitchFamily="18" charset="0"/>
                  <a:sym typeface="Symbol" panose="05050102010706020507" pitchFamily="18" charset="2"/>
                </a:rPr>
                <a:t>n</a:t>
              </a:r>
              <a:r>
                <a:rPr lang="en-US" altLang="zh-CN" sz="2100" b="1" baseline="-25000" dirty="0">
                  <a:latin typeface="Times New Roman" panose="02020603050405020304" pitchFamily="18" charset="0"/>
                  <a:sym typeface="Symbol" panose="05050102010706020507" pitchFamily="18" charset="2"/>
                </a:rPr>
                <a:t>1</a:t>
              </a:r>
              <a:r>
                <a:rPr lang="en-US" altLang="zh-CN" sz="2100" b="1" dirty="0">
                  <a:latin typeface="Times New Roman" panose="02020603050405020304" pitchFamily="18" charset="0"/>
                </a:rPr>
                <a:t>, </a:t>
              </a:r>
              <a:r>
                <a:rPr lang="en-US" altLang="zh-CN" sz="2100" b="1" i="1" dirty="0">
                  <a:latin typeface="Times New Roman" panose="02020603050405020304" pitchFamily="18" charset="0"/>
                  <a:sym typeface="Symbol" panose="05050102010706020507" pitchFamily="18" charset="2"/>
                </a:rPr>
                <a:t>n</a:t>
              </a:r>
              <a:r>
                <a:rPr lang="en-US" altLang="zh-CN" sz="2100" b="1" baseline="-25000" dirty="0">
                  <a:latin typeface="Times New Roman" panose="02020603050405020304" pitchFamily="18" charset="0"/>
                  <a:sym typeface="Symbol" panose="05050102010706020507" pitchFamily="18" charset="2"/>
                </a:rPr>
                <a:t>2</a:t>
              </a:r>
              <a:r>
                <a:rPr lang="en-US" altLang="zh-CN" sz="2100" b="1" dirty="0">
                  <a:latin typeface="Times New Roman" panose="02020603050405020304" pitchFamily="18" charset="0"/>
                </a:rPr>
                <a:t>).</a:t>
              </a:r>
            </a:p>
          </p:txBody>
        </p:sp>
      </p:grpSp>
      <p:sp>
        <p:nvSpPr>
          <p:cNvPr id="47110" name="Rectangle 8">
            <a:extLst>
              <a:ext uri="{FF2B5EF4-FFF2-40B4-BE49-F238E27FC236}">
                <a16:creationId xmlns="" xmlns:a16="http://schemas.microsoft.com/office/drawing/2014/main" id="{EC2795DC-1FE3-4282-B52D-1271D9D573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959" y="5103196"/>
            <a:ext cx="5827871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Obviously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if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Z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~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F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n</a:t>
            </a:r>
            <a:r>
              <a:rPr lang="en-US" altLang="zh-CN" sz="2100" baseline="-25000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1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,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n</a:t>
            </a:r>
            <a:r>
              <a:rPr lang="en-US" altLang="zh-CN" sz="2100" baseline="-25000" dirty="0"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2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)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1/</a:t>
            </a:r>
            <a:r>
              <a:rPr lang="en-US" altLang="zh-CN" sz="2100" i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Z</a:t>
            </a:r>
            <a:r>
              <a:rPr lang="en-US" altLang="zh-CN" sz="2100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 ~ </a:t>
            </a:r>
            <a:r>
              <a:rPr lang="en-US" altLang="zh-CN" sz="2100" i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F</a:t>
            </a:r>
            <a:r>
              <a:rPr lang="en-US" altLang="zh-CN" sz="2100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sz="2100" i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n</a:t>
            </a:r>
            <a:r>
              <a:rPr lang="en-US" altLang="zh-CN" sz="2100" baseline="-25000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2</a:t>
            </a:r>
            <a:r>
              <a:rPr lang="en-US" altLang="zh-CN" sz="2100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, </a:t>
            </a:r>
            <a:r>
              <a:rPr lang="en-US" altLang="zh-CN" sz="2100" i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n</a:t>
            </a:r>
            <a:r>
              <a:rPr lang="en-US" altLang="zh-CN" sz="2100" baseline="-25000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  <a:sym typeface="Symbol" panose="05050102010706020507" pitchFamily="18" charset="2"/>
              </a:rPr>
              <a:t>1</a:t>
            </a:r>
            <a:r>
              <a:rPr lang="en-US" altLang="zh-CN" sz="2100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)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835207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500"/>
                                        <p:tgtEl>
                                          <p:spTgt spid="48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7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4" grpId="0"/>
      <p:bldP spid="47110" grpId="0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2237" name="Object 13">
                <a:extLst>
                  <a:ext uri="{FF2B5EF4-FFF2-40B4-BE49-F238E27FC236}">
                    <a16:creationId xmlns="" xmlns:a16="http://schemas.microsoft.com/office/drawing/2014/main" id="{B7AAB508-CFAE-4498-91EC-8EF7A4A57EED}"/>
                  </a:ext>
                </a:extLst>
              </p:cNvPr>
              <p:cNvSpPr txBox="1"/>
              <p:nvPr/>
            </p:nvSpPr>
            <p:spPr bwMode="auto">
              <a:xfrm>
                <a:off x="1872863" y="2723729"/>
                <a:ext cx="4867275" cy="171450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>
                            <m:sSub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zh-CN" alt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zh-CN" alt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sSub>
                            <m:sSub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  <m:r>
                        <a:rPr lang="zh-CN" alt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∗2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∗2</m:t>
                              </m:r>
                            </m:sup>
                          </m:sSubSup>
                        </m:den>
                      </m:f>
                      <m:r>
                        <a:rPr lang="zh-CN" alt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zh-CN" alt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  <m:oMath xmlns:m="http://schemas.openxmlformats.org/officeDocument/2006/math">
                      <m:r>
                        <m:rPr>
                          <m:nor/>
                        </m:rPr>
                        <a:rPr lang="zh-CN" altLang="en-US" sz="2000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                         </m:t>
                      </m:r>
                      <m:r>
                        <a:rPr lang="zh-CN" alt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zh-CN" alt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−1,</m:t>
                      </m:r>
                      <m:sSub>
                        <m:sSubPr>
                          <m:ctrlP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52237" name="Object 13">
                <a:extLst>
                  <a:ext uri="{FF2B5EF4-FFF2-40B4-BE49-F238E27FC236}">
                    <a16:creationId xmlns:a16="http://schemas.microsoft.com/office/drawing/2014/main" id="{B7AAB508-CFAE-4498-91EC-8EF7A4A57E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72863" y="2723729"/>
                <a:ext cx="4867275" cy="17145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733376" y="1133603"/>
                <a:ext cx="7677248" cy="1444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Theorem:</a:t>
                </a:r>
                <a:r>
                  <a:rPr lang="zh-CN" altLang="en-US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 </a:t>
                </a:r>
                <a:endParaRPr lang="en-US" altLang="zh-CN" sz="2100" b="1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    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Suppose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𝑛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𝑖</m:t>
                        </m:r>
                      </m:sub>
                    </m:sSub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sSubSup>
                      <m:sSubSup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Sup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𝑆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are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sample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size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and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sample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variance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of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normal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population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𝑁</m:t>
                    </m:r>
                    <m:d>
                      <m:d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</m:ctrlPr>
                          </m:sSubPr>
                          <m:e>
                            <m: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</m:ctrlPr>
                          </m:sSubSupPr>
                          <m:e>
                            <m: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altLang="zh-CN" sz="2100" i="1">
                                <a:latin typeface="Cambria Math" charset="0"/>
                                <a:ea typeface="Times New Roman" charset="0"/>
                                <a:cs typeface="Times New Roman" charset="0"/>
                              </a:rPr>
                              <m:t>2</m:t>
                            </m:r>
                          </m:sup>
                        </m:sSubSup>
                      </m:e>
                    </m:d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  <m:r>
                      <a:rPr lang="zh-CN" altLang="en-US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𝑖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=1,2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.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And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they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are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independent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to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each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other,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then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statistic</a:t>
                </a:r>
                <a:endParaRPr 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76" y="1133603"/>
                <a:ext cx="7677248" cy="1444113"/>
              </a:xfrm>
              <a:prstGeom prst="rect">
                <a:avLst/>
              </a:prstGeom>
              <a:blipFill>
                <a:blip r:embed="rId3"/>
                <a:stretch>
                  <a:fillRect l="-952" t="-2532" r="-873" b="-71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12426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38" name="Text Box 14">
            <a:extLst>
              <a:ext uri="{FF2B5EF4-FFF2-40B4-BE49-F238E27FC236}">
                <a16:creationId xmlns="" xmlns:a16="http://schemas.microsoft.com/office/drawing/2014/main" id="{37A6E423-21B7-4420-AC4A-8704CF8CF0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7339" y="1447801"/>
            <a:ext cx="91797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Proof</a:t>
            </a:r>
            <a:endParaRPr lang="zh-CN" altLang="en-US" sz="2100" b="1" dirty="0">
              <a:solidFill>
                <a:srgbClr val="0000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52239" name="Text Box 15">
            <a:extLst>
              <a:ext uri="{FF2B5EF4-FFF2-40B4-BE49-F238E27FC236}">
                <a16:creationId xmlns="" xmlns:a16="http://schemas.microsoft.com/office/drawing/2014/main" id="{F17A9130-D14B-45BA-831C-38CC44DF44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94349" y="1456135"/>
            <a:ext cx="4097372" cy="41549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By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known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conditions,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we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have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240" name="Object 16">
                <a:extLst>
                  <a:ext uri="{FF2B5EF4-FFF2-40B4-BE49-F238E27FC236}">
                    <a16:creationId xmlns="" xmlns:a16="http://schemas.microsoft.com/office/drawing/2014/main" id="{D2B30A86-C59B-45E7-8CDE-2E821E1068E1}"/>
                  </a:ext>
                </a:extLst>
              </p:cNvPr>
              <p:cNvSpPr txBox="1"/>
              <p:nvPr/>
            </p:nvSpPr>
            <p:spPr bwMode="auto">
              <a:xfrm>
                <a:off x="2195512" y="2078833"/>
                <a:ext cx="4663679" cy="95607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−1),  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2240" name="Object 16">
                <a:extLst>
                  <a:ext uri="{FF2B5EF4-FFF2-40B4-BE49-F238E27FC236}">
                    <a16:creationId xmlns:a16="http://schemas.microsoft.com/office/drawing/2014/main" id="{D2B30A86-C59B-45E7-8CDE-2E821E1068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95512" y="2078833"/>
                <a:ext cx="4663679" cy="95607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241" name="Text Box 17">
            <a:extLst>
              <a:ext uri="{FF2B5EF4-FFF2-40B4-BE49-F238E27FC236}">
                <a16:creationId xmlns="" xmlns:a16="http://schemas.microsoft.com/office/drawing/2014/main" id="{C64E4E4D-7E22-46C8-A76E-E614D090A6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7338" y="2981116"/>
            <a:ext cx="437846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which are independent.</a:t>
            </a:r>
            <a:endParaRPr lang="zh-CN" alt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2242" name="Text Box 18">
            <a:extLst>
              <a:ext uri="{FF2B5EF4-FFF2-40B4-BE49-F238E27FC236}">
                <a16:creationId xmlns="" xmlns:a16="http://schemas.microsoft.com/office/drawing/2014/main" id="{3FAC9B48-F70C-4C19-8040-0AE08FA63D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7014" y="3389724"/>
            <a:ext cx="5794718" cy="41549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Due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definition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F-distribution,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we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have</a:t>
            </a:r>
            <a:endParaRPr lang="zh-CN" alt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243" name="Object 19">
                <a:extLst>
                  <a:ext uri="{FF2B5EF4-FFF2-40B4-BE49-F238E27FC236}">
                    <a16:creationId xmlns="" xmlns:a16="http://schemas.microsoft.com/office/drawing/2014/main" id="{C59D464A-10C9-4F20-9E6B-527D7BE6F9E6}"/>
                  </a:ext>
                </a:extLst>
              </p:cNvPr>
              <p:cNvSpPr txBox="1"/>
              <p:nvPr/>
            </p:nvSpPr>
            <p:spPr bwMode="auto">
              <a:xfrm>
                <a:off x="1980011" y="3770711"/>
                <a:ext cx="5311378" cy="180260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den>
                              </m:f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−1)</m:t>
                              </m:r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den>
                              </m:f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−1)</m:t>
                              </m:r>
                            </m:den>
                          </m:f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∗2</m:t>
                                  </m:r>
                                </m:sup>
                              </m:sSubSup>
                            </m:num>
                            <m:den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∗2</m:t>
                                  </m:r>
                                </m:sup>
                              </m:sSubSup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den>
                          </m:f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−1,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2243" name="Object 19">
                <a:extLst>
                  <a:ext uri="{FF2B5EF4-FFF2-40B4-BE49-F238E27FC236}">
                    <a16:creationId xmlns:a16="http://schemas.microsoft.com/office/drawing/2014/main" id="{C59D464A-10C9-4F20-9E6B-527D7BE6F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80011" y="3770711"/>
                <a:ext cx="5311378" cy="18026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192162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2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2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38" grpId="0"/>
      <p:bldP spid="52239" grpId="0"/>
      <p:bldP spid="52241" grpId="0"/>
      <p:bldP spid="52242" grpId="0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206008D3-7279-471D-824E-5BCB281AEC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434" y="1791891"/>
            <a:ext cx="8254171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Theorem 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Suppose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 err="1">
                <a:latin typeface="Times New Roman" charset="0"/>
                <a:ea typeface="Times New Roman" charset="0"/>
                <a:cs typeface="Times New Roman" charset="0"/>
              </a:rPr>
              <a:t>cdf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population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X is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F</a:t>
            </a:r>
            <a:r>
              <a:rPr lang="en-US" altLang="zh-CN" sz="2100" baseline="-25000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pdf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 err="1">
                <a:latin typeface="Times New Roman" charset="0"/>
                <a:ea typeface="Times New Roman" charset="0"/>
                <a:cs typeface="Times New Roman" charset="0"/>
              </a:rPr>
              <a:t>f</a:t>
            </a:r>
            <a:r>
              <a:rPr lang="en-US" altLang="zh-CN" sz="2100" baseline="-25000" dirty="0" err="1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then</a:t>
            </a:r>
            <a:endParaRPr lang="zh-CN" alt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对象 2">
                <a:extLst>
                  <a:ext uri="{FF2B5EF4-FFF2-40B4-BE49-F238E27FC236}">
                    <a16:creationId xmlns="" xmlns:a16="http://schemas.microsoft.com/office/drawing/2014/main" id="{584377E2-41CF-48ED-AC08-D82FA43FA7E7}"/>
                  </a:ext>
                </a:extLst>
              </p:cNvPr>
              <p:cNvSpPr txBox="1"/>
              <p:nvPr/>
            </p:nvSpPr>
            <p:spPr bwMode="auto">
              <a:xfrm>
                <a:off x="312539" y="2549478"/>
                <a:ext cx="6070997" cy="7667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</m:sSub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!</m:t>
                          </m:r>
                        </m:num>
                        <m:den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)!(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−1)!</m:t>
                          </m:r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[1−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" name="对象 2">
                <a:extLst>
                  <a:ext uri="{FF2B5EF4-FFF2-40B4-BE49-F238E27FC236}">
                    <a16:creationId xmlns:a16="http://schemas.microsoft.com/office/drawing/2014/main" id="{584377E2-41CF-48ED-AC08-D82FA43FA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2539" y="2549478"/>
                <a:ext cx="6070997" cy="76676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对象 1">
                <a:extLst>
                  <a:ext uri="{FF2B5EF4-FFF2-40B4-BE49-F238E27FC236}">
                    <a16:creationId xmlns="" xmlns:a16="http://schemas.microsoft.com/office/drawing/2014/main" id="{AF251971-C28E-4DEA-A666-8166DD9E3D7A}"/>
                  </a:ext>
                </a:extLst>
              </p:cNvPr>
              <p:cNvSpPr txBox="1"/>
              <p:nvPr/>
            </p:nvSpPr>
            <p:spPr bwMode="auto">
              <a:xfrm>
                <a:off x="1615679" y="4448176"/>
                <a:ext cx="3464719" cy="4881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(1)</m:t>
                              </m:r>
                            </m:sub>
                          </m:sSub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[1−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),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4" name="对象 1">
                <a:extLst>
                  <a:ext uri="{FF2B5EF4-FFF2-40B4-BE49-F238E27FC236}">
                    <a16:creationId xmlns:a16="http://schemas.microsoft.com/office/drawing/2014/main" id="{AF251971-C28E-4DEA-A666-8166DD9E3D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615679" y="4448176"/>
                <a:ext cx="3464719" cy="488156"/>
              </a:xfrm>
              <a:prstGeom prst="rect">
                <a:avLst/>
              </a:prstGeom>
              <a:blipFill>
                <a:blip r:embed="rId3"/>
                <a:stretch>
                  <a:fillRect l="-52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Object 5">
                <a:extLst>
                  <a:ext uri="{FF2B5EF4-FFF2-40B4-BE49-F238E27FC236}">
                    <a16:creationId xmlns="" xmlns:a16="http://schemas.microsoft.com/office/drawing/2014/main" id="{C84DEE76-7ED2-49F5-BC05-87500987D2B8}"/>
                  </a:ext>
                </a:extLst>
              </p:cNvPr>
              <p:cNvSpPr txBox="1"/>
              <p:nvPr/>
            </p:nvSpPr>
            <p:spPr bwMode="auto">
              <a:xfrm>
                <a:off x="1681162" y="5097067"/>
                <a:ext cx="3138488" cy="4881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</m:sSub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b>
                        <m:sSub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).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" name="Object 5">
                <a:extLst>
                  <a:ext uri="{FF2B5EF4-FFF2-40B4-BE49-F238E27FC236}">
                    <a16:creationId xmlns:a16="http://schemas.microsoft.com/office/drawing/2014/main" id="{C84DEE76-7ED2-49F5-BC05-87500987D2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681162" y="5097067"/>
                <a:ext cx="3138488" cy="488156"/>
              </a:xfrm>
              <a:prstGeom prst="rect">
                <a:avLst/>
              </a:prstGeom>
              <a:blipFill>
                <a:blip r:embed="rId4"/>
                <a:stretch>
                  <a:fillRect l="-58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1">
            <a:extLst>
              <a:ext uri="{FF2B5EF4-FFF2-40B4-BE49-F238E27FC236}">
                <a16:creationId xmlns="" xmlns:a16="http://schemas.microsoft.com/office/drawing/2014/main" id="{BC456A78-88F2-4511-B693-0F628649E2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235" y="1214438"/>
            <a:ext cx="564951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distribution</a:t>
            </a:r>
            <a:r>
              <a:rPr lang="zh-CN" altLang="en-US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rank</a:t>
            </a:r>
            <a:r>
              <a:rPr lang="zh-CN" altLang="en-US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order</a:t>
            </a:r>
            <a:r>
              <a:rPr lang="zh-CN" altLang="en-US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statistic</a:t>
            </a:r>
            <a:endParaRPr lang="zh-CN" altLang="en-US" sz="2400" b="1" dirty="0">
              <a:solidFill>
                <a:srgbClr val="C0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351234" y="3582482"/>
                <a:ext cx="7332843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where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𝑘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=1,2,⋯,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𝑛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.</m:t>
                    </m:r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Especially,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have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endParaRPr 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234" y="3582482"/>
                <a:ext cx="7332843" cy="415498"/>
              </a:xfrm>
              <a:prstGeom prst="rect">
                <a:avLst/>
              </a:prstGeom>
              <a:blipFill>
                <a:blip r:embed="rId5"/>
                <a:stretch>
                  <a:fillRect l="-998" t="-10294" b="-279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4367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="" xmlns:a16="http://schemas.microsoft.com/office/drawing/2014/main" id="{37EA3B68-9874-4277-97CD-23081E36A2F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9572" y="873370"/>
                <a:ext cx="8776008" cy="961446"/>
              </a:xfrm>
            </p:spPr>
            <p:txBody>
              <a:bodyPr/>
              <a:lstStyle/>
              <a:p>
                <a:r>
                  <a:rPr lang="en-US" altLang="zh-CN" sz="2000" dirty="0"/>
                  <a:t>The 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marginal probability density functions </a:t>
                </a:r>
                <a:r>
                  <a:rPr lang="en-US" altLang="zh-CN" sz="2000" dirty="0"/>
                  <a:t>of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000" dirty="0"/>
                  <a:t>, denoted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dirty="0" smtClean="0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sz="2000" b="0" i="1" dirty="0" smtClean="0">
                        <a:latin typeface="Cambria Math"/>
                      </a:rPr>
                      <m:t>(</m:t>
                    </m:r>
                    <m:r>
                      <a:rPr lang="en-US" altLang="zh-CN" sz="2000" b="0" i="1" dirty="0" smtClean="0">
                        <a:latin typeface="Cambria Math"/>
                      </a:rPr>
                      <m:t>𝑥</m:t>
                    </m:r>
                    <m:r>
                      <a:rPr lang="en-US" altLang="zh-CN" sz="2000" b="0" i="1" dirty="0" smtClean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i="1" dirty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dirty="0" smtClean="0">
                            <a:latin typeface="Cambria Math"/>
                          </a:rPr>
                          <m:t>𝑌</m:t>
                        </m:r>
                      </m:sub>
                    </m:sSub>
                    <m:r>
                      <a:rPr lang="en-US" altLang="zh-CN" sz="2000" i="1" dirty="0">
                        <a:latin typeface="Cambria Math"/>
                      </a:rPr>
                      <m:t>(</m:t>
                    </m:r>
                    <m:r>
                      <a:rPr lang="en-US" altLang="zh-CN" sz="2000" b="0" i="1" dirty="0" smtClean="0">
                        <a:latin typeface="Cambria Math"/>
                      </a:rPr>
                      <m:t>𝑦</m:t>
                    </m:r>
                    <m:r>
                      <a:rPr lang="en-US" altLang="zh-CN" sz="2000" i="1" dirty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000" dirty="0"/>
                  <a:t>, respectively, are given by</a:t>
                </a:r>
                <a:endParaRPr lang="zh-CN" altLang="en-US" sz="2000" dirty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37EA3B68-9874-4277-97CD-23081E36A2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9572" y="873370"/>
                <a:ext cx="8776008" cy="961446"/>
              </a:xfrm>
              <a:blipFill>
                <a:blip r:embed="rId2"/>
                <a:stretch>
                  <a:fillRect l="-6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13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="" xmlns:a16="http://schemas.microsoft.com/office/drawing/2014/main" id="{5F5C4089-2C26-3E77-F9D2-E046901AFE9F}"/>
                  </a:ext>
                </a:extLst>
              </p:cNvPr>
              <p:cNvSpPr txBox="1"/>
              <p:nvPr/>
            </p:nvSpPr>
            <p:spPr>
              <a:xfrm>
                <a:off x="1437774" y="1991108"/>
                <a:ext cx="4572000" cy="4433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1800" i="1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1800" i="1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1800" i="1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1800" i="1">
                            <a:latin typeface="Cambria Math"/>
                          </a:rPr>
                          <m:t>−</m:t>
                        </m:r>
                        <m:r>
                          <a:rPr lang="en-US" altLang="zh-CN" sz="1800" i="1"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1800" i="1">
                            <a:latin typeface="Cambria Math"/>
                          </a:rPr>
                          <m:t>∞</m:t>
                        </m:r>
                      </m:sup>
                      <m:e>
                        <m:r>
                          <a:rPr lang="en-US" altLang="zh-CN" sz="1800" i="1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en-US" altLang="zh-CN" sz="18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1800" i="1">
                                <a:latin typeface="Cambria Math"/>
                              </a:rPr>
                              <m:t>𝑥</m:t>
                            </m:r>
                            <m:r>
                              <a:rPr lang="en-US" altLang="zh-CN" sz="1800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1800" i="1">
                                <a:latin typeface="Cambria Math"/>
                              </a:rPr>
                              <m:t>𝑦</m:t>
                            </m:r>
                          </m:e>
                        </m:d>
                        <m:r>
                          <a:rPr lang="en-US" altLang="zh-CN" sz="1800" i="1">
                            <a:latin typeface="Cambria Math"/>
                          </a:rPr>
                          <m:t>𝑑𝑦</m:t>
                        </m:r>
                      </m:e>
                    </m:nary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for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−∞&lt;</m:t>
                    </m:r>
                    <m:r>
                      <a:rPr lang="en-US" altLang="zh-CN" i="1">
                        <a:latin typeface="Cambria Math"/>
                      </a:rPr>
                      <m:t>𝑥</m:t>
                    </m:r>
                    <m:r>
                      <a:rPr lang="en-US" altLang="zh-CN" i="1">
                        <a:latin typeface="Cambria Math"/>
                      </a:rPr>
                      <m:t>&lt;∞</m:t>
                    </m:r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F5C4089-2C26-3E77-F9D2-E046901AFE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7774" y="1991108"/>
                <a:ext cx="4572000" cy="443326"/>
              </a:xfrm>
              <a:prstGeom prst="rect">
                <a:avLst/>
              </a:prstGeom>
              <a:blipFill>
                <a:blip r:embed="rId3"/>
                <a:stretch>
                  <a:fillRect l="-400" t="-116667" b="-18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="" xmlns:a16="http://schemas.microsoft.com/office/drawing/2014/main" id="{7ED72136-BA38-AA6C-53FD-7F83425EC219}"/>
                  </a:ext>
                </a:extLst>
              </p:cNvPr>
              <p:cNvSpPr txBox="1"/>
              <p:nvPr/>
            </p:nvSpPr>
            <p:spPr>
              <a:xfrm>
                <a:off x="1437774" y="2671932"/>
                <a:ext cx="4572000" cy="4433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1800" i="1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1800" i="1">
                            <a:latin typeface="Cambria Math"/>
                          </a:rPr>
                          <m:t>−</m:t>
                        </m:r>
                        <m:r>
                          <a:rPr lang="en-US" altLang="zh-CN" sz="1800" i="1"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1800" i="1">
                            <a:latin typeface="Cambria Math"/>
                          </a:rPr>
                          <m:t>∞</m:t>
                        </m:r>
                      </m:sup>
                      <m:e>
                        <m:r>
                          <a:rPr lang="en-US" altLang="zh-CN" sz="1800" i="1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en-US" altLang="zh-CN" sz="18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1800" i="1">
                                <a:latin typeface="Cambria Math"/>
                              </a:rPr>
                              <m:t>𝑥</m:t>
                            </m:r>
                            <m:r>
                              <a:rPr lang="en-US" altLang="zh-CN" sz="1800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1800" i="1">
                                <a:latin typeface="Cambria Math"/>
                              </a:rPr>
                              <m:t>𝑦</m:t>
                            </m:r>
                          </m:e>
                        </m:d>
                        <m:r>
                          <a:rPr lang="en-US" altLang="zh-CN" sz="1800" i="1">
                            <a:latin typeface="Cambria Math"/>
                          </a:rPr>
                          <m:t>𝑑</m:t>
                        </m:r>
                        <m:r>
                          <a:rPr lang="en-US" altLang="zh-CN" sz="1800" b="0" i="1" smtClean="0">
                            <a:latin typeface="Cambria Math"/>
                          </a:rPr>
                          <m:t>𝑥</m:t>
                        </m:r>
                      </m:e>
                    </m:nary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for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−∞&lt;</m:t>
                    </m:r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i="1">
                        <a:latin typeface="Cambria Math"/>
                      </a:rPr>
                      <m:t>&lt;∞</m:t>
                    </m:r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ED72136-BA38-AA6C-53FD-7F83425EC2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7774" y="2671932"/>
                <a:ext cx="4572000" cy="443326"/>
              </a:xfrm>
              <a:prstGeom prst="rect">
                <a:avLst/>
              </a:prstGeom>
              <a:blipFill>
                <a:blip r:embed="rId4"/>
                <a:stretch>
                  <a:fillRect l="-400" t="-115068" b="-17945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5253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11" name="Text Box 2">
            <a:extLst>
              <a:ext uri="{FF2B5EF4-FFF2-40B4-BE49-F238E27FC236}">
                <a16:creationId xmlns="" xmlns:a16="http://schemas.microsoft.com/office/drawing/2014/main" id="{40DC9063-659E-4C11-92B9-A6791DD3AB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3250" y="323330"/>
            <a:ext cx="7452349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       Example</a:t>
            </a:r>
            <a:r>
              <a:rPr lang="zh-CN" altLang="en-US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100" b="1" dirty="0">
                <a:latin typeface="Times New Roman" panose="02020603050405020304" pitchFamily="18" charset="0"/>
              </a:rPr>
              <a:t>  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Suppose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～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(0,1)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baseline="-25000" dirty="0">
                <a:latin typeface="Times New Roman" charset="0"/>
                <a:ea typeface="Times New Roman" charset="0"/>
                <a:cs typeface="Times New Roman" charset="0"/>
              </a:rPr>
              <a:t>1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,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baseline="-25000" dirty="0">
                <a:latin typeface="Times New Roman" charset="0"/>
                <a:ea typeface="Times New Roman" charset="0"/>
                <a:cs typeface="Times New Roman" charset="0"/>
              </a:rPr>
              <a:t>2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, …, </a:t>
            </a:r>
            <a:r>
              <a:rPr lang="en-US" altLang="zh-CN" sz="2100" i="1" dirty="0" err="1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i="1" baseline="-25000" dirty="0" err="1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simple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random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sample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try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find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following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statistics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obeying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category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distribution?</a:t>
            </a:r>
            <a:endParaRPr lang="zh-CN" alt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106" name="Object 3">
                <a:extLst>
                  <a:ext uri="{FF2B5EF4-FFF2-40B4-BE49-F238E27FC236}">
                    <a16:creationId xmlns="" xmlns:a16="http://schemas.microsoft.com/office/drawing/2014/main" id="{633E1C49-B962-4AF9-A0C3-424BB11E8EC4}"/>
                  </a:ext>
                </a:extLst>
              </p:cNvPr>
              <p:cNvSpPr txBox="1"/>
              <p:nvPr/>
            </p:nvSpPr>
            <p:spPr bwMode="auto">
              <a:xfrm>
                <a:off x="1527574" y="1784749"/>
                <a:ext cx="6163865" cy="14489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(1) 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; (2) 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rad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=2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; (3) 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den>
                              </m:f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=4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47106" name="Object 3">
                <a:extLst>
                  <a:ext uri="{FF2B5EF4-FFF2-40B4-BE49-F238E27FC236}">
                    <a16:creationId xmlns:a16="http://schemas.microsoft.com/office/drawing/2014/main" id="{633E1C49-B962-4AF9-A0C3-424BB11E8E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527574" y="1784749"/>
                <a:ext cx="6163865" cy="144899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252" name="Text Box 4">
            <a:extLst>
              <a:ext uri="{FF2B5EF4-FFF2-40B4-BE49-F238E27FC236}">
                <a16:creationId xmlns="" xmlns:a16="http://schemas.microsoft.com/office/drawing/2014/main" id="{E6447EA2-987E-4EF3-B91D-D4F75D79B5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909" y="3221832"/>
            <a:ext cx="1361966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>
                <a:solidFill>
                  <a:srgbClr val="0000FF"/>
                </a:solidFill>
                <a:latin typeface="Times New Roman" panose="02020603050405020304" pitchFamily="18" charset="0"/>
              </a:rPr>
              <a:t>Solution</a:t>
            </a:r>
            <a:endParaRPr lang="zh-CN" altLang="en-US" sz="2100" b="1" dirty="0">
              <a:solidFill>
                <a:srgbClr val="0000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53253" name="Text Box 5">
            <a:extLst>
              <a:ext uri="{FF2B5EF4-FFF2-40B4-BE49-F238E27FC236}">
                <a16:creationId xmlns="" xmlns:a16="http://schemas.microsoft.com/office/drawing/2014/main" id="{0CB68E3A-269E-4DE6-927C-647DE15407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1181" y="3221832"/>
            <a:ext cx="648891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>
                <a:latin typeface="Times New Roman" panose="02020603050405020304" pitchFamily="18" charset="0"/>
              </a:rPr>
              <a:t>(1)</a:t>
            </a:r>
          </a:p>
        </p:txBody>
      </p:sp>
      <p:sp>
        <p:nvSpPr>
          <p:cNvPr id="53254" name="Text Box 6">
            <a:extLst>
              <a:ext uri="{FF2B5EF4-FFF2-40B4-BE49-F238E27FC236}">
                <a16:creationId xmlns="" xmlns:a16="http://schemas.microsoft.com/office/drawing/2014/main" id="{64E0F4B3-37B6-4F3C-9B68-DAAACDEF81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3379" y="3219450"/>
            <a:ext cx="410527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Since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X</a:t>
            </a:r>
            <a:r>
              <a:rPr lang="en-US" altLang="zh-CN" sz="2100" b="1" i="1" baseline="-25000" dirty="0">
                <a:latin typeface="Times New Roman" panose="02020603050405020304" pitchFamily="18" charset="0"/>
              </a:rPr>
              <a:t>i</a:t>
            </a:r>
            <a:r>
              <a:rPr lang="zh-CN" altLang="en-US" sz="2100" b="1" dirty="0">
                <a:latin typeface="Times New Roman" panose="02020603050405020304" pitchFamily="18" charset="0"/>
              </a:rPr>
              <a:t>～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N</a:t>
            </a:r>
            <a:r>
              <a:rPr lang="en-US" altLang="zh-CN" sz="2100" b="1" dirty="0">
                <a:latin typeface="Times New Roman" panose="02020603050405020304" pitchFamily="18" charset="0"/>
              </a:rPr>
              <a:t>(0,1)</a:t>
            </a:r>
            <a:r>
              <a:rPr lang="zh-CN" altLang="en-US" sz="2100" b="1" dirty="0">
                <a:latin typeface="Times New Roman" panose="02020603050405020304" pitchFamily="18" charset="0"/>
              </a:rPr>
              <a:t>，</a:t>
            </a:r>
            <a:r>
              <a:rPr lang="en-US" altLang="zh-CN" sz="2100" b="1" i="1" dirty="0" err="1">
                <a:latin typeface="Times New Roman" panose="02020603050405020304" pitchFamily="18" charset="0"/>
              </a:rPr>
              <a:t>i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=</a:t>
            </a:r>
            <a:r>
              <a:rPr lang="en-US" altLang="zh-CN" sz="2100" b="1" dirty="0">
                <a:latin typeface="Times New Roman" panose="02020603050405020304" pitchFamily="18" charset="0"/>
              </a:rPr>
              <a:t>1, 2, </a:t>
            </a:r>
            <a:r>
              <a:rPr lang="en-US" altLang="zh-CN" sz="2100" b="1" dirty="0"/>
              <a:t>…</a:t>
            </a:r>
            <a:r>
              <a:rPr lang="en-US" altLang="zh-CN" sz="2100" b="1" dirty="0">
                <a:latin typeface="Times New Roman" panose="02020603050405020304" pitchFamily="18" charset="0"/>
              </a:rPr>
              <a:t>,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n.</a:t>
            </a:r>
          </a:p>
        </p:txBody>
      </p:sp>
      <p:sp>
        <p:nvSpPr>
          <p:cNvPr id="53255" name="Text Box 7">
            <a:extLst>
              <a:ext uri="{FF2B5EF4-FFF2-40B4-BE49-F238E27FC236}">
                <a16:creationId xmlns="" xmlns:a16="http://schemas.microsoft.com/office/drawing/2014/main" id="{F8C65E24-8936-4D33-99BE-7F7ABED79F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0306" y="3233738"/>
            <a:ext cx="97155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then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  <p:sp>
        <p:nvSpPr>
          <p:cNvPr id="53256" name="Rectangle 8">
            <a:extLst>
              <a:ext uri="{FF2B5EF4-FFF2-40B4-BE49-F238E27FC236}">
                <a16:creationId xmlns="" xmlns:a16="http://schemas.microsoft.com/office/drawing/2014/main" id="{F39162B5-F21D-4FCE-BCF6-1361D642AD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4050" y="3752851"/>
            <a:ext cx="2734866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b="1" i="1">
                <a:latin typeface="Times New Roman" panose="02020603050405020304" pitchFamily="18" charset="0"/>
              </a:rPr>
              <a:t>X</a:t>
            </a:r>
            <a:r>
              <a:rPr lang="en-US" altLang="zh-CN" sz="2100" b="1" baseline="-25000">
                <a:latin typeface="Times New Roman" panose="02020603050405020304" pitchFamily="18" charset="0"/>
              </a:rPr>
              <a:t>1</a:t>
            </a:r>
            <a:r>
              <a:rPr lang="zh-CN" altLang="en-US" sz="2100" b="1">
                <a:latin typeface="Times New Roman" panose="02020603050405020304" pitchFamily="18" charset="0"/>
              </a:rPr>
              <a:t> － </a:t>
            </a:r>
            <a:r>
              <a:rPr lang="en-US" altLang="zh-CN" sz="2100" b="1" i="1">
                <a:latin typeface="Times New Roman" panose="02020603050405020304" pitchFamily="18" charset="0"/>
              </a:rPr>
              <a:t>X</a:t>
            </a:r>
            <a:r>
              <a:rPr lang="en-US" altLang="zh-CN" sz="2100" b="1" baseline="-25000">
                <a:latin typeface="Times New Roman" panose="02020603050405020304" pitchFamily="18" charset="0"/>
              </a:rPr>
              <a:t>2 </a:t>
            </a:r>
            <a:r>
              <a:rPr lang="zh-CN" altLang="en-US" sz="2100" b="1">
                <a:latin typeface="Times New Roman" panose="02020603050405020304" pitchFamily="18" charset="0"/>
              </a:rPr>
              <a:t>～</a:t>
            </a:r>
            <a:r>
              <a:rPr lang="en-US" altLang="zh-CN" sz="2100" b="1" i="1">
                <a:latin typeface="Times New Roman" panose="02020603050405020304" pitchFamily="18" charset="0"/>
              </a:rPr>
              <a:t>N</a:t>
            </a:r>
            <a:r>
              <a:rPr lang="en-US" altLang="zh-CN" sz="2100" b="1">
                <a:latin typeface="Times New Roman" panose="02020603050405020304" pitchFamily="18" charset="0"/>
              </a:rPr>
              <a:t>(0, 2)</a:t>
            </a:r>
            <a:r>
              <a:rPr lang="zh-CN" altLang="en-US" sz="2100" b="1">
                <a:latin typeface="Times New Roman" panose="02020603050405020304" pitchFamily="18" charset="0"/>
              </a:rPr>
              <a:t>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3257" name="Object 9">
                <a:extLst>
                  <a:ext uri="{FF2B5EF4-FFF2-40B4-BE49-F238E27FC236}">
                    <a16:creationId xmlns="" xmlns:a16="http://schemas.microsoft.com/office/drawing/2014/main" id="{5A1F3519-F016-4A06-8961-A18AA091F809}"/>
                  </a:ext>
                </a:extLst>
              </p:cNvPr>
              <p:cNvSpPr txBox="1"/>
              <p:nvPr/>
            </p:nvSpPr>
            <p:spPr bwMode="auto">
              <a:xfrm>
                <a:off x="4410076" y="3638550"/>
                <a:ext cx="2640806" cy="71556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(0,1), 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3257" name="Object 9">
                <a:extLst>
                  <a:ext uri="{FF2B5EF4-FFF2-40B4-BE49-F238E27FC236}">
                    <a16:creationId xmlns:a16="http://schemas.microsoft.com/office/drawing/2014/main" id="{5A1F3519-F016-4A06-8961-A18AA091F8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410076" y="3638550"/>
                <a:ext cx="2640806" cy="71556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258" name="Object 10">
                <a:extLst>
                  <a:ext uri="{FF2B5EF4-FFF2-40B4-BE49-F238E27FC236}">
                    <a16:creationId xmlns="" xmlns:a16="http://schemas.microsoft.com/office/drawing/2014/main" id="{36E6936B-1564-4B72-AB9C-E1853C4BA6A2}"/>
                  </a:ext>
                </a:extLst>
              </p:cNvPr>
              <p:cNvSpPr txBox="1"/>
              <p:nvPr/>
            </p:nvSpPr>
            <p:spPr bwMode="auto">
              <a:xfrm>
                <a:off x="2047875" y="4227910"/>
                <a:ext cx="2362200" cy="49530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(2),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3258" name="Object 10">
                <a:extLst>
                  <a:ext uri="{FF2B5EF4-FFF2-40B4-BE49-F238E27FC236}">
                    <a16:creationId xmlns:a16="http://schemas.microsoft.com/office/drawing/2014/main" id="{36E6936B-1564-4B72-AB9C-E1853C4BA6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047875" y="4227910"/>
                <a:ext cx="2362200" cy="4953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259" name="Text Box 11">
            <a:extLst>
              <a:ext uri="{FF2B5EF4-FFF2-40B4-BE49-F238E27FC236}">
                <a16:creationId xmlns="" xmlns:a16="http://schemas.microsoft.com/office/drawing/2014/main" id="{9C4BDEFA-D3BA-4DDA-AF22-60A316A2EF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7572" y="4620816"/>
            <a:ext cx="857141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Thus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3260" name="Object 12">
                <a:extLst>
                  <a:ext uri="{FF2B5EF4-FFF2-40B4-BE49-F238E27FC236}">
                    <a16:creationId xmlns="" xmlns:a16="http://schemas.microsoft.com/office/drawing/2014/main" id="{AAADE53D-668E-4D0B-B481-4665E9720734}"/>
                  </a:ext>
                </a:extLst>
              </p:cNvPr>
              <p:cNvSpPr txBox="1"/>
              <p:nvPr/>
            </p:nvSpPr>
            <p:spPr bwMode="auto">
              <a:xfrm>
                <a:off x="2159795" y="4779169"/>
                <a:ext cx="1660922" cy="83462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3260" name="Object 12">
                <a:extLst>
                  <a:ext uri="{FF2B5EF4-FFF2-40B4-BE49-F238E27FC236}">
                    <a16:creationId xmlns:a16="http://schemas.microsoft.com/office/drawing/2014/main" id="{AAADE53D-668E-4D0B-B481-4665E97207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59795" y="4779169"/>
                <a:ext cx="1660922" cy="8346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261" name="Object 13">
                <a:extLst>
                  <a:ext uri="{FF2B5EF4-FFF2-40B4-BE49-F238E27FC236}">
                    <a16:creationId xmlns="" xmlns:a16="http://schemas.microsoft.com/office/drawing/2014/main" id="{A2D8F3DC-3139-415A-9F6A-D312F5375746}"/>
                  </a:ext>
                </a:extLst>
              </p:cNvPr>
              <p:cNvSpPr txBox="1"/>
              <p:nvPr/>
            </p:nvSpPr>
            <p:spPr bwMode="auto">
              <a:xfrm>
                <a:off x="3779045" y="4724400"/>
                <a:ext cx="1812131" cy="112037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rad>
                            </m:den>
                          </m:f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rad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3261" name="Object 13">
                <a:extLst>
                  <a:ext uri="{FF2B5EF4-FFF2-40B4-BE49-F238E27FC236}">
                    <a16:creationId xmlns:a16="http://schemas.microsoft.com/office/drawing/2014/main" id="{A2D8F3DC-3139-415A-9F6A-D312F53757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79045" y="4724400"/>
                <a:ext cx="1812131" cy="112037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262" name="Rectangle 14">
            <a:extLst>
              <a:ext uri="{FF2B5EF4-FFF2-40B4-BE49-F238E27FC236}">
                <a16:creationId xmlns="" xmlns:a16="http://schemas.microsoft.com/office/drawing/2014/main" id="{9EFA5528-DF29-402B-A7A6-D0A96BF31F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2366" y="4941094"/>
            <a:ext cx="1338263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100" b="1">
                <a:latin typeface="Times New Roman" panose="02020603050405020304" pitchFamily="18" charset="0"/>
              </a:rPr>
              <a:t>～</a:t>
            </a:r>
            <a:r>
              <a:rPr lang="en-US" altLang="zh-CN" sz="2100" b="1" i="1">
                <a:latin typeface="Times New Roman" panose="02020603050405020304" pitchFamily="18" charset="0"/>
              </a:rPr>
              <a:t>t</a:t>
            </a:r>
            <a:r>
              <a:rPr lang="en-US" altLang="zh-CN" sz="2100" b="1">
                <a:latin typeface="Times New Roman" panose="02020603050405020304" pitchFamily="18" charset="0"/>
              </a:rPr>
              <a:t>(2).</a:t>
            </a:r>
          </a:p>
        </p:txBody>
      </p:sp>
    </p:spTree>
    <p:extLst>
      <p:ext uri="{BB962C8B-B14F-4D97-AF65-F5344CB8AC3E}">
        <p14:creationId xmlns:p14="http://schemas.microsoft.com/office/powerpoint/2010/main" val="15247226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3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3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3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3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53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2" grpId="0"/>
      <p:bldP spid="53253" grpId="0"/>
      <p:bldP spid="53254" grpId="0"/>
      <p:bldP spid="53255" grpId="0"/>
      <p:bldP spid="53256" grpId="0"/>
      <p:bldP spid="53259" grpId="0"/>
      <p:bldP spid="53262" grpId="0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5" name="Text Box 4">
            <a:extLst>
              <a:ext uri="{FF2B5EF4-FFF2-40B4-BE49-F238E27FC236}">
                <a16:creationId xmlns="" xmlns:a16="http://schemas.microsoft.com/office/drawing/2014/main" id="{344B7343-63DC-4618-BDC0-B9B4E1ED31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6831" y="3139678"/>
            <a:ext cx="158223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continued</a:t>
            </a:r>
            <a:endParaRPr lang="zh-CN" altLang="en-US" sz="2100" b="1" dirty="0">
              <a:solidFill>
                <a:srgbClr val="0000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8136" name="Text Box 5">
            <a:extLst>
              <a:ext uri="{FF2B5EF4-FFF2-40B4-BE49-F238E27FC236}">
                <a16:creationId xmlns="" xmlns:a16="http://schemas.microsoft.com/office/drawing/2014/main" id="{6D099A05-2C1B-4D97-9313-E5B7E350C6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0011" y="3432572"/>
            <a:ext cx="64889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>
                <a:latin typeface="Times New Roman" panose="02020603050405020304" pitchFamily="18" charset="0"/>
              </a:rPr>
              <a:t>(2)</a:t>
            </a:r>
          </a:p>
        </p:txBody>
      </p:sp>
      <p:sp>
        <p:nvSpPr>
          <p:cNvPr id="54278" name="Text Box 6">
            <a:extLst>
              <a:ext uri="{FF2B5EF4-FFF2-40B4-BE49-F238E27FC236}">
                <a16:creationId xmlns="" xmlns:a16="http://schemas.microsoft.com/office/drawing/2014/main" id="{FE2979D3-86D3-4E55-A5E5-CF5CD052ED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9364" y="3429001"/>
            <a:ext cx="248483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Since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X</a:t>
            </a:r>
            <a:r>
              <a:rPr lang="en-US" altLang="zh-CN" sz="2100" b="1" baseline="-25000" dirty="0">
                <a:latin typeface="Times New Roman" panose="02020603050405020304" pitchFamily="18" charset="0"/>
              </a:rPr>
              <a:t>1</a:t>
            </a:r>
            <a:r>
              <a:rPr lang="zh-CN" altLang="en-US" sz="2100" b="1" dirty="0">
                <a:latin typeface="Times New Roman" panose="02020603050405020304" pitchFamily="18" charset="0"/>
              </a:rPr>
              <a:t>～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N</a:t>
            </a:r>
            <a:r>
              <a:rPr lang="en-US" altLang="zh-CN" sz="2100" b="1" dirty="0">
                <a:latin typeface="Times New Roman" panose="02020603050405020304" pitchFamily="18" charset="0"/>
              </a:rPr>
              <a:t>(0,1)</a:t>
            </a:r>
            <a:r>
              <a:rPr lang="zh-CN" altLang="en-US" sz="2100" b="1" dirty="0">
                <a:latin typeface="Times New Roman" panose="02020603050405020304" pitchFamily="18" charset="0"/>
              </a:rPr>
              <a:t>，</a:t>
            </a:r>
            <a:endParaRPr lang="zh-CN" altLang="en-US" sz="2100" b="1" i="1" dirty="0">
              <a:latin typeface="Times New Roman" panose="02020603050405020304" pitchFamily="18" charset="0"/>
            </a:endParaRPr>
          </a:p>
        </p:txBody>
      </p:sp>
      <p:sp>
        <p:nvSpPr>
          <p:cNvPr id="54279" name="Text Box 7">
            <a:extLst>
              <a:ext uri="{FF2B5EF4-FFF2-40B4-BE49-F238E27FC236}">
                <a16:creationId xmlns="" xmlns:a16="http://schemas.microsoft.com/office/drawing/2014/main" id="{1B8B295D-A9F2-455A-9FB5-C714047342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2335" y="3930253"/>
            <a:ext cx="647700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then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  <p:sp>
        <p:nvSpPr>
          <p:cNvPr id="54280" name="Rectangle 8">
            <a:extLst>
              <a:ext uri="{FF2B5EF4-FFF2-40B4-BE49-F238E27FC236}">
                <a16:creationId xmlns="" xmlns:a16="http://schemas.microsoft.com/office/drawing/2014/main" id="{F3341385-7CA2-48D6-8C0D-D1EFB100BD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1639" y="4455319"/>
            <a:ext cx="193238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100" b="1">
                <a:latin typeface="Times New Roman" panose="02020603050405020304" pitchFamily="18" charset="0"/>
              </a:rPr>
              <a:t>～</a:t>
            </a:r>
            <a:r>
              <a:rPr lang="en-US" altLang="zh-CN" sz="2100" b="1" i="1">
                <a:latin typeface="Times New Roman" panose="02020603050405020304" pitchFamily="18" charset="0"/>
              </a:rPr>
              <a:t>t</a:t>
            </a:r>
            <a:r>
              <a:rPr lang="en-US" altLang="zh-CN" sz="2100" b="1">
                <a:latin typeface="Times New Roman" panose="02020603050405020304" pitchFamily="18" charset="0"/>
              </a:rPr>
              <a:t>(</a:t>
            </a:r>
            <a:r>
              <a:rPr lang="en-US" altLang="zh-CN" sz="2100" b="1" i="1">
                <a:latin typeface="Times New Roman" panose="02020603050405020304" pitchFamily="18" charset="0"/>
              </a:rPr>
              <a:t>n</a:t>
            </a:r>
            <a:r>
              <a:rPr lang="en-US" altLang="zh-CN" sz="2100" b="1"/>
              <a:t>-</a:t>
            </a:r>
            <a:r>
              <a:rPr lang="en-US" altLang="zh-CN" sz="2100" b="1">
                <a:latin typeface="Times New Roman" panose="02020603050405020304" pitchFamily="18" charset="0"/>
              </a:rPr>
              <a:t>1).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281" name="Object 9">
                <a:extLst>
                  <a:ext uri="{FF2B5EF4-FFF2-40B4-BE49-F238E27FC236}">
                    <a16:creationId xmlns="" xmlns:a16="http://schemas.microsoft.com/office/drawing/2014/main" id="{E18EC37A-6CE8-4049-9D41-906EF7E8D51C}"/>
                  </a:ext>
                </a:extLst>
              </p:cNvPr>
              <p:cNvSpPr txBox="1"/>
              <p:nvPr/>
            </p:nvSpPr>
            <p:spPr bwMode="auto">
              <a:xfrm>
                <a:off x="4733925" y="3243263"/>
                <a:ext cx="2239566" cy="76319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~</m:t>
                          </m:r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4281" name="Object 9">
                <a:extLst>
                  <a:ext uri="{FF2B5EF4-FFF2-40B4-BE49-F238E27FC236}">
                    <a16:creationId xmlns:a16="http://schemas.microsoft.com/office/drawing/2014/main" id="{E18EC37A-6CE8-4049-9D41-906EF7E8D5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733925" y="3243263"/>
                <a:ext cx="2239566" cy="76319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282" name="Object 10">
                <a:extLst>
                  <a:ext uri="{FF2B5EF4-FFF2-40B4-BE49-F238E27FC236}">
                    <a16:creationId xmlns="" xmlns:a16="http://schemas.microsoft.com/office/drawing/2014/main" id="{A3B90D8B-94C9-48EF-BC9A-D902777CDB76}"/>
                  </a:ext>
                </a:extLst>
              </p:cNvPr>
              <p:cNvSpPr txBox="1"/>
              <p:nvPr/>
            </p:nvSpPr>
            <p:spPr bwMode="auto">
              <a:xfrm>
                <a:off x="1980010" y="4244580"/>
                <a:ext cx="1509713" cy="1169194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rad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=2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4282" name="Object 10">
                <a:extLst>
                  <a:ext uri="{FF2B5EF4-FFF2-40B4-BE49-F238E27FC236}">
                    <a16:creationId xmlns:a16="http://schemas.microsoft.com/office/drawing/2014/main" id="{A3B90D8B-94C9-48EF-BC9A-D902777CDB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80010" y="4244580"/>
                <a:ext cx="1509713" cy="11691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283" name="Object 11">
                <a:extLst>
                  <a:ext uri="{FF2B5EF4-FFF2-40B4-BE49-F238E27FC236}">
                    <a16:creationId xmlns="" xmlns:a16="http://schemas.microsoft.com/office/drawing/2014/main" id="{44B7895A-F9FC-4D71-9AEF-11D9D3CF2FFF}"/>
                  </a:ext>
                </a:extLst>
              </p:cNvPr>
              <p:cNvSpPr txBox="1"/>
              <p:nvPr/>
            </p:nvSpPr>
            <p:spPr bwMode="auto">
              <a:xfrm>
                <a:off x="3454005" y="4256486"/>
                <a:ext cx="2088356" cy="114538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925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nary>
                                    <m:naryPr>
                                      <m:chr m:val="∑"/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=2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p>
                                    <m:e>
                                      <m:sSubSup>
                                        <m:sSubSupPr>
                                          <m:ctrlPr>
                                            <a:rPr lang="zh-CN" altLang="en-US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zh-CN" altLang="en-US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zh-CN" altLang="en-US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  <m:sup>
                                          <m:r>
                                            <a:rPr lang="zh-CN" altLang="en-US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nary>
                                </m:num>
                                <m:den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−1)</m:t>
                                  </m:r>
                                </m:den>
                              </m:f>
                            </m:e>
                          </m:rad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4283" name="Object 11">
                <a:extLst>
                  <a:ext uri="{FF2B5EF4-FFF2-40B4-BE49-F238E27FC236}">
                    <a16:creationId xmlns:a16="http://schemas.microsoft.com/office/drawing/2014/main" id="{44B7895A-F9FC-4D71-9AEF-11D9D3CF2F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54005" y="4256486"/>
                <a:ext cx="2088356" cy="114538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 Box 2">
            <a:extLst>
              <a:ext uri="{FF2B5EF4-FFF2-40B4-BE49-F238E27FC236}">
                <a16:creationId xmlns="" xmlns:a16="http://schemas.microsoft.com/office/drawing/2014/main" id="{40DC9063-659E-4C11-92B9-A6791DD3AB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7660" y="449872"/>
            <a:ext cx="8083691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       Example</a:t>
            </a:r>
            <a:r>
              <a:rPr lang="zh-CN" altLang="en-US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100" b="1" dirty="0">
                <a:latin typeface="Times New Roman" panose="02020603050405020304" pitchFamily="18" charset="0"/>
              </a:rPr>
              <a:t>  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Suppose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～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(0,1)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baseline="-25000" dirty="0">
                <a:latin typeface="Times New Roman" charset="0"/>
                <a:ea typeface="Times New Roman" charset="0"/>
                <a:cs typeface="Times New Roman" charset="0"/>
              </a:rPr>
              <a:t>1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,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baseline="-25000" dirty="0">
                <a:latin typeface="Times New Roman" charset="0"/>
                <a:ea typeface="Times New Roman" charset="0"/>
                <a:cs typeface="Times New Roman" charset="0"/>
              </a:rPr>
              <a:t>2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, …, </a:t>
            </a:r>
            <a:r>
              <a:rPr lang="en-US" altLang="zh-CN" sz="2100" i="1" dirty="0" err="1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i="1" baseline="-25000" dirty="0" err="1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simple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random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sample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try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find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following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statistics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obeying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category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distribution?</a:t>
            </a:r>
            <a:endParaRPr lang="zh-CN" alt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Object 3">
                <a:extLst>
                  <a:ext uri="{FF2B5EF4-FFF2-40B4-BE49-F238E27FC236}">
                    <a16:creationId xmlns="" xmlns:a16="http://schemas.microsoft.com/office/drawing/2014/main" id="{633E1C49-B962-4AF9-A0C3-424BB11E8EC4}"/>
                  </a:ext>
                </a:extLst>
              </p:cNvPr>
              <p:cNvSpPr txBox="1"/>
              <p:nvPr/>
            </p:nvSpPr>
            <p:spPr bwMode="auto">
              <a:xfrm>
                <a:off x="1527574" y="1784749"/>
                <a:ext cx="6163865" cy="14489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(1) 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; (2) 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rad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=2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; (3) 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den>
                              </m:f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=4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" name="Object 3">
                <a:extLst>
                  <a:ext uri="{FF2B5EF4-FFF2-40B4-BE49-F238E27FC236}">
                    <a16:creationId xmlns:a16="http://schemas.microsoft.com/office/drawing/2014/main" id="{633E1C49-B962-4AF9-A0C3-424BB11E8E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527574" y="1784749"/>
                <a:ext cx="6163865" cy="144899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8239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4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8" grpId="0"/>
      <p:bldP spid="54279" grpId="0"/>
      <p:bldP spid="54280" grpId="0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60" name="Text Box 4">
            <a:extLst>
              <a:ext uri="{FF2B5EF4-FFF2-40B4-BE49-F238E27FC236}">
                <a16:creationId xmlns="" xmlns:a16="http://schemas.microsoft.com/office/drawing/2014/main" id="{38E336B3-D875-4D97-9356-32C0C1F1A2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910" y="3301603"/>
            <a:ext cx="158104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>
                <a:solidFill>
                  <a:srgbClr val="0000FF"/>
                </a:solidFill>
                <a:latin typeface="Times New Roman" panose="02020603050405020304" pitchFamily="18" charset="0"/>
              </a:rPr>
              <a:t>continued</a:t>
            </a:r>
            <a:endParaRPr lang="zh-CN" altLang="en-US" sz="2100" b="1" dirty="0">
              <a:solidFill>
                <a:srgbClr val="0000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61" name="Text Box 5">
            <a:extLst>
              <a:ext uri="{FF2B5EF4-FFF2-40B4-BE49-F238E27FC236}">
                <a16:creationId xmlns="" xmlns:a16="http://schemas.microsoft.com/office/drawing/2014/main" id="{F7926F47-CC90-40C9-8B2D-ED6A76BA1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6680" y="3301603"/>
            <a:ext cx="64889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>
                <a:latin typeface="Times New Roman" panose="02020603050405020304" pitchFamily="18" charset="0"/>
              </a:rPr>
              <a:t>(3)</a:t>
            </a:r>
          </a:p>
        </p:txBody>
      </p:sp>
      <p:sp>
        <p:nvSpPr>
          <p:cNvPr id="55302" name="Text Box 6">
            <a:extLst>
              <a:ext uri="{FF2B5EF4-FFF2-40B4-BE49-F238E27FC236}">
                <a16:creationId xmlns="" xmlns:a16="http://schemas.microsoft.com/office/drawing/2014/main" id="{2D95F750-4295-4193-B7DA-64D81C214A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8875" y="3311128"/>
            <a:ext cx="919163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Since</a:t>
            </a:r>
            <a:endParaRPr lang="zh-CN" altLang="en-US" sz="2100" b="1" i="1" dirty="0">
              <a:latin typeface="Times New Roman" panose="02020603050405020304" pitchFamily="18" charset="0"/>
            </a:endParaRPr>
          </a:p>
        </p:txBody>
      </p:sp>
      <p:sp>
        <p:nvSpPr>
          <p:cNvPr id="55303" name="Text Box 7">
            <a:extLst>
              <a:ext uri="{FF2B5EF4-FFF2-40B4-BE49-F238E27FC236}">
                <a16:creationId xmlns="" xmlns:a16="http://schemas.microsoft.com/office/drawing/2014/main" id="{F0A8FAB1-EDDE-4CEE-AF6B-23DFC0C19A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226" y="3861197"/>
            <a:ext cx="102631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then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  <p:sp>
        <p:nvSpPr>
          <p:cNvPr id="55304" name="Rectangle 8">
            <a:extLst>
              <a:ext uri="{FF2B5EF4-FFF2-40B4-BE49-F238E27FC236}">
                <a16:creationId xmlns="" xmlns:a16="http://schemas.microsoft.com/office/drawing/2014/main" id="{3747CD35-F282-49B5-89E5-7FE16D80A7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1897" y="4708923"/>
            <a:ext cx="2538413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100" b="1">
                <a:latin typeface="Times New Roman" panose="02020603050405020304" pitchFamily="18" charset="0"/>
              </a:rPr>
              <a:t>～</a:t>
            </a:r>
            <a:r>
              <a:rPr lang="en-US" altLang="zh-CN" sz="2100" b="1" i="1">
                <a:latin typeface="Times New Roman" panose="02020603050405020304" pitchFamily="18" charset="0"/>
              </a:rPr>
              <a:t>F</a:t>
            </a:r>
            <a:r>
              <a:rPr lang="en-US" altLang="zh-CN" sz="2100" b="1">
                <a:latin typeface="Times New Roman" panose="02020603050405020304" pitchFamily="18" charset="0"/>
              </a:rPr>
              <a:t>(3, </a:t>
            </a:r>
            <a:r>
              <a:rPr lang="en-US" altLang="zh-CN" sz="2100" b="1" i="1">
                <a:latin typeface="Times New Roman" panose="02020603050405020304" pitchFamily="18" charset="0"/>
              </a:rPr>
              <a:t>n</a:t>
            </a:r>
            <a:r>
              <a:rPr lang="en-US" altLang="zh-CN" sz="2100" b="1"/>
              <a:t>-</a:t>
            </a:r>
            <a:r>
              <a:rPr lang="en-US" altLang="zh-CN" sz="2100" b="1">
                <a:latin typeface="Times New Roman" panose="02020603050405020304" pitchFamily="18" charset="0"/>
              </a:rPr>
              <a:t>3).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305" name="Object 9">
                <a:extLst>
                  <a:ext uri="{FF2B5EF4-FFF2-40B4-BE49-F238E27FC236}">
                    <a16:creationId xmlns="" xmlns:a16="http://schemas.microsoft.com/office/drawing/2014/main" id="{2D013A31-55C4-418D-82C1-B76BD2F2E0CF}"/>
                  </a:ext>
                </a:extLst>
              </p:cNvPr>
              <p:cNvSpPr txBox="1"/>
              <p:nvPr/>
            </p:nvSpPr>
            <p:spPr bwMode="auto">
              <a:xfrm>
                <a:off x="3059906" y="3158730"/>
                <a:ext cx="1887141" cy="76319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  <m:e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~</m:t>
                          </m:r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(3),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5305" name="Object 9">
                <a:extLst>
                  <a:ext uri="{FF2B5EF4-FFF2-40B4-BE49-F238E27FC236}">
                    <a16:creationId xmlns:a16="http://schemas.microsoft.com/office/drawing/2014/main" id="{2D013A31-55C4-418D-82C1-B76BD2F2E0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59906" y="3158730"/>
                <a:ext cx="1887141" cy="76319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306" name="Object 10">
                <a:extLst>
                  <a:ext uri="{FF2B5EF4-FFF2-40B4-BE49-F238E27FC236}">
                    <a16:creationId xmlns="" xmlns:a16="http://schemas.microsoft.com/office/drawing/2014/main" id="{98A510A9-29A4-49DF-B4F1-BC9ECC6B8FBA}"/>
                  </a:ext>
                </a:extLst>
              </p:cNvPr>
              <p:cNvSpPr txBox="1"/>
              <p:nvPr/>
            </p:nvSpPr>
            <p:spPr bwMode="auto">
              <a:xfrm>
                <a:off x="5057776" y="3148013"/>
                <a:ext cx="2340769" cy="76319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=4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~</m:t>
                          </m:r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−3),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5306" name="Object 10">
                <a:extLst>
                  <a:ext uri="{FF2B5EF4-FFF2-40B4-BE49-F238E27FC236}">
                    <a16:creationId xmlns:a16="http://schemas.microsoft.com/office/drawing/2014/main" id="{98A510A9-29A4-49DF-B4F1-BC9ECC6B8F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57776" y="3148013"/>
                <a:ext cx="2340769" cy="76319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307" name="Object 11">
                <a:extLst>
                  <a:ext uri="{FF2B5EF4-FFF2-40B4-BE49-F238E27FC236}">
                    <a16:creationId xmlns="" xmlns:a16="http://schemas.microsoft.com/office/drawing/2014/main" id="{3123975E-7166-4A5D-BA21-846B854225FC}"/>
                  </a:ext>
                </a:extLst>
              </p:cNvPr>
              <p:cNvSpPr txBox="1"/>
              <p:nvPr/>
            </p:nvSpPr>
            <p:spPr bwMode="auto">
              <a:xfrm>
                <a:off x="1920478" y="4177905"/>
                <a:ext cx="1937147" cy="1454944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−1)</m:t>
                          </m:r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=4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5307" name="Object 11">
                <a:extLst>
                  <a:ext uri="{FF2B5EF4-FFF2-40B4-BE49-F238E27FC236}">
                    <a16:creationId xmlns:a16="http://schemas.microsoft.com/office/drawing/2014/main" id="{3123975E-7166-4A5D-BA21-846B854225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20478" y="4177905"/>
                <a:ext cx="1937147" cy="145494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308" name="Object 12">
                <a:extLst>
                  <a:ext uri="{FF2B5EF4-FFF2-40B4-BE49-F238E27FC236}">
                    <a16:creationId xmlns="" xmlns:a16="http://schemas.microsoft.com/office/drawing/2014/main" id="{E472CDC1-A7CE-4419-BE87-D91F796E0573}"/>
                  </a:ext>
                </a:extLst>
              </p:cNvPr>
              <p:cNvSpPr txBox="1"/>
              <p:nvPr/>
            </p:nvSpPr>
            <p:spPr bwMode="auto">
              <a:xfrm>
                <a:off x="3813574" y="4175523"/>
                <a:ext cx="1887140" cy="1454944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=4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−3)</m:t>
                              </m:r>
                            </m:den>
                          </m:f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5308" name="Object 12">
                <a:extLst>
                  <a:ext uri="{FF2B5EF4-FFF2-40B4-BE49-F238E27FC236}">
                    <a16:creationId xmlns:a16="http://schemas.microsoft.com/office/drawing/2014/main" id="{E472CDC1-A7CE-4419-BE87-D91F796E05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13574" y="4175523"/>
                <a:ext cx="1887140" cy="145494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 Box 2">
            <a:extLst>
              <a:ext uri="{FF2B5EF4-FFF2-40B4-BE49-F238E27FC236}">
                <a16:creationId xmlns="" xmlns:a16="http://schemas.microsoft.com/office/drawing/2014/main" id="{40DC9063-659E-4C11-92B9-A6791DD3AB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909" y="1027846"/>
            <a:ext cx="700553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       Example</a:t>
            </a:r>
            <a:r>
              <a:rPr lang="zh-CN" altLang="en-US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100" b="1" dirty="0">
                <a:latin typeface="Times New Roman" panose="02020603050405020304" pitchFamily="18" charset="0"/>
              </a:rPr>
              <a:t>  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Suppose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～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(0,1)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baseline="-25000" dirty="0">
                <a:latin typeface="Times New Roman" charset="0"/>
                <a:ea typeface="Times New Roman" charset="0"/>
                <a:cs typeface="Times New Roman" charset="0"/>
              </a:rPr>
              <a:t>1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, </a:t>
            </a:r>
            <a:r>
              <a:rPr lang="en-US" altLang="zh-CN" sz="2100" i="1" dirty="0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baseline="-25000" dirty="0">
                <a:latin typeface="Times New Roman" charset="0"/>
                <a:ea typeface="Times New Roman" charset="0"/>
                <a:cs typeface="Times New Roman" charset="0"/>
              </a:rPr>
              <a:t>2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, …, </a:t>
            </a:r>
            <a:r>
              <a:rPr lang="en-US" altLang="zh-CN" sz="2100" i="1" dirty="0" err="1"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altLang="zh-CN" sz="2100" i="1" baseline="-25000" dirty="0" err="1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simple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random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sample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try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find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following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statistics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obeying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category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dirty="0">
                <a:latin typeface="Times New Roman" charset="0"/>
                <a:ea typeface="Times New Roman" charset="0"/>
                <a:cs typeface="Times New Roman" charset="0"/>
              </a:rPr>
              <a:t>distribution?</a:t>
            </a:r>
            <a:endParaRPr lang="zh-CN" alt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Object 3">
                <a:extLst>
                  <a:ext uri="{FF2B5EF4-FFF2-40B4-BE49-F238E27FC236}">
                    <a16:creationId xmlns="" xmlns:a16="http://schemas.microsoft.com/office/drawing/2014/main" id="{633E1C49-B962-4AF9-A0C3-424BB11E8EC4}"/>
                  </a:ext>
                </a:extLst>
              </p:cNvPr>
              <p:cNvSpPr txBox="1"/>
              <p:nvPr/>
            </p:nvSpPr>
            <p:spPr bwMode="auto">
              <a:xfrm>
                <a:off x="1527574" y="1784749"/>
                <a:ext cx="6163865" cy="14489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(1) 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; (2) 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rad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=2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; (3) 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den>
                              </m:f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=4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14" name="Object 3">
                <a:extLst>
                  <a:ext uri="{FF2B5EF4-FFF2-40B4-BE49-F238E27FC236}">
                    <a16:creationId xmlns:a16="http://schemas.microsoft.com/office/drawing/2014/main" id="{633E1C49-B962-4AF9-A0C3-424BB11E8E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527574" y="1784749"/>
                <a:ext cx="6163865" cy="144899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18859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55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5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5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302" grpId="0"/>
      <p:bldP spid="55303" grpId="0"/>
      <p:bldP spid="55304" grpId="0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1" name="Text Box 2">
            <a:extLst>
              <a:ext uri="{FF2B5EF4-FFF2-40B4-BE49-F238E27FC236}">
                <a16:creationId xmlns="" xmlns:a16="http://schemas.microsoft.com/office/drawing/2014/main" id="{DEE0C0C3-1462-4A8E-88C0-D059A8CB70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5161" y="1104885"/>
            <a:ext cx="550902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Example</a:t>
            </a:r>
            <a:r>
              <a:rPr lang="zh-CN" altLang="en-US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100" b="1" dirty="0">
                <a:latin typeface="Times New Roman" panose="02020603050405020304" pitchFamily="18" charset="0"/>
              </a:rPr>
              <a:t>   If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T</a:t>
            </a:r>
            <a:r>
              <a:rPr lang="zh-CN" altLang="en-US" sz="2100" b="1" dirty="0">
                <a:latin typeface="Times New Roman" panose="02020603050405020304" pitchFamily="18" charset="0"/>
              </a:rPr>
              <a:t>～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t</a:t>
            </a:r>
            <a:r>
              <a:rPr lang="en-US" altLang="zh-CN" sz="2100" b="1" dirty="0">
                <a:latin typeface="Times New Roman" panose="02020603050405020304" pitchFamily="18" charset="0"/>
              </a:rPr>
              <a:t>(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n</a:t>
            </a:r>
            <a:r>
              <a:rPr lang="en-US" altLang="zh-CN" sz="2100" b="1" dirty="0">
                <a:latin typeface="Times New Roman" panose="02020603050405020304" pitchFamily="18" charset="0"/>
              </a:rPr>
              <a:t>)</a:t>
            </a:r>
            <a:r>
              <a:rPr lang="zh-CN" altLang="en-US" sz="2100" b="1" dirty="0">
                <a:latin typeface="Times New Roman" panose="02020603050405020304" pitchFamily="18" charset="0"/>
              </a:rPr>
              <a:t>， </a:t>
            </a:r>
            <a:r>
              <a:rPr lang="en-US" altLang="zh-CN" sz="2100" b="1" dirty="0">
                <a:latin typeface="Times New Roman" panose="02020603050405020304" pitchFamily="18" charset="0"/>
              </a:rPr>
              <a:t>what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distribution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does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T </a:t>
            </a:r>
            <a:r>
              <a:rPr lang="en-US" altLang="zh-CN" sz="2100" b="1" baseline="30000" dirty="0">
                <a:latin typeface="Times New Roman" panose="02020603050405020304" pitchFamily="18" charset="0"/>
              </a:rPr>
              <a:t>2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belong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to</a:t>
            </a:r>
            <a:r>
              <a:rPr lang="zh-CN" altLang="en-US" sz="2100" b="1" dirty="0">
                <a:latin typeface="Times New Roman" panose="02020603050405020304" pitchFamily="18" charset="0"/>
              </a:rPr>
              <a:t>？</a:t>
            </a:r>
          </a:p>
        </p:txBody>
      </p:sp>
      <p:sp>
        <p:nvSpPr>
          <p:cNvPr id="56323" name="Text Box 3">
            <a:extLst>
              <a:ext uri="{FF2B5EF4-FFF2-40B4-BE49-F238E27FC236}">
                <a16:creationId xmlns="" xmlns:a16="http://schemas.microsoft.com/office/drawing/2014/main" id="{CB3ADC3F-FBD6-423E-8451-C64D60BFB6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6567" y="1916042"/>
            <a:ext cx="119809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>
                <a:solidFill>
                  <a:srgbClr val="0000FF"/>
                </a:solidFill>
                <a:latin typeface="Times New Roman" panose="02020603050405020304" pitchFamily="18" charset="0"/>
              </a:rPr>
              <a:t>Solution</a:t>
            </a:r>
            <a:endParaRPr lang="zh-CN" altLang="en-US" sz="2100" b="1" dirty="0">
              <a:solidFill>
                <a:srgbClr val="0000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56324" name="Text Box 4">
            <a:extLst>
              <a:ext uri="{FF2B5EF4-FFF2-40B4-BE49-F238E27FC236}">
                <a16:creationId xmlns="" xmlns:a16="http://schemas.microsoft.com/office/drawing/2014/main" id="{C4DC31D1-4621-4669-8BDB-00F1F765C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03861" y="1920479"/>
            <a:ext cx="199786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Since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T</a:t>
            </a:r>
            <a:r>
              <a:rPr lang="zh-CN" altLang="en-US" sz="2100" b="1" dirty="0">
                <a:latin typeface="Times New Roman" panose="02020603050405020304" pitchFamily="18" charset="0"/>
              </a:rPr>
              <a:t>～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t</a:t>
            </a:r>
            <a:r>
              <a:rPr lang="en-US" altLang="zh-CN" sz="2100" b="1" dirty="0">
                <a:latin typeface="Times New Roman" panose="02020603050405020304" pitchFamily="18" charset="0"/>
              </a:rPr>
              <a:t>(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n</a:t>
            </a:r>
            <a:r>
              <a:rPr lang="en-US" altLang="zh-CN" sz="2100" b="1" dirty="0">
                <a:latin typeface="Times New Roman" panose="02020603050405020304" pitchFamily="18" charset="0"/>
              </a:rPr>
              <a:t>)</a:t>
            </a:r>
            <a:r>
              <a:rPr lang="zh-CN" altLang="en-US" sz="2100" b="1" dirty="0">
                <a:latin typeface="Times New Roman" panose="02020603050405020304" pitchFamily="18" charset="0"/>
              </a:rPr>
              <a:t>， </a:t>
            </a:r>
          </a:p>
        </p:txBody>
      </p:sp>
      <p:sp>
        <p:nvSpPr>
          <p:cNvPr id="56325" name="Text Box 5">
            <a:extLst>
              <a:ext uri="{FF2B5EF4-FFF2-40B4-BE49-F238E27FC236}">
                <a16:creationId xmlns="" xmlns:a16="http://schemas.microsoft.com/office/drawing/2014/main" id="{9BD77224-75A0-44F7-B15A-4E88135D60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5028" y="1905001"/>
            <a:ext cx="1728788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then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we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dirty="0">
                <a:latin typeface="Times New Roman" panose="02020603050405020304" pitchFamily="18" charset="0"/>
              </a:rPr>
              <a:t>have</a:t>
            </a:r>
            <a:endParaRPr lang="zh-CN" altLang="en-US" sz="2100" b="1" dirty="0"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326" name="Object 6">
                <a:extLst>
                  <a:ext uri="{FF2B5EF4-FFF2-40B4-BE49-F238E27FC236}">
                    <a16:creationId xmlns="" xmlns:a16="http://schemas.microsoft.com/office/drawing/2014/main" id="{B97B89F6-122F-4A4F-AE24-2414E42F4605}"/>
                  </a:ext>
                </a:extLst>
              </p:cNvPr>
              <p:cNvSpPr txBox="1"/>
              <p:nvPr/>
            </p:nvSpPr>
            <p:spPr bwMode="auto">
              <a:xfrm>
                <a:off x="3168254" y="2334817"/>
                <a:ext cx="1484709" cy="71556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70000" lnSpcReduction="2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𝑈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num>
                                <m:den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den>
                              </m:f>
                            </m:e>
                          </m:rad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6326" name="Object 6">
                <a:extLst>
                  <a:ext uri="{FF2B5EF4-FFF2-40B4-BE49-F238E27FC236}">
                    <a16:creationId xmlns:a16="http://schemas.microsoft.com/office/drawing/2014/main" id="{B97B89F6-122F-4A4F-AE24-2414E42F46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68254" y="2334817"/>
                <a:ext cx="1484709" cy="71556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327" name="Text Box 7">
            <a:extLst>
              <a:ext uri="{FF2B5EF4-FFF2-40B4-BE49-F238E27FC236}">
                <a16:creationId xmlns="" xmlns:a16="http://schemas.microsoft.com/office/drawing/2014/main" id="{2453D06D-F6F2-4C58-8AA8-CE9BCC1EB9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1658" y="3045619"/>
            <a:ext cx="4374356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where</a:t>
            </a:r>
            <a:r>
              <a:rPr lang="zh-CN" altLang="en-US" sz="2100" b="1" dirty="0">
                <a:latin typeface="Times New Roman" panose="02020603050405020304" pitchFamily="18" charset="0"/>
              </a:rPr>
              <a:t>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U</a:t>
            </a:r>
            <a:r>
              <a:rPr lang="zh-CN" altLang="en-US" sz="2100" b="1" dirty="0">
                <a:latin typeface="Times New Roman" panose="02020603050405020304" pitchFamily="18" charset="0"/>
              </a:rPr>
              <a:t>～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N</a:t>
            </a:r>
            <a:r>
              <a:rPr lang="en-US" altLang="zh-CN" sz="2100" b="1" dirty="0">
                <a:latin typeface="Times New Roman" panose="02020603050405020304" pitchFamily="18" charset="0"/>
              </a:rPr>
              <a:t>(0,1)</a:t>
            </a:r>
            <a:r>
              <a:rPr lang="zh-CN" altLang="en-US" sz="2100" b="1" dirty="0">
                <a:latin typeface="Times New Roman" panose="02020603050405020304" pitchFamily="18" charset="0"/>
              </a:rPr>
              <a:t>， 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V</a:t>
            </a:r>
            <a:r>
              <a:rPr lang="zh-CN" altLang="en-US" sz="2100" b="1" dirty="0">
                <a:latin typeface="Times New Roman" panose="02020603050405020304" pitchFamily="18" charset="0"/>
              </a:rPr>
              <a:t>～</a:t>
            </a:r>
            <a:r>
              <a:rPr lang="zh-CN" altLang="en-US" sz="21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</a:t>
            </a:r>
            <a:r>
              <a:rPr lang="en-US" altLang="zh-CN" sz="2100" b="1" baseline="30000" dirty="0">
                <a:latin typeface="Times New Roman" panose="02020603050405020304" pitchFamily="18" charset="0"/>
                <a:sym typeface="Symbol" panose="05050102010706020507" pitchFamily="18" charset="2"/>
              </a:rPr>
              <a:t>2</a:t>
            </a:r>
            <a:r>
              <a:rPr lang="en-US" altLang="zh-CN" sz="2100" b="1" dirty="0">
                <a:latin typeface="Times New Roman" panose="02020603050405020304" pitchFamily="18" charset="0"/>
              </a:rPr>
              <a:t>(</a:t>
            </a:r>
            <a:r>
              <a:rPr lang="en-US" altLang="zh-CN" sz="2100" b="1" i="1" dirty="0">
                <a:latin typeface="Times New Roman" panose="02020603050405020304" pitchFamily="18" charset="0"/>
              </a:rPr>
              <a:t>n</a:t>
            </a:r>
            <a:r>
              <a:rPr lang="en-US" altLang="zh-CN" sz="2100" b="1" dirty="0">
                <a:latin typeface="Times New Roman" panose="02020603050405020304" pitchFamily="18" charset="0"/>
              </a:rPr>
              <a:t>)</a:t>
            </a:r>
            <a:r>
              <a:rPr lang="zh-CN" altLang="en-US" sz="2100" b="1" dirty="0">
                <a:latin typeface="Times New Roman" panose="02020603050405020304" pitchFamily="18" charset="0"/>
              </a:rPr>
              <a:t>，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328" name="Object 8">
                <a:extLst>
                  <a:ext uri="{FF2B5EF4-FFF2-40B4-BE49-F238E27FC236}">
                    <a16:creationId xmlns="" xmlns:a16="http://schemas.microsoft.com/office/drawing/2014/main" id="{9270376B-9244-4F50-800F-1FD224A12931}"/>
                  </a:ext>
                </a:extLst>
              </p:cNvPr>
              <p:cNvSpPr txBox="1"/>
              <p:nvPr/>
            </p:nvSpPr>
            <p:spPr bwMode="auto">
              <a:xfrm>
                <a:off x="2521745" y="3537349"/>
                <a:ext cx="1383506" cy="71556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77500" lnSpcReduction="2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den>
                      </m:f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6328" name="Object 8">
                <a:extLst>
                  <a:ext uri="{FF2B5EF4-FFF2-40B4-BE49-F238E27FC236}">
                    <a16:creationId xmlns:a16="http://schemas.microsoft.com/office/drawing/2014/main" id="{9270376B-9244-4F50-800F-1FD224A129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21745" y="3537349"/>
                <a:ext cx="1383506" cy="7155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329" name="Rectangle 9">
            <a:extLst>
              <a:ext uri="{FF2B5EF4-FFF2-40B4-BE49-F238E27FC236}">
                <a16:creationId xmlns="" xmlns:a16="http://schemas.microsoft.com/office/drawing/2014/main" id="{D6222AE5-E1CF-4E3D-B2BF-BAF8F47572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994" y="3639742"/>
            <a:ext cx="1561646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b="1" i="1">
                <a:latin typeface="Times New Roman" panose="02020603050405020304" pitchFamily="18" charset="0"/>
              </a:rPr>
              <a:t>U</a:t>
            </a:r>
            <a:r>
              <a:rPr lang="en-US" altLang="zh-CN" sz="2100" b="1" baseline="30000">
                <a:latin typeface="Times New Roman" panose="02020603050405020304" pitchFamily="18" charset="0"/>
              </a:rPr>
              <a:t>2</a:t>
            </a:r>
            <a:r>
              <a:rPr lang="zh-CN" altLang="en-US" sz="2100" b="1">
                <a:latin typeface="Times New Roman" panose="02020603050405020304" pitchFamily="18" charset="0"/>
              </a:rPr>
              <a:t>～</a:t>
            </a:r>
            <a:r>
              <a:rPr lang="zh-CN" altLang="en-US" sz="2100" b="1" i="1">
                <a:latin typeface="Times New Roman" panose="02020603050405020304" pitchFamily="18" charset="0"/>
                <a:sym typeface="Symbol" panose="05050102010706020507" pitchFamily="18" charset="2"/>
              </a:rPr>
              <a:t></a:t>
            </a:r>
            <a:r>
              <a:rPr lang="en-US" altLang="zh-CN" sz="2100" b="1" baseline="30000">
                <a:latin typeface="Times New Roman" panose="02020603050405020304" pitchFamily="18" charset="0"/>
                <a:sym typeface="Symbol" panose="05050102010706020507" pitchFamily="18" charset="2"/>
              </a:rPr>
              <a:t>2</a:t>
            </a:r>
            <a:r>
              <a:rPr lang="en-US" altLang="zh-CN" sz="2100" b="1">
                <a:latin typeface="Times New Roman" panose="02020603050405020304" pitchFamily="18" charset="0"/>
              </a:rPr>
              <a:t>(1)</a:t>
            </a:r>
            <a:r>
              <a:rPr lang="zh-CN" altLang="en-US" sz="2100" b="1">
                <a:latin typeface="Times New Roman" panose="02020603050405020304" pitchFamily="18" charset="0"/>
              </a:rPr>
              <a:t>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330" name="Object 10">
                <a:extLst>
                  <a:ext uri="{FF2B5EF4-FFF2-40B4-BE49-F238E27FC236}">
                    <a16:creationId xmlns="" xmlns:a16="http://schemas.microsoft.com/office/drawing/2014/main" id="{1570E684-FBF8-4541-A746-A91BA78BC003}"/>
                  </a:ext>
                </a:extLst>
              </p:cNvPr>
              <p:cNvSpPr txBox="1"/>
              <p:nvPr/>
            </p:nvSpPr>
            <p:spPr bwMode="auto">
              <a:xfrm>
                <a:off x="2538414" y="4269581"/>
                <a:ext cx="1383506" cy="76319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62500" lnSpcReduction="2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56330" name="Object 10">
                <a:extLst>
                  <a:ext uri="{FF2B5EF4-FFF2-40B4-BE49-F238E27FC236}">
                    <a16:creationId xmlns:a16="http://schemas.microsoft.com/office/drawing/2014/main" id="{1570E684-FBF8-4541-A746-A91BA78BC0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38414" y="4269581"/>
                <a:ext cx="1383506" cy="76319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331" name="Rectangle 11">
            <a:extLst>
              <a:ext uri="{FF2B5EF4-FFF2-40B4-BE49-F238E27FC236}">
                <a16:creationId xmlns="" xmlns:a16="http://schemas.microsoft.com/office/drawing/2014/main" id="{E4D56391-DA1C-4D8B-BC26-9ED85B400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919" y="4455319"/>
            <a:ext cx="1953816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100" b="1">
                <a:latin typeface="Times New Roman" panose="02020603050405020304" pitchFamily="18" charset="0"/>
              </a:rPr>
              <a:t>～ </a:t>
            </a:r>
            <a:r>
              <a:rPr lang="en-US" altLang="zh-CN" sz="2100" b="1" i="1">
                <a:latin typeface="Times New Roman" panose="02020603050405020304" pitchFamily="18" charset="0"/>
                <a:sym typeface="Symbol" panose="05050102010706020507" pitchFamily="18" charset="2"/>
              </a:rPr>
              <a:t>F</a:t>
            </a:r>
            <a:r>
              <a:rPr lang="en-US" altLang="zh-CN" sz="2100" b="1">
                <a:latin typeface="Times New Roman" panose="02020603050405020304" pitchFamily="18" charset="0"/>
              </a:rPr>
              <a:t>(</a:t>
            </a:r>
            <a:r>
              <a:rPr lang="en-US" altLang="zh-CN" sz="2100" b="1">
                <a:latin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zh-CN" sz="2100" b="1">
                <a:latin typeface="Times New Roman" panose="02020603050405020304" pitchFamily="18" charset="0"/>
              </a:rPr>
              <a:t>, </a:t>
            </a:r>
            <a:r>
              <a:rPr lang="en-US" altLang="zh-CN" sz="2100" b="1" i="1">
                <a:latin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2100" b="1">
                <a:latin typeface="Times New Roman" panose="02020603050405020304" pitchFamily="18" charset="0"/>
              </a:rPr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173035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6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6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6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6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6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323" grpId="0"/>
      <p:bldP spid="56324" grpId="0"/>
      <p:bldP spid="56325" grpId="0"/>
      <p:bldP spid="56327" grpId="0"/>
      <p:bldP spid="56329" grpId="0"/>
      <p:bldP spid="56331" grpId="0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134</a:t>
            </a:fld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298545" y="579863"/>
            <a:ext cx="41594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Review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8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by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8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exercises</a:t>
            </a:r>
            <a:endParaRPr kumimoji="1" lang="zh-CN" altLang="en-US" sz="2800" b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="" xmlns:a16="http://schemas.microsoft.com/office/drawing/2014/main" id="{26D81E67-8840-B4C1-C5D0-B300681DC6EC}"/>
                  </a:ext>
                </a:extLst>
              </p:cNvPr>
              <p:cNvSpPr txBox="1"/>
              <p:nvPr/>
            </p:nvSpPr>
            <p:spPr>
              <a:xfrm>
                <a:off x="553451" y="1428633"/>
                <a:ext cx="7471612" cy="10213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I. (10 points) We roll a die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𝑛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times.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be the event that the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 err="1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 err="1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rolls produce the same number. Show that the events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zh-CN" altLang="zh-CN" sz="18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i="1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:1≤</m:t>
                        </m:r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&lt;</m:t>
                        </m:r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𝑗</m:t>
                        </m:r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≤</m:t>
                        </m:r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are pairwise independent but not independent.</a:t>
                </a:r>
                <a:endParaRPr lang="zh-CN" altLang="zh-CN" sz="18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26D81E67-8840-B4C1-C5D0-B300681DC6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451" y="1428633"/>
                <a:ext cx="7471612" cy="1021370"/>
              </a:xfrm>
              <a:prstGeom prst="rect">
                <a:avLst/>
              </a:prstGeom>
              <a:blipFill>
                <a:blip r:embed="rId2"/>
                <a:stretch>
                  <a:fillRect l="-735" t="-32738" r="-327" b="-904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="" xmlns:a16="http://schemas.microsoft.com/office/drawing/2014/main" id="{5A815D63-03F1-6D04-CDB8-E7E2C82C3FC5}"/>
                  </a:ext>
                </a:extLst>
              </p:cNvPr>
              <p:cNvSpPr txBox="1"/>
              <p:nvPr/>
            </p:nvSpPr>
            <p:spPr>
              <a:xfrm>
                <a:off x="634664" y="2651651"/>
                <a:ext cx="7309186" cy="9456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altLang="zh-CN" sz="1800" b="1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Solution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: Suppose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&lt;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&lt;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𝑛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 If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𝑗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&lt;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𝑚𝑛</m:t>
                        </m:r>
                      </m:sub>
                    </m:sSub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are determined by distinct independent rolls, and are therefore independent. For the case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𝑗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we have </a:t>
                </a:r>
                <a:r>
                  <a:rPr lang="en-US" altLang="zh-CN" sz="1800" dirty="0" smtClean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that</a:t>
                </a:r>
                <a:endParaRPr lang="zh-CN" altLang="zh-CN" sz="18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5A815D63-03F1-6D04-CDB8-E7E2C82C3F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664" y="2651651"/>
                <a:ext cx="7309186" cy="945643"/>
              </a:xfrm>
              <a:prstGeom prst="rect">
                <a:avLst/>
              </a:prstGeom>
              <a:blipFill rotWithShape="0">
                <a:blip r:embed="rId3"/>
                <a:stretch>
                  <a:fillRect l="-667" t="-3871" b="-96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634664" y="3647131"/>
                <a:ext cx="7390399" cy="14003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200"/>
                  </a:spcAft>
                </a:pP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zh-CN" altLang="zh-CN" i="1"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zh-CN" altLang="zh-CN" i="1"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altLang="zh-CN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∩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𝑗𝑛</m:t>
                            </m:r>
                          </m:sub>
                        </m:sSub>
                      </m:e>
                    </m:d>
                    <m:r>
                      <a:rPr lang="en-US" altLang="zh-CN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 err="1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 err="1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and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𝑛</m:t>
                    </m:r>
                  </m:oMath>
                </a14:m>
                <a:r>
                  <a:rPr lang="en-US" altLang="zh-CN" dirty="0" err="1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rolls show same number 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b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sSubSup>
                      <m:sSubSupPr>
                        <m:ctrlPr>
                          <a:rPr lang="zh-CN" altLang="zh-CN" i="1"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CN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∑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𝑟</m:t>
                        </m:r>
                        <m:r>
                          <a:rPr lang="en-US" altLang="zh-CN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6</m:t>
                        </m:r>
                      </m:sup>
                    </m:sSubSup>
                    <m:r>
                      <a:rPr lang="en-US" altLang="zh-CN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 </m:t>
                    </m:r>
                    <m:f>
                      <m:fPr>
                        <m:ctrlPr>
                          <a:rPr lang="zh-CN" altLang="zh-CN" i="1"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6</m:t>
                        </m:r>
                      </m:den>
                    </m:f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 err="1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𝑛</m:t>
                    </m:r>
                  </m:oMath>
                </a14:m>
                <a:r>
                  <a:rPr lang="en-US" altLang="zh-CN" dirty="0" err="1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rolls both show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𝑟</m:t>
                    </m:r>
                    <m:r>
                      <a:rPr lang="en-US" altLang="zh-CN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∣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 err="1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shows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𝑟</m:t>
                    </m:r>
                    <m:r>
                      <a:rPr lang="en-US" altLang="zh-CN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f>
                      <m:fPr>
                        <m:ctrlPr>
                          <a:rPr lang="zh-CN" altLang="zh-CN" i="1"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36</m:t>
                        </m:r>
                      </m:den>
                    </m:f>
                    <m:r>
                      <a:rPr lang="en-US" altLang="zh-CN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zh-CN" altLang="zh-CN" i="1"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zh-CN" altLang="zh-CN" i="1"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zh-CN" altLang="zh-CN" i="1"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zh-CN" altLang="zh-CN" i="1"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𝑗𝑛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/>
                </a:r>
                <a:b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as required. </a:t>
                </a:r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664" y="3647131"/>
                <a:ext cx="7390399" cy="1400320"/>
              </a:xfrm>
              <a:prstGeom prst="rect">
                <a:avLst/>
              </a:prstGeom>
              <a:blipFill rotWithShape="0">
                <a:blip r:embed="rId4"/>
                <a:stretch>
                  <a:fillRect l="-660" t="-870" b="-60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634664" y="5097288"/>
                <a:ext cx="6988880" cy="11975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However, if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zh-CN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≠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𝑗</m:t>
                    </m:r>
                    <m:r>
                      <a:rPr lang="en-US" altLang="zh-CN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≠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</a:t>
                </a:r>
                <a:endParaRPr lang="zh-CN" altLang="zh-CN" dirty="0"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zh-CN" i="1"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en-US" altLang="zh-CN"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𝑗𝑘</m:t>
                              </m:r>
                            </m:sub>
                          </m:sSub>
                          <m:r>
                            <a:rPr lang="en-US" altLang="zh-CN"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𝑖𝑘</m:t>
                              </m:r>
                            </m:sub>
                          </m:sSub>
                        </m:e>
                      </m:d>
                      <m:r>
                        <a:rPr lang="en-US" altLang="zh-CN"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zh-CN" i="1"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36</m:t>
                          </m:r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≠</m:t>
                      </m:r>
                      <m:f>
                        <m:fPr>
                          <m:ctrlPr>
                            <a:rPr lang="zh-CN" altLang="zh-CN" i="1"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216</m:t>
                          </m:r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zh-CN" i="1"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zh-CN" i="1"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𝑗𝑘</m:t>
                              </m:r>
                            </m:sub>
                          </m:sSub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zh-CN" i="1"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𝑖𝑘</m:t>
                              </m:r>
                            </m:sub>
                          </m:sSub>
                        </m:e>
                      </m:d>
                      <m:r>
                        <a:rPr lang="en-US" altLang="zh-CN"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zh-CN" altLang="zh-CN" dirty="0"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664" y="5097288"/>
                <a:ext cx="6988880" cy="1197507"/>
              </a:xfrm>
              <a:prstGeom prst="rect">
                <a:avLst/>
              </a:prstGeom>
              <a:blipFill rotWithShape="0">
                <a:blip r:embed="rId5"/>
                <a:stretch>
                  <a:fillRect l="-697" t="-253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1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" grpId="0"/>
      <p:bldP spid="5" grpId="0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12D50E10-8216-7B89-F04B-554C3B318D52}"/>
              </a:ext>
            </a:extLst>
          </p:cNvPr>
          <p:cNvSpPr txBox="1"/>
          <p:nvPr/>
        </p:nvSpPr>
        <p:spPr>
          <a:xfrm>
            <a:off x="1004636" y="1151362"/>
            <a:ext cx="74535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CN" sz="1800" dirty="0">
                <a:effectLst/>
                <a:latin typeface="Georgia" panose="02040502050405020303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II. (10 points) Two fair dice are rolled.</a:t>
            </a:r>
            <a:br>
              <a:rPr lang="en-US" altLang="zh-CN" sz="1800" dirty="0">
                <a:effectLst/>
                <a:latin typeface="Georgia" panose="02040502050405020303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</a:br>
            <a:r>
              <a:rPr lang="en-US" altLang="zh-CN" sz="1800" dirty="0">
                <a:effectLst/>
                <a:latin typeface="Georgia" panose="02040502050405020303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(a) Compute the probability of the two dice have different scores.</a:t>
            </a:r>
            <a:br>
              <a:rPr lang="en-US" altLang="zh-CN" sz="1800" dirty="0">
                <a:effectLst/>
                <a:latin typeface="Georgia" panose="02040502050405020303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</a:br>
            <a:r>
              <a:rPr lang="en-US" altLang="zh-CN" sz="1800" dirty="0">
                <a:effectLst/>
                <a:latin typeface="Georgia" panose="02040502050405020303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(b) Show that the event that their sum is 7 is independent of the score shown by the first die.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="" xmlns:a16="http://schemas.microsoft.com/office/drawing/2014/main" id="{F5AF144F-8A63-946F-99E3-51F032646FC4}"/>
                  </a:ext>
                </a:extLst>
              </p:cNvPr>
              <p:cNvSpPr txBox="1"/>
              <p:nvPr/>
            </p:nvSpPr>
            <p:spPr>
              <a:xfrm>
                <a:off x="1004636" y="2928147"/>
                <a:ext cx="7315200" cy="76668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altLang="zh-CN" b="1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Solution</a:t>
                </a:r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: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/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(a) The probability of the two dice have different scores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6⋅5</m:t>
                        </m:r>
                      </m:num>
                      <m:den>
                        <m:sSup>
                          <m:sSupPr>
                            <m:ctrlPr>
                              <a:rPr lang="zh-CN" altLang="zh-CN" sz="18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6</m:t>
                            </m:r>
                          </m:e>
                          <m:sup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5</m:t>
                        </m:r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zh-CN" sz="18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5AF144F-8A63-946F-99E3-51F032646F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4636" y="2928147"/>
                <a:ext cx="7315200" cy="766685"/>
              </a:xfrm>
              <a:prstGeom prst="rect">
                <a:avLst/>
              </a:prstGeom>
              <a:blipFill>
                <a:blip r:embed="rId2"/>
                <a:stretch>
                  <a:fillRect l="-750" t="-3968" b="-317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="" xmlns:a16="http://schemas.microsoft.com/office/drawing/2014/main" id="{D0E1CFE1-D20C-B8BB-D360-7B68110F75E8}"/>
                  </a:ext>
                </a:extLst>
              </p:cNvPr>
              <p:cNvSpPr txBox="1"/>
              <p:nvPr/>
            </p:nvSpPr>
            <p:spPr>
              <a:xfrm>
                <a:off x="1004636" y="3696360"/>
                <a:ext cx="7267075" cy="7621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(b) It is implied by</a:t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(1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 err="1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st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shows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𝑟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sum is 7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36</m:t>
                        </m:r>
                      </m:den>
                    </m:f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6</m:t>
                        </m:r>
                      </m:den>
                    </m:f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⋅</m:t>
                    </m:r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6</m:t>
                        </m:r>
                      </m:den>
                    </m:f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(1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 err="1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st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shows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𝑟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sum is 7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D0E1CFE1-D20C-B8BB-D360-7B68110F75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4636" y="3696360"/>
                <a:ext cx="7267075" cy="762196"/>
              </a:xfrm>
              <a:prstGeom prst="rect">
                <a:avLst/>
              </a:prstGeom>
              <a:blipFill>
                <a:blip r:embed="rId3"/>
                <a:stretch>
                  <a:fillRect l="-755" t="-4000" r="-1510" b="-4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22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136</a:t>
            </a:fld>
            <a:endParaRPr kumimoji="1"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>
                <a:extLst>
                  <a:ext uri="{FF2B5EF4-FFF2-40B4-BE49-F238E27FC236}">
                    <a16:creationId xmlns="" xmlns:a16="http://schemas.microsoft.com/office/drawing/2014/main" id="{4D6E6BDC-2A29-8ED2-11FB-C0822AD481E3}"/>
                  </a:ext>
                </a:extLst>
              </p:cNvPr>
              <p:cNvSpPr txBox="1"/>
              <p:nvPr/>
            </p:nvSpPr>
            <p:spPr>
              <a:xfrm>
                <a:off x="830178" y="289679"/>
                <a:ext cx="7417469" cy="23083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spcAft>
                    <a:spcPts val="1200"/>
                  </a:spcAft>
                </a:pP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III. (10 points) Individuals </a:t>
                </a:r>
                <a14:m>
                  <m:oMath xmlns:m="http://schemas.openxmlformats.org/officeDocument/2006/math">
                    <m:r>
                      <a:rPr lang="en-US" altLang="zh-CN" sz="1800" b="1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𝐀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1800" b="1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𝐁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begin to play a sequence of chess games. Let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𝑆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{A wins a game 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and suppose that outcomes of successive games are independent with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𝑆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)=1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(they never draw). They will play until one of them wins ten games. Let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the </a:t>
                </a:r>
                <a:r>
                  <a:rPr lang="en-US" altLang="zh-CN" sz="1800" dirty="0" smtClean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number 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of games played (with possible values 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10,11,⋯,19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).</a:t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(a) For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=10,11,…,19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obtain an expression for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/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(b) If a draw is possible, with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𝑆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),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𝑞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),1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𝑞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(draw), what is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(20≤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?</a:t>
                </a:r>
                <a:endParaRPr lang="zh-CN" altLang="zh-CN" sz="18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文本框 1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D6E6BDC-2A29-8ED2-11FB-C0822AD481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178" y="289679"/>
                <a:ext cx="7417469" cy="2308324"/>
              </a:xfrm>
              <a:prstGeom prst="rect">
                <a:avLst/>
              </a:prstGeom>
              <a:blipFill rotWithShape="0">
                <a:blip r:embed="rId2"/>
                <a:stretch>
                  <a:fillRect l="-657" t="-1587" r="-740" b="-343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="" xmlns:a16="http://schemas.microsoft.com/office/drawing/2014/main" id="{5D2BC594-13EA-36D4-4363-C01203F40C75}"/>
                  </a:ext>
                </a:extLst>
              </p:cNvPr>
              <p:cNvSpPr txBox="1"/>
              <p:nvPr/>
            </p:nvSpPr>
            <p:spPr>
              <a:xfrm>
                <a:off x="703847" y="3498330"/>
                <a:ext cx="8157410" cy="509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smtClea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zh-CN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9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in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en-US" altLang="zh-CN" sz="1800">
                                  <a:effectLst/>
                                  <a:latin typeface="Georgia" panose="02040502050405020303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st</m:t>
                              </m:r>
                              <m:r>
                                <m:rPr>
                                  <m:nor/>
                                </m:rPr>
                                <a:rPr lang="en-US" altLang="zh-CN" sz="1800" i="1">
                                  <a:effectLst/>
                                  <a:latin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sup>
                          </m:sSup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1∩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𝑆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on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the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en-US" altLang="zh-CN" sz="1800">
                                  <a:effectLst/>
                                  <a:latin typeface="Georgia" panose="02040502050405020303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th</m:t>
                              </m:r>
                              <m:r>
                                <m:rPr>
                                  <m:nor/>
                                </m:rPr>
                                <a:rPr lang="en-US" altLang="zh-CN" sz="1800" i="1">
                                  <a:effectLst/>
                                  <a:latin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sup>
                          </m:sSup>
                        </m:e>
                      </m:d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zh-CN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9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𝐹</m:t>
                              </m:r>
                            </m:e>
                            <m:sup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in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en-US" altLang="zh-CN" sz="1800">
                                  <a:effectLst/>
                                  <a:latin typeface="Georgia" panose="02040502050405020303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st</m:t>
                              </m:r>
                              <m:r>
                                <m:rPr>
                                  <m:nor/>
                                </m:rPr>
                                <a:rPr lang="en-US" altLang="zh-CN" sz="1800" i="1">
                                  <a:effectLst/>
                                  <a:latin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sup>
                          </m:sSup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1∩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𝐹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on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the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en-US" altLang="zh-CN" sz="1800">
                                  <a:effectLst/>
                                  <a:latin typeface="Georgia" panose="02040502050405020303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th</m:t>
                              </m:r>
                              <m:r>
                                <m:rPr>
                                  <m:nor/>
                                </m:rPr>
                                <a:rPr lang="en-US" altLang="zh-CN" sz="1800" i="1">
                                  <a:effectLst/>
                                  <a:latin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D2BC594-13EA-36D4-4363-C01203F40C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847" y="3498330"/>
                <a:ext cx="8157410" cy="50956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="" xmlns:a16="http://schemas.microsoft.com/office/drawing/2014/main" id="{CD175BA4-7211-3BD0-37E9-F31710979A97}"/>
                  </a:ext>
                </a:extLst>
              </p:cNvPr>
              <p:cNvSpPr txBox="1"/>
              <p:nvPr/>
            </p:nvSpPr>
            <p:spPr>
              <a:xfrm>
                <a:off x="478255" y="4077223"/>
                <a:ext cx="7769392" cy="7146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e>
                            </m:mr>
                          </m:m>
                        </m:e>
                      </m:d>
                      <m:sSup>
                        <m:sSup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9</m:t>
                          </m:r>
                        </m:sup>
                      </m:sSup>
                      <m:d>
                        <m:dPr>
                          <m:endChr m:val=""/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"/>
                                  <m:ctrlPr>
                                    <a:rPr lang="zh-CN" altLang="en-US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</m:e>
                            <m:sup>
                              <m:d>
                                <m:dPr>
                                  <m:ctrlPr>
                                    <a:rPr lang="zh-CN" alt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−9</m:t>
                              </m:r>
                            </m:sup>
                          </m:s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plcHide m:val="on"/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e>
                                </m:mr>
                              </m:m>
                            </m:e>
                          </m:d>
                          <m:d>
                            <m:dPr>
                              <m:endChr m:val=""/>
                              <m:ctrlPr>
                                <a:rPr lang="zh-CN" alt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"/>
                                      <m:ctrlPr>
                                        <a:rPr lang="zh-CN" alt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9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zh-CN" alt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d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−9</m:t>
                                  </m:r>
                                </m:sup>
                              </m:sSup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d>
                                <m:dPr>
                                  <m:ctrlPr>
                                    <a:rPr lang="zh-CN" alt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CD175BA4-7211-3BD0-37E9-F31710979A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255" y="4077223"/>
                <a:ext cx="7769392" cy="71468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="" xmlns:a16="http://schemas.microsoft.com/office/drawing/2014/main" id="{D48FF434-58DC-8AFC-D9D4-E4212A7E51F2}"/>
                  </a:ext>
                </a:extLst>
              </p:cNvPr>
              <p:cNvSpPr txBox="1"/>
              <p:nvPr/>
            </p:nvSpPr>
            <p:spPr>
              <a:xfrm>
                <a:off x="93245" y="4846618"/>
                <a:ext cx="6349666" cy="5542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p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sup>
                          </m:sSup>
                          <m:d>
                            <m:dPr>
                              <m:endChr m:val=""/>
                              <m:ctrlPr>
                                <a:rPr lang="zh-CN" alt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"/>
                                      <m:ctrlPr>
                                        <a:rPr lang="zh-CN" alt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−10</m:t>
                                  </m:r>
                                </m:sup>
                              </m:sSup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endChr m:val=""/>
                                  <m:ctrlPr>
                                    <a:rPr lang="zh-CN" alt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p>
                                    <m:sSupPr>
                                      <m:ctrlPr>
                                        <a:rPr lang="zh-CN" altLang="en-US" i="1">
                                          <a:solidFill>
                                            <a:srgbClr val="836967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"/>
                                          <m:ctrlPr>
                                            <a:rPr lang="zh-CN" altLang="en-US" i="1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10</m:t>
                                      </m:r>
                                    </m:sup>
                                  </m:sSup>
                                  <m:sSup>
                                    <m:sSupPr>
                                      <m:ctrlPr>
                                        <a:rPr lang="zh-CN" altLang="en-US" i="1">
                                          <a:solidFill>
                                            <a:srgbClr val="836967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p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−10</m:t>
                                      </m:r>
                                    </m:sup>
                                  </m:sSup>
                                </m:e>
                              </m:d>
                            </m:e>
                          </m:d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D48FF434-58DC-8AFC-D9D4-E4212A7E51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45" y="4846618"/>
                <a:ext cx="6349666" cy="5542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="" xmlns:a16="http://schemas.microsoft.com/office/drawing/2014/main" id="{61E2D435-299A-86FA-D8DF-F7608687F386}"/>
                  </a:ext>
                </a:extLst>
              </p:cNvPr>
              <p:cNvSpPr txBox="1"/>
              <p:nvPr/>
            </p:nvSpPr>
            <p:spPr>
              <a:xfrm>
                <a:off x="830178" y="3059668"/>
                <a:ext cx="670158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(a)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 wins in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games 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)+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B wins in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games 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61E2D435-299A-86FA-D8DF-F7608687F3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178" y="3059668"/>
                <a:ext cx="6701589" cy="369332"/>
              </a:xfrm>
              <a:prstGeom prst="rect">
                <a:avLst/>
              </a:prstGeom>
              <a:blipFill>
                <a:blip r:embed="rId6"/>
                <a:stretch>
                  <a:fillRect l="-727" t="-9836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文本框 24">
            <a:extLst>
              <a:ext uri="{FF2B5EF4-FFF2-40B4-BE49-F238E27FC236}">
                <a16:creationId xmlns="" xmlns:a16="http://schemas.microsoft.com/office/drawing/2014/main" id="{07DB9A29-7720-8A4F-8197-6E0E4637E8A5}"/>
              </a:ext>
            </a:extLst>
          </p:cNvPr>
          <p:cNvSpPr txBox="1"/>
          <p:nvPr/>
        </p:nvSpPr>
        <p:spPr>
          <a:xfrm>
            <a:off x="631658" y="2701089"/>
            <a:ext cx="1287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621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2" grpId="0"/>
      <p:bldP spid="24" grpId="0"/>
      <p:bldP spid="25" grpId="0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137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="" xmlns:a16="http://schemas.microsoft.com/office/drawing/2014/main" id="{8DC75941-0C74-8D27-1AA5-562035B52472}"/>
                  </a:ext>
                </a:extLst>
              </p:cNvPr>
              <p:cNvSpPr txBox="1"/>
              <p:nvPr/>
            </p:nvSpPr>
            <p:spPr>
              <a:xfrm>
                <a:off x="655720" y="796963"/>
                <a:ext cx="7859630" cy="10772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spcAft>
                    <a:spcPts val="1200"/>
                  </a:spcAft>
                </a:pP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(b) Possible values of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are now all positive integers 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≥10:10,11,12,⋯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 Similar to case (a), we have</a:t>
                </a:r>
                <a:endParaRPr lang="zh-CN" altLang="zh-CN" sz="18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>
                  <a:spcAft>
                    <a:spcPts val="1200"/>
                  </a:spcAft>
                </a:pP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Similar to case (a), we have</a:t>
                </a:r>
                <a:endParaRPr lang="zh-CN" altLang="zh-CN" sz="18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8DC75941-0C74-8D27-1AA5-562035B524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720" y="796963"/>
                <a:ext cx="7859630" cy="1077218"/>
              </a:xfrm>
              <a:prstGeom prst="rect">
                <a:avLst/>
              </a:prstGeom>
              <a:blipFill>
                <a:blip r:embed="rId2"/>
                <a:stretch>
                  <a:fillRect l="-698" t="-3409" r="-621" b="-852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="" xmlns:a16="http://schemas.microsoft.com/office/drawing/2014/main" id="{683EF561-2019-BA3E-2F45-D50DED942867}"/>
                  </a:ext>
                </a:extLst>
              </p:cNvPr>
              <p:cNvSpPr txBox="1"/>
              <p:nvPr/>
            </p:nvSpPr>
            <p:spPr>
              <a:xfrm>
                <a:off x="980574" y="1897849"/>
                <a:ext cx="674369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i="1" smtClea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𝑋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US" altLang="zh-CN" sz="1800" i="1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A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wins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in</m:t>
                      </m:r>
                      <m:r>
                        <m:rPr>
                          <m:nor/>
                        </m:rPr>
                        <a:rPr lang="en-US" altLang="zh-CN" sz="1800" i="1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𝑥</m:t>
                      </m:r>
                      <m:r>
                        <m:rPr>
                          <m:nor/>
                        </m:rPr>
                        <a:rPr lang="en-US" altLang="zh-CN" sz="1800" i="1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games</m:t>
                      </m:r>
                      <m:r>
                        <m:rPr>
                          <m:nor/>
                        </m:rPr>
                        <a:rPr lang="en-US" altLang="zh-CN" sz="1800" i="1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)+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B</m:t>
                      </m:r>
                      <m:r>
                        <m:rPr>
                          <m:nor/>
                        </m:rPr>
                        <a:rPr lang="en-US" altLang="zh-CN" sz="1800" i="1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wins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in</m:t>
                      </m:r>
                      <m:r>
                        <m:rPr>
                          <m:nor/>
                        </m:rPr>
                        <a:rPr lang="en-US" altLang="zh-CN" sz="1800" i="1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𝑥</m:t>
                      </m:r>
                      <m:r>
                        <m:rPr>
                          <m:nor/>
                        </m:rPr>
                        <a:rPr lang="en-US" altLang="zh-CN" sz="1800" i="1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games</m:t>
                      </m:r>
                      <m:r>
                        <m:rPr>
                          <m:nor/>
                        </m:rPr>
                        <a:rPr lang="en-US" altLang="zh-CN" sz="1800" i="1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683EF561-2019-BA3E-2F45-D50DED9428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574" y="1897849"/>
                <a:ext cx="6743699" cy="369332"/>
              </a:xfrm>
              <a:prstGeom prst="rect">
                <a:avLst/>
              </a:prstGeom>
              <a:blipFill>
                <a:blip r:embed="rId3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="" xmlns:a16="http://schemas.microsoft.com/office/drawing/2014/main" id="{D541CF62-5F97-1CAA-E929-0AA5A64E0D1A}"/>
                  </a:ext>
                </a:extLst>
              </p:cNvPr>
              <p:cNvSpPr txBox="1"/>
              <p:nvPr/>
            </p:nvSpPr>
            <p:spPr>
              <a:xfrm>
                <a:off x="577516" y="2366907"/>
                <a:ext cx="8113796" cy="509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smtClea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zh-CN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9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𝑠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in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en-US" altLang="zh-CN" sz="1800">
                                  <a:effectLst/>
                                  <a:latin typeface="Georgia" panose="02040502050405020303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st</m:t>
                              </m:r>
                              <m:r>
                                <m:rPr>
                                  <m:nor/>
                                </m:rPr>
                                <a:rPr lang="en-US" altLang="zh-CN" sz="1800" i="1">
                                  <a:effectLst/>
                                  <a:latin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sup>
                          </m:sSup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1∩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𝑆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on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the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en-US" altLang="zh-CN" sz="1800">
                                  <a:effectLst/>
                                  <a:latin typeface="Georgia" panose="02040502050405020303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th</m:t>
                              </m:r>
                              <m:r>
                                <m:rPr>
                                  <m:nor/>
                                </m:rPr>
                                <a:rPr lang="en-US" altLang="zh-CN" sz="1800" i="1">
                                  <a:effectLst/>
                                  <a:latin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sup>
                          </m:sSup>
                        </m:e>
                      </m:d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zh-CN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9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𝐹</m:t>
                              </m:r>
                            </m:e>
                            <m:sup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in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en-US" altLang="zh-CN" sz="1800">
                                  <a:effectLst/>
                                  <a:latin typeface="Georgia" panose="02040502050405020303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st</m:t>
                              </m:r>
                              <m:r>
                                <m:rPr>
                                  <m:nor/>
                                </m:rPr>
                                <a:rPr lang="en-US" altLang="zh-CN" sz="1800" i="1">
                                  <a:effectLst/>
                                  <a:latin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sup>
                          </m:sSup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1∩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𝐹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on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>
                              <a:effectLst/>
                              <a:latin typeface="Georgia" panose="02040502050405020303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the</m:t>
                          </m:r>
                          <m:r>
                            <m:rPr>
                              <m:nor/>
                            </m:rPr>
                            <a:rPr lang="en-US" altLang="zh-CN" sz="1800" i="1">
                              <a:effectLst/>
                              <a:latin typeface="等线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en-US" altLang="zh-CN" sz="1800">
                                  <a:effectLst/>
                                  <a:latin typeface="Georgia" panose="02040502050405020303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th</m:t>
                              </m:r>
                              <m:r>
                                <m:rPr>
                                  <m:nor/>
                                </m:rPr>
                                <a:rPr lang="en-US" altLang="zh-CN" sz="1800" i="1">
                                  <a:effectLst/>
                                  <a:latin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D541CF62-5F97-1CAA-E929-0AA5A64E0D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516" y="2366907"/>
                <a:ext cx="8113796" cy="50956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="" xmlns:a16="http://schemas.microsoft.com/office/drawing/2014/main" id="{D738D55F-B66C-247C-B7D1-64E179535765}"/>
                  </a:ext>
                </a:extLst>
              </p:cNvPr>
              <p:cNvSpPr txBox="1"/>
              <p:nvPr/>
            </p:nvSpPr>
            <p:spPr>
              <a:xfrm>
                <a:off x="348914" y="2890065"/>
                <a:ext cx="6785810" cy="7146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e>
                            </m:mr>
                          </m:m>
                        </m:e>
                      </m:d>
                      <m:sSup>
                        <m:sSup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9</m:t>
                          </m:r>
                        </m:sup>
                      </m:sSup>
                      <m:d>
                        <m:dPr>
                          <m:endChr m:val=""/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"/>
                                  <m:ctrlPr>
                                    <a:rPr lang="zh-CN" alt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</m:e>
                            <m:sup>
                              <m:d>
                                <m:dPr>
                                  <m:ctrlPr>
                                    <a:rPr lang="zh-CN" alt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−9</m:t>
                              </m:r>
                            </m:sup>
                          </m:s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plcHide m:val="on"/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e>
                                </m:mr>
                              </m:m>
                            </m:e>
                          </m:d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p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9</m:t>
                              </m:r>
                            </m:sup>
                          </m:sSup>
                          <m:d>
                            <m:dPr>
                              <m:endChr m:val=""/>
                              <m:ctrlPr>
                                <a:rPr lang="zh-CN" alt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"/>
                                      <m:ctrlPr>
                                        <a:rPr lang="zh-CN" alt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d>
                                </m:e>
                                <m:sup>
                                  <m:d>
                                    <m:dPr>
                                      <m:ctrlPr>
                                        <a:rPr lang="zh-CN" alt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d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−9</m:t>
                                  </m:r>
                                </m:sup>
                              </m:sSup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D738D55F-B66C-247C-B7D1-64E1795357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914" y="2890065"/>
                <a:ext cx="6785810" cy="71468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="" xmlns:a16="http://schemas.microsoft.com/office/drawing/2014/main" id="{211B3F24-5145-DC76-B2C6-4D34436DDF76}"/>
                  </a:ext>
                </a:extLst>
              </p:cNvPr>
              <p:cNvSpPr txBox="1"/>
              <p:nvPr/>
            </p:nvSpPr>
            <p:spPr>
              <a:xfrm>
                <a:off x="577516" y="3640052"/>
                <a:ext cx="4812632" cy="5542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smtClea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ctrlPr>
                            <a:rPr lang="zh-CN" altLang="zh-CN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altLang="zh-CN" sz="1800" i="1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altLang="zh-CN" sz="1800" i="1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9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zh-CN" altLang="zh-CN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e>
                            <m:sup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10</m:t>
                              </m:r>
                            </m:sup>
                          </m:sSup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(1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𝑝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10</m:t>
                              </m:r>
                            </m:sup>
                          </m:sSup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e>
                            <m:sup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10</m:t>
                              </m:r>
                            </m:sup>
                          </m:sSup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(1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𝑞</m:t>
                          </m:r>
                          <m:sSup>
                            <m:sSupPr>
                              <m:ctrlPr>
                                <a:rPr lang="zh-CN" altLang="zh-CN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10</m:t>
                              </m:r>
                            </m:sup>
                          </m:sSup>
                        </m:e>
                      </m:d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.</m:t>
                      </m:r>
                      <m:r>
                        <m:rPr>
                          <m:nor/>
                        </m:rPr>
                        <a:rPr lang="en-US" altLang="zh-CN" sz="1800" i="1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211B3F24-5145-DC76-B2C6-4D34436DDF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516" y="3640052"/>
                <a:ext cx="4812632" cy="55425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="" xmlns:a16="http://schemas.microsoft.com/office/drawing/2014/main" id="{391C21FE-FA9F-C244-F1B8-4EB2FEB5141D}"/>
                  </a:ext>
                </a:extLst>
              </p:cNvPr>
              <p:cNvSpPr txBox="1"/>
              <p:nvPr/>
            </p:nvSpPr>
            <p:spPr>
              <a:xfrm>
                <a:off x="836195" y="5047710"/>
                <a:ext cx="7471610" cy="11419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≥20</m:t>
                          </m:r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&lt;20</m:t>
                          </m:r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=1−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=10</m:t>
                          </m:r>
                        </m:sub>
                        <m: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19</m:t>
                          </m:r>
                        </m:sup>
                        <m:e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 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p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sup>
                          </m:sSup>
                          <m:d>
                            <m:dPr>
                              <m:endChr m:val=""/>
                              <m:ctrlPr>
                                <a:rPr lang="zh-CN" alt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"/>
                                      <m:ctrlPr>
                                        <a:rPr lang="zh-CN" alt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−10</m:t>
                                  </m:r>
                                </m:sup>
                              </m:sSup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p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sup>
                              </m:sSup>
                              <m:d>
                                <m:dPr>
                                  <m:endChr m:val=""/>
                                  <m:ctrlPr>
                                    <a:rPr lang="zh-CN" alt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p>
                                    <m:sSupPr>
                                      <m:ctrlPr>
                                        <a:rPr lang="zh-CN" altLang="en-US" i="1">
                                          <a:solidFill>
                                            <a:srgbClr val="836967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"/>
                                          <m:ctrlPr>
                                            <a:rPr lang="zh-CN" altLang="en-US" i="1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−10</m:t>
                                      </m:r>
                                    </m:sup>
                                  </m:sSup>
                                </m:e>
                              </m:d>
                            </m:e>
                          </m:d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391C21FE-FA9F-C244-F1B8-4EB2FEB514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195" y="5047710"/>
                <a:ext cx="7471610" cy="114197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="" xmlns:a16="http://schemas.microsoft.com/office/drawing/2014/main" id="{6A01C1B2-C503-2313-C175-BE54559CA0A7}"/>
                  </a:ext>
                </a:extLst>
              </p:cNvPr>
              <p:cNvSpPr txBox="1"/>
              <p:nvPr/>
            </p:nvSpPr>
            <p:spPr>
              <a:xfrm>
                <a:off x="348914" y="4521962"/>
                <a:ext cx="197167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zh-CN" sz="1800" smtClean="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Finally</m:t>
                      </m:r>
                      <m:r>
                        <m:rPr>
                          <m:nor/>
                        </m:rPr>
                        <a:rPr lang="en-US" altLang="zh-CN" sz="1800" smtClean="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nor/>
                        </m:rPr>
                        <a:rPr lang="en-US" altLang="zh-CN" sz="1800" i="1" smtClean="0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6A01C1B2-C503-2313-C175-BE54559CA0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914" y="4521962"/>
                <a:ext cx="1971675" cy="369332"/>
              </a:xfrm>
              <a:prstGeom prst="rect">
                <a:avLst/>
              </a:prstGeom>
              <a:blipFill>
                <a:blip r:embed="rId8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19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="" xmlns:a16="http://schemas.microsoft.com/office/drawing/2014/main" id="{4E8E443F-39F2-367F-41AD-3228081F6E52}"/>
                  </a:ext>
                </a:extLst>
              </p:cNvPr>
              <p:cNvSpPr txBox="1"/>
              <p:nvPr/>
            </p:nvSpPr>
            <p:spPr>
              <a:xfrm>
                <a:off x="764005" y="236845"/>
                <a:ext cx="7670132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spcAft>
                    <a:spcPts val="1200"/>
                  </a:spcAft>
                </a:pP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IV. (10 points) A 12-in. bar that is clamped at both ends is to be subjected to an increasing amount of stress until it snaps. Let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the distance from the left end at which the break occurs. Suppose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has pdf</a:t>
                </a:r>
                <a:endParaRPr lang="zh-CN" altLang="zh-CN" sz="18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E8E443F-39F2-367F-41AD-3228081F6E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005" y="236845"/>
                <a:ext cx="7670132" cy="923330"/>
              </a:xfrm>
              <a:prstGeom prst="rect">
                <a:avLst/>
              </a:prstGeom>
              <a:blipFill>
                <a:blip r:embed="rId2"/>
                <a:stretch>
                  <a:fillRect l="-635" t="-3974" r="-635" b="-99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="" xmlns:a16="http://schemas.microsoft.com/office/drawing/2014/main" id="{2B0ED4B9-91B6-F080-F5F7-113C53E0AC12}"/>
                  </a:ext>
                </a:extLst>
              </p:cNvPr>
              <p:cNvSpPr txBox="1"/>
              <p:nvPr/>
            </p:nvSpPr>
            <p:spPr>
              <a:xfrm>
                <a:off x="2313071" y="1191561"/>
                <a:ext cx="4572000" cy="11179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i="1" smtClea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𝑓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)=</m:t>
                      </m:r>
                      <m:d>
                        <m:dPr>
                          <m:begChr m:val="{"/>
                          <m:endChr m:val=""/>
                          <m:ctrlPr>
                            <a:rPr lang="zh-CN" altLang="zh-CN" sz="18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zh-CN" sz="1800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d>
                                  <m:dPr>
                                    <m:ctrlPr>
                                      <a:rPr lang="zh-CN" altLang="zh-CN" sz="1800" i="1">
                                        <a:effectLst/>
                                        <a:latin typeface="Cambria Math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zh-CN" altLang="zh-CN" sz="1800" i="1">
                                            <a:effectLst/>
                                            <a:latin typeface="Cambria Math" charset="0"/>
                                            <a:ea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altLang="zh-CN" sz="1800">
                                            <a:effectLst/>
                                            <a:latin typeface="Cambria Math" panose="02040503050406030204" pitchFamily="18" charset="0"/>
                                            <a:ea typeface="等线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r>
                                          <a:rPr lang="en-US" altLang="zh-CN" sz="1800">
                                            <a:effectLst/>
                                            <a:latin typeface="Cambria Math" panose="02040503050406030204" pitchFamily="18" charset="0"/>
                                            <a:ea typeface="等线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24</m:t>
                                        </m:r>
                                      </m:den>
                                    </m:f>
                                  </m:e>
                                </m:d>
                                <m:r>
                                  <a:rPr lang="en-US" altLang="zh-CN" sz="1800" i="1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𝑦</m:t>
                                </m:r>
                                <m:d>
                                  <m:dPr>
                                    <m:ctrlPr>
                                      <a:rPr lang="zh-CN" altLang="zh-CN" sz="1800" i="1">
                                        <a:effectLst/>
                                        <a:latin typeface="Cambria Math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1800">
                                        <a:effectLst/>
                                        <a:latin typeface="Cambria Math" panose="02040503050406030204" pitchFamily="18" charset="0"/>
                                        <a:ea typeface="等线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zh-CN" sz="1800" i="1">
                                        <a:effectLst/>
                                        <a:latin typeface="Cambria Math" panose="02040503050406030204" pitchFamily="18" charset="0"/>
                                        <a:ea typeface="等线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f>
                                      <m:fPr>
                                        <m:ctrlPr>
                                          <a:rPr lang="zh-CN" altLang="zh-CN" sz="1800" i="1">
                                            <a:effectLst/>
                                            <a:latin typeface="Cambria Math" charset="0"/>
                                            <a:ea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altLang="zh-CN" sz="1800" i="1">
                                            <a:effectLst/>
                                            <a:latin typeface="Cambria Math" panose="02040503050406030204" pitchFamily="18" charset="0"/>
                                            <a:ea typeface="等线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𝑦</m:t>
                                        </m:r>
                                      </m:num>
                                      <m:den>
                                        <m:r>
                                          <a:rPr lang="en-US" altLang="zh-CN" sz="1800">
                                            <a:effectLst/>
                                            <a:latin typeface="Cambria Math" panose="02040503050406030204" pitchFamily="18" charset="0"/>
                                            <a:ea typeface="等线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12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e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0≤</m:t>
                                </m:r>
                                <m:r>
                                  <a:rPr lang="en-US" altLang="zh-CN" sz="1800" i="1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𝑦</m:t>
                                </m:r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≤12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altLang="zh-CN" sz="1800" i="1">
                                    <a:effectLst/>
                                    <a:latin typeface="等线" panose="02010600030101010101" pitchFamily="2" charset="-122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1800">
                                    <a:effectLst/>
                                    <a:latin typeface="Georgia" panose="02040502050405020303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otherwise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1800" i="1">
                                    <a:effectLst/>
                                    <a:latin typeface="等线" panose="02010600030101010101" pitchFamily="2" charset="-122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zh-CN" sz="18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2B0ED4B9-91B6-F080-F5F7-113C53E0AC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3071" y="1191561"/>
                <a:ext cx="4572000" cy="1117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="" xmlns:a16="http://schemas.microsoft.com/office/drawing/2014/main" id="{F45F572A-6D50-027E-8F0D-7A970DADB32E}"/>
                  </a:ext>
                </a:extLst>
              </p:cNvPr>
              <p:cNvSpPr txBox="1"/>
              <p:nvPr/>
            </p:nvSpPr>
            <p:spPr>
              <a:xfrm>
                <a:off x="715878" y="2169916"/>
                <a:ext cx="7489657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Compute the following:</a:t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(a) The </a:t>
                </a:r>
                <a:r>
                  <a:rPr lang="en-US" altLang="zh-CN" sz="1800" dirty="0" err="1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cdf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of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(b) The expected length of the shorter segment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min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,12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when the break occurs.</a:t>
                </a: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45F572A-6D50-027E-8F0D-7A970DADB3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878" y="2169916"/>
                <a:ext cx="7489657" cy="1200329"/>
              </a:xfrm>
              <a:prstGeom prst="rect">
                <a:avLst/>
              </a:prstGeom>
              <a:blipFill>
                <a:blip r:embed="rId4"/>
                <a:stretch>
                  <a:fillRect l="-651" t="-3046" r="-325" b="-71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="" xmlns:a16="http://schemas.microsoft.com/office/drawing/2014/main" id="{317C2C45-9818-5657-E8D7-95D5338E14A2}"/>
                  </a:ext>
                </a:extLst>
              </p:cNvPr>
              <p:cNvSpPr txBox="1"/>
              <p:nvPr/>
            </p:nvSpPr>
            <p:spPr>
              <a:xfrm>
                <a:off x="300790" y="4573826"/>
                <a:ext cx="8496980" cy="7151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min</m:t>
                          </m:r>
                          <m: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,12−</m:t>
                          </m:r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zh-CN" alt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12</m:t>
                          </m:r>
                        </m:sup>
                        <m:e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 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panose="02040503050406030204" pitchFamily="18" charset="0"/>
                        </a:rPr>
                        <m:t>min</m:t>
                      </m:r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,12−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𝑑𝑦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6</m:t>
                          </m:r>
                        </m:sup>
                        <m:e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 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panose="02040503050406030204" pitchFamily="18" charset="0"/>
                        </a:rPr>
                        <m:t>min</m:t>
                      </m:r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,12−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𝑑𝑦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17C2C45-9818-5657-E8D7-95D5338E14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790" y="4573826"/>
                <a:ext cx="8496980" cy="7151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="" xmlns:a16="http://schemas.microsoft.com/office/drawing/2014/main" id="{0A67527D-3291-2749-D886-657E3BFC1568}"/>
                  </a:ext>
                </a:extLst>
              </p:cNvPr>
              <p:cNvSpPr txBox="1"/>
              <p:nvPr/>
            </p:nvSpPr>
            <p:spPr>
              <a:xfrm>
                <a:off x="592878" y="5288958"/>
                <a:ext cx="8204892" cy="9921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smtClea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zh-CN" altLang="zh-CN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6</m:t>
                          </m:r>
                        </m:sub>
                        <m:sup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12</m:t>
                          </m:r>
                        </m:sup>
                        <m:e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 </m:t>
                          </m:r>
                        </m:e>
                      </m:nary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 </m:t>
                      </m:r>
                      <m:r>
                        <m:rPr>
                          <m:sty m:val="p"/>
                        </m:rP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min</m:t>
                      </m:r>
                      <m:d>
                        <m:dPr>
                          <m:ctrlPr>
                            <a:rPr lang="en-US" altLang="zh-CN" sz="1800" i="1">
                              <a:effectLst/>
                              <a:latin typeface="Cambria Math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,12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⋅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800" i="1">
                              <a:effectLst/>
                              <a:latin typeface="Cambria Math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𝑑𝑦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zh-CN" altLang="zh-CN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6</m:t>
                          </m:r>
                        </m:sup>
                        <m:e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 </m:t>
                          </m:r>
                        </m:e>
                      </m:nary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 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⋅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800" i="1">
                              <a:effectLst/>
                              <a:latin typeface="Cambria Math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𝑑𝑦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zh-CN" altLang="zh-CN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6</m:t>
                          </m:r>
                        </m:sub>
                        <m:sup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12</m:t>
                          </m:r>
                        </m:sup>
                        <m:e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 </m:t>
                          </m:r>
                        </m:e>
                      </m:nary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 </m:t>
                      </m:r>
                      <m:d>
                        <m:dPr>
                          <m:ctrlPr>
                            <a:rPr lang="en-US" altLang="zh-CN" sz="1800" i="1">
                              <a:effectLst/>
                              <a:latin typeface="Cambria Math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12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⋅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800" i="1">
                              <a:effectLst/>
                              <a:latin typeface="Cambria Math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𝑑𝑦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zh-CN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90</m:t>
                          </m:r>
                        </m:num>
                        <m:den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24</m:t>
                          </m:r>
                        </m:den>
                      </m:f>
                    </m:oMath>
                  </m:oMathPara>
                </a14:m>
                <a:endParaRPr lang="en-US" altLang="zh-CN" sz="1800" i="1" dirty="0">
                  <a:effectLst/>
                  <a:latin typeface="Cambria Math" panose="020405030504060302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=3.75</m:t>
                      </m:r>
                      <m:r>
                        <m:rPr>
                          <m:nor/>
                        </m:rPr>
                        <a:rPr lang="en-US" altLang="zh-CN" sz="1800" i="1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inches</m:t>
                      </m:r>
                      <m:r>
                        <m:rPr>
                          <m:nor/>
                        </m:rPr>
                        <a:rPr lang="en-US" altLang="zh-CN" sz="1800">
                          <a:effectLst/>
                          <a:latin typeface="Georgia" panose="02040502050405020303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.</m:t>
                      </m:r>
                      <m:r>
                        <m:rPr>
                          <m:nor/>
                        </m:rPr>
                        <a:rPr lang="en-US" altLang="zh-CN" sz="1800" i="1">
                          <a:effectLst/>
                          <a:latin typeface="等线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0A67527D-3291-2749-D886-657E3BFC15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878" y="5288958"/>
                <a:ext cx="8204892" cy="99213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="" xmlns:a16="http://schemas.microsoft.com/office/drawing/2014/main" id="{B6E8E059-59AA-C0A2-86F6-9733B4C0A659}"/>
                  </a:ext>
                </a:extLst>
              </p:cNvPr>
              <p:cNvSpPr txBox="1"/>
              <p:nvPr/>
            </p:nvSpPr>
            <p:spPr>
              <a:xfrm>
                <a:off x="598894" y="3394537"/>
                <a:ext cx="7543800" cy="877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b="1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Solution</a:t>
                </a:r>
                <a:r>
                  <a:rPr lang="en-US" altLang="zh-CN" dirty="0"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: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/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(a) For 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0≤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≤12,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f>
                      <m:f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24</m:t>
                        </m:r>
                      </m:den>
                    </m:f>
                    <m:sSubSup>
                      <m:sSubSup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∫</m:t>
                        </m:r>
                      </m:e>
                      <m:sub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𝑦</m:t>
                        </m:r>
                      </m:sup>
                    </m:sSubSup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 </m:t>
                    </m:r>
                    <m:d>
                      <m:d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𝑢</m:t>
                        </m:r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zh-CN" altLang="zh-CN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zh-CN" altLang="zh-CN" i="1">
                                    <a:effectLst/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1800" i="1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𝑢</m:t>
                                </m:r>
                              </m:e>
                              <m:sup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12</m:t>
                            </m:r>
                          </m:den>
                        </m:f>
                      </m:e>
                    </m:d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𝑑𝑢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sSubSup>
                      <m:sSubSup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"/>
                            <m:endChr m:val="|"/>
                            <m:ctrlPr>
                              <a:rPr lang="zh-CN" altLang="zh-CN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zh-CN" altLang="zh-CN" i="1">
                                    <a:effectLst/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24</m:t>
                                </m:r>
                              </m:den>
                            </m:f>
                            <m:d>
                              <m:dPr>
                                <m:ctrlPr>
                                  <a:rPr lang="zh-CN" altLang="zh-CN" i="1">
                                    <a:effectLst/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zh-CN" altLang="zh-CN" i="1">
                                        <a:effectLst/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zh-CN" altLang="zh-CN" i="1">
                                            <a:effectLst/>
                                            <a:latin typeface="Cambria Math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sz="1800" i="1">
                                            <a:effectLst/>
                                            <a:latin typeface="Cambria Math" panose="02040503050406030204" pitchFamily="18" charset="0"/>
                                            <a:ea typeface="等线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𝑢</m:t>
                                        </m:r>
                                      </m:e>
                                      <m:sup>
                                        <m:r>
                                          <a:rPr lang="en-US" altLang="zh-CN" sz="1800">
                                            <a:effectLst/>
                                            <a:latin typeface="Cambria Math" panose="02040503050406030204" pitchFamily="18" charset="0"/>
                                            <a:ea typeface="等线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altLang="zh-CN" sz="1800">
                                        <a:effectLst/>
                                        <a:latin typeface="Cambria Math" panose="02040503050406030204" pitchFamily="18" charset="0"/>
                                        <a:ea typeface="等线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  <m:r>
                                  <a:rPr lang="en-US" altLang="zh-CN" sz="1800" i="1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zh-CN" i="1">
                                        <a:effectLst/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zh-CN" altLang="zh-CN" i="1">
                                            <a:effectLst/>
                                            <a:latin typeface="Cambria Math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sz="1800" i="1">
                                            <a:effectLst/>
                                            <a:latin typeface="Cambria Math" panose="02040503050406030204" pitchFamily="18" charset="0"/>
                                            <a:ea typeface="等线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𝑢</m:t>
                                        </m:r>
                                      </m:e>
                                      <m:sup>
                                        <m:r>
                                          <a:rPr lang="en-US" altLang="zh-CN" sz="1800">
                                            <a:effectLst/>
                                            <a:latin typeface="Cambria Math" panose="02040503050406030204" pitchFamily="18" charset="0"/>
                                            <a:ea typeface="等线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3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altLang="zh-CN" sz="1800">
                                        <a:effectLst/>
                                        <a:latin typeface="Cambria Math" panose="02040503050406030204" pitchFamily="18" charset="0"/>
                                        <a:ea typeface="等线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36</m:t>
                                    </m:r>
                                  </m:den>
                                </m:f>
                              </m:e>
                            </m:d>
                          </m:e>
                        </m:d>
                      </m:e>
                      <m:sub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𝑦</m:t>
                        </m:r>
                      </m:sup>
                    </m:sSubSup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zh-CN" altLang="zh-CN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800" i="1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48</m:t>
                        </m:r>
                      </m:den>
                    </m:f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f>
                      <m:f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zh-CN" altLang="zh-CN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800" i="1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864</m:t>
                        </m:r>
                      </m:den>
                    </m:f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B6E8E059-59AA-C0A2-86F6-9733B4C0A6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894" y="3394537"/>
                <a:ext cx="7543800" cy="877997"/>
              </a:xfrm>
              <a:prstGeom prst="rect">
                <a:avLst/>
              </a:prstGeom>
              <a:blipFill>
                <a:blip r:embed="rId7"/>
                <a:stretch>
                  <a:fillRect l="-646" t="-41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="" xmlns:a16="http://schemas.microsoft.com/office/drawing/2014/main" id="{930093D7-584D-06D6-08C0-50F7E6202858}"/>
                  </a:ext>
                </a:extLst>
              </p:cNvPr>
              <p:cNvSpPr txBox="1"/>
              <p:nvPr/>
            </p:nvSpPr>
            <p:spPr>
              <a:xfrm>
                <a:off x="592878" y="4238514"/>
                <a:ext cx="699904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(b) The shorter segment has length equal to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min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,12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and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930093D7-584D-06D6-08C0-50F7E62028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878" y="4238514"/>
                <a:ext cx="6999048" cy="369332"/>
              </a:xfrm>
              <a:prstGeom prst="rect">
                <a:avLst/>
              </a:prstGeom>
              <a:blipFill>
                <a:blip r:embed="rId8"/>
                <a:stretch>
                  <a:fillRect l="-697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34340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  <p:bldP spid="18" grpId="0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="" xmlns:a16="http://schemas.microsoft.com/office/drawing/2014/main" id="{3B4DA50B-9D09-5CAE-7D67-B84BA427EB24}"/>
                  </a:ext>
                </a:extLst>
              </p:cNvPr>
              <p:cNvSpPr txBox="1"/>
              <p:nvPr/>
            </p:nvSpPr>
            <p:spPr>
              <a:xfrm>
                <a:off x="938463" y="645660"/>
                <a:ext cx="7086600" cy="17543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V. (20 points) Suppose that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are two independent </a:t>
                </a:r>
                <a:r>
                  <a:rPr lang="en-US" altLang="zh-CN" sz="1800" dirty="0" err="1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rv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' s, both of which has uniform distribution in 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(0,2)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(a) Determine the joint pdf of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(b) Compute the probability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≤1)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(c) Compute the probability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≤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(d) Compute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3B4DA50B-9D09-5CAE-7D67-B84BA427EB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463" y="645660"/>
                <a:ext cx="7086600" cy="1754326"/>
              </a:xfrm>
              <a:prstGeom prst="rect">
                <a:avLst/>
              </a:prstGeom>
              <a:blipFill>
                <a:blip r:embed="rId2"/>
                <a:stretch>
                  <a:fillRect l="-775" t="-2083" r="-86" b="-45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="" xmlns:a16="http://schemas.microsoft.com/office/drawing/2014/main" id="{FACC4FD9-FCB2-9E16-6E84-42EB54E1BDBE}"/>
                  </a:ext>
                </a:extLst>
              </p:cNvPr>
              <p:cNvSpPr txBox="1"/>
              <p:nvPr/>
            </p:nvSpPr>
            <p:spPr>
              <a:xfrm>
                <a:off x="938463" y="2618575"/>
                <a:ext cx="7086600" cy="18383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altLang="zh-CN" sz="1800" b="1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Solution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:</a:t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(a) Since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are independent, their joint pdf is</a:t>
                </a:r>
                <a:endParaRPr lang="zh-CN" altLang="zh-CN" sz="18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𝑓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)=</m:t>
                      </m:r>
                      <m:d>
                        <m:dPr>
                          <m:begChr m:val="{"/>
                          <m:endChr m:val=""/>
                          <m:ctrlPr>
                            <a:rPr lang="zh-CN" altLang="zh-CN" sz="1800" i="1">
                              <a:effectLst/>
                              <a:latin typeface="Cambria Math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zh-CN" sz="1800" i="1">
                                  <a:effectLst/>
                                  <a:latin typeface="Cambria Math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zh-CN" sz="1800" i="1">
                                        <a:effectLst/>
                                        <a:latin typeface="Cambria Math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800" i="1">
                                        <a:effectLst/>
                                        <a:latin typeface="Cambria Math" panose="02040503050406030204" pitchFamily="18" charset="0"/>
                                        <a:ea typeface="等线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altLang="zh-CN" sz="1800" i="1">
                                        <a:effectLst/>
                                        <a:latin typeface="Cambria Math" panose="02040503050406030204" pitchFamily="18" charset="0"/>
                                        <a:ea typeface="等线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𝑋</m:t>
                                    </m:r>
                                  </m:sub>
                                </m:sSub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r>
                                  <a:rPr lang="en-US" altLang="zh-CN" sz="1800" i="1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  <m:sSub>
                                  <m:sSubPr>
                                    <m:ctrlPr>
                                      <a:rPr lang="zh-CN" altLang="zh-CN" sz="1800" i="1">
                                        <a:effectLst/>
                                        <a:latin typeface="Cambria Math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800" i="1">
                                        <a:effectLst/>
                                        <a:latin typeface="Cambria Math" panose="02040503050406030204" pitchFamily="18" charset="0"/>
                                        <a:ea typeface="等线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altLang="zh-CN" sz="1800" i="1">
                                        <a:effectLst/>
                                        <a:latin typeface="Cambria Math" panose="02040503050406030204" pitchFamily="18" charset="0"/>
                                        <a:ea typeface="等线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𝑌</m:t>
                                    </m:r>
                                  </m:sub>
                                </m:sSub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r>
                                  <a:rPr lang="en-US" altLang="zh-CN" sz="1800" i="1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𝑦</m:t>
                                </m:r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)=</m:t>
                                </m:r>
                                <m:f>
                                  <m:fPr>
                                    <m:ctrlPr>
                                      <a:rPr lang="zh-CN" altLang="zh-CN" sz="1800" i="1">
                                        <a:effectLst/>
                                        <a:latin typeface="Cambria Math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CN" sz="1800">
                                        <a:effectLst/>
                                        <a:latin typeface="Cambria Math" panose="02040503050406030204" pitchFamily="18" charset="0"/>
                                        <a:ea typeface="等线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altLang="zh-CN" sz="1800">
                                        <a:effectLst/>
                                        <a:latin typeface="Cambria Math" panose="02040503050406030204" pitchFamily="18" charset="0"/>
                                        <a:ea typeface="等线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,0≤</m:t>
                                </m:r>
                                <m:r>
                                  <a:rPr lang="en-US" altLang="zh-CN" sz="1800" i="1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≤2,0≤</m:t>
                                </m:r>
                                <m:r>
                                  <a:rPr lang="en-US" altLang="zh-CN" sz="1800" i="1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𝑦</m:t>
                                </m:r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≤2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0,</m:t>
                                </m:r>
                                <m:box>
                                  <m:boxPr>
                                    <m:ctrlPr>
                                      <a:rPr lang="zh-CN" altLang="zh-CN" sz="1800" i="1">
                                        <a:effectLst/>
                                        <a:latin typeface="Cambria Math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boxPr>
                                  <m:e>
                                    <m:r>
                                      <a:rPr lang="en-US" altLang="zh-CN" sz="1800">
                                        <a:effectLst/>
                                        <a:latin typeface="Cambria Math" panose="02040503050406030204" pitchFamily="18" charset="0"/>
                                        <a:ea typeface="等线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 </m:t>
                                    </m:r>
                                  </m:e>
                                </m:box>
                                <m:r>
                                  <m:rPr>
                                    <m:nor/>
                                  </m:rPr>
                                  <a:rPr lang="en-US" altLang="zh-CN" sz="1800" i="1">
                                    <a:effectLst/>
                                    <a:latin typeface="等线" panose="02010600030101010101" pitchFamily="2" charset="-122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1800">
                                    <a:effectLst/>
                                    <a:latin typeface="Georgia" panose="02040502050405020303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otherwise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1800">
                                    <a:effectLst/>
                                    <a:latin typeface="Georgia" panose="02040502050405020303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.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1800" i="1">
                                    <a:effectLst/>
                                    <a:latin typeface="等线" panose="02010600030101010101" pitchFamily="2" charset="-122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zh-CN" sz="18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FACC4FD9-FCB2-9E16-6E84-42EB54E1BD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463" y="2618575"/>
                <a:ext cx="7086600" cy="1838388"/>
              </a:xfrm>
              <a:prstGeom prst="rect">
                <a:avLst/>
              </a:prstGeom>
              <a:blipFill>
                <a:blip r:embed="rId3"/>
                <a:stretch>
                  <a:fillRect l="-775" t="-19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="" xmlns:a16="http://schemas.microsoft.com/office/drawing/2014/main" id="{B4570F10-703D-A802-FCA2-E76AE7FB011B}"/>
                  </a:ext>
                </a:extLst>
              </p:cNvPr>
              <p:cNvSpPr txBox="1"/>
              <p:nvPr/>
            </p:nvSpPr>
            <p:spPr>
              <a:xfrm>
                <a:off x="824163" y="4300832"/>
                <a:ext cx="6280484" cy="50610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(b)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≤1)=</m:t>
                    </m:r>
                    <m:sSubSup>
                      <m:sSubSup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∫</m:t>
                        </m:r>
                      </m:e>
                      <m:sub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sup>
                    </m:sSubSup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 </m:t>
                    </m:r>
                    <m:d>
                      <m:dPr>
                        <m:begChr m:val="["/>
                        <m:endChr m:val="]"/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zh-CN" altLang="zh-CN" sz="18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∫</m:t>
                            </m:r>
                          </m:e>
                          <m:sub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  <m:r>
                              <a:rPr lang="en-US" altLang="zh-CN" sz="1800" i="1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altLang="zh-CN" sz="1800" i="1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sup>
                        </m:sSubSup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 </m:t>
                        </m:r>
                        <m:f>
                          <m:fPr>
                            <m:ctrlPr>
                              <a:rPr lang="zh-CN" altLang="zh-CN" sz="18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𝑑𝑦</m:t>
                        </m:r>
                      </m:e>
                    </m:d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𝑑𝑥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4</m:t>
                        </m:r>
                      </m:den>
                    </m:f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×</m:t>
                    </m:r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8</m:t>
                        </m:r>
                      </m:den>
                    </m:f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zh-CN" sz="1800" dirty="0"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B4570F10-703D-A802-FCA2-E76AE7FB01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163" y="4300832"/>
                <a:ext cx="6280484" cy="506101"/>
              </a:xfrm>
              <a:prstGeom prst="rect">
                <a:avLst/>
              </a:prstGeom>
              <a:blipFill>
                <a:blip r:embed="rId4"/>
                <a:stretch>
                  <a:fillRect l="-777" b="-48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="" xmlns:a16="http://schemas.microsoft.com/office/drawing/2014/main" id="{719D9905-B505-E09E-81EC-1F04B7F17A24}"/>
                  </a:ext>
                </a:extLst>
              </p:cNvPr>
              <p:cNvSpPr txBox="1"/>
              <p:nvPr/>
            </p:nvSpPr>
            <p:spPr>
              <a:xfrm>
                <a:off x="824163" y="4790278"/>
                <a:ext cx="5979695" cy="5066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(c)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≤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sSubSup>
                      <m:sSubSup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∫</m:t>
                        </m:r>
                      </m:e>
                      <m:sub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 </m:t>
                    </m:r>
                    <m:d>
                      <m:dPr>
                        <m:begChr m:val="["/>
                        <m:endChr m:val="]"/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zh-CN" altLang="zh-CN" sz="18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∫</m:t>
                            </m:r>
                          </m:e>
                          <m:sub>
                            <m:r>
                              <a:rPr lang="en-US" altLang="zh-CN" sz="1800" i="1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sub>
                          <m:sup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 </m:t>
                        </m:r>
                        <m:f>
                          <m:fPr>
                            <m:ctrlPr>
                              <a:rPr lang="zh-CN" altLang="zh-CN" sz="18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𝑑𝑦</m:t>
                        </m:r>
                      </m:e>
                    </m:d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𝑑𝑥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4</m:t>
                        </m:r>
                      </m:den>
                    </m:f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×2=</m:t>
                    </m:r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719D9905-B505-E09E-81EC-1F04B7F17A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163" y="4790278"/>
                <a:ext cx="5979695" cy="506677"/>
              </a:xfrm>
              <a:prstGeom prst="rect">
                <a:avLst/>
              </a:prstGeom>
              <a:blipFill>
                <a:blip r:embed="rId5"/>
                <a:stretch>
                  <a:fillRect l="-815" b="-48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="" xmlns:a16="http://schemas.microsoft.com/office/drawing/2014/main" id="{2DD3EF6C-F6E6-A454-537D-973F86BCDA63}"/>
                  </a:ext>
                </a:extLst>
              </p:cNvPr>
              <p:cNvSpPr txBox="1"/>
              <p:nvPr/>
            </p:nvSpPr>
            <p:spPr>
              <a:xfrm>
                <a:off x="824163" y="5280299"/>
                <a:ext cx="5853363" cy="5241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(d)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)+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)=2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)=2×</m:t>
                    </m:r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zh-CN" altLang="zh-CN" sz="1800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12</m:t>
                        </m:r>
                      </m:den>
                    </m:f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1800" i="1">
                            <a:effectLst/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2DD3EF6C-F6E6-A454-537D-973F86BCDA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163" y="5280299"/>
                <a:ext cx="5853363" cy="524118"/>
              </a:xfrm>
              <a:prstGeom prst="rect">
                <a:avLst/>
              </a:prstGeom>
              <a:blipFill>
                <a:blip r:embed="rId6"/>
                <a:stretch>
                  <a:fillRect l="-833" b="-58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623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="" xmlns:a16="http://schemas.microsoft.com/office/drawing/2014/main" id="{2613E862-2C59-45FB-8299-B7D60A0E15A8}"/>
              </a:ext>
            </a:extLst>
          </p:cNvPr>
          <p:cNvSpPr/>
          <p:nvPr/>
        </p:nvSpPr>
        <p:spPr>
          <a:xfrm>
            <a:off x="391160" y="351014"/>
            <a:ext cx="8361680" cy="396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 (Continued)</a:t>
            </a:r>
            <a:endParaRPr kumimoji="1" lang="zh-C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14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="" xmlns:a16="http://schemas.microsoft.com/office/drawing/2014/main" id="{9F5EC6F8-5B94-B61E-A343-FC440B492EAA}"/>
                  </a:ext>
                </a:extLst>
              </p:cNvPr>
              <p:cNvSpPr txBox="1"/>
              <p:nvPr/>
            </p:nvSpPr>
            <p:spPr>
              <a:xfrm>
                <a:off x="400183" y="3952362"/>
                <a:ext cx="8361680" cy="9915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/>
                  <a:t>for </a:t>
                </a:r>
                <a14:m>
                  <m:oMath xmlns:m="http://schemas.openxmlformats.org/officeDocument/2006/math">
                    <m:r>
                      <a:rPr lang="en-US" altLang="zh-CN" sz="1800">
                        <a:latin typeface="Cambria Math"/>
                      </a:rPr>
                      <m:t>0</m:t>
                    </m:r>
                    <m:r>
                      <a:rPr lang="en-US" altLang="zh-CN" sz="1800" i="1">
                        <a:latin typeface="Cambria Math"/>
                        <a:ea typeface="Cambria Math"/>
                      </a:rPr>
                      <m:t>≤</m:t>
                    </m:r>
                    <m:r>
                      <m:rPr>
                        <m:sty m:val="p"/>
                      </m:rPr>
                      <a:rPr lang="en-US" altLang="zh-CN" sz="1800" i="1">
                        <a:latin typeface="Cambria Math" panose="02040503050406030204" pitchFamily="18" charset="0"/>
                        <a:ea typeface="Cambria Math"/>
                      </a:rPr>
                      <m:t>y</m:t>
                    </m:r>
                    <m:r>
                      <a:rPr lang="en-US" altLang="zh-CN" sz="1800" i="1">
                        <a:latin typeface="Cambria Math"/>
                        <a:ea typeface="Cambria Math"/>
                      </a:rPr>
                      <m:t>≤1</m:t>
                    </m:r>
                  </m:oMath>
                </a14:m>
                <a:r>
                  <a:rPr lang="en-US" altLang="zh-CN" sz="1800" dirty="0"/>
                  <a:t>,</a:t>
                </a:r>
                <a:endParaRPr lang="zh-CN" altLang="en-US" sz="1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altLang="zh-CN" sz="1800" i="1">
                              <a:latin typeface="Cambria Math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altLang="zh-CN" sz="1800" i="1">
                          <a:latin typeface="Cambria Math"/>
                        </a:rPr>
                        <m:t>=</m:t>
                      </m:r>
                      <m:nary>
                        <m:nary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i="1">
                              <a:latin typeface="Cambria Math"/>
                            </a:rPr>
                            <m:t>−</m:t>
                          </m:r>
                          <m:r>
                            <a:rPr lang="en-US" altLang="zh-CN" sz="1800" i="1">
                              <a:latin typeface="Cambria Math"/>
                            </a:rPr>
                            <m:t>∞</m:t>
                          </m:r>
                        </m:sub>
                        <m:sup>
                          <m:r>
                            <a:rPr lang="en-US" altLang="zh-CN" sz="1800" i="1">
                              <a:latin typeface="Cambria Math"/>
                            </a:rPr>
                            <m:t>∞</m:t>
                          </m:r>
                        </m:sup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1800" i="1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altLang="zh-CN" sz="1800" i="1">
                                  <a:latin typeface="Cambria Math"/>
                                </a:rPr>
                                <m:t>𝑦</m:t>
                              </m:r>
                            </m:e>
                          </m:d>
                          <m:r>
                            <a:rPr lang="en-US" altLang="zh-CN" sz="1800" i="1">
                              <a:latin typeface="Cambria Math"/>
                            </a:rPr>
                            <m:t>𝑑𝑥</m:t>
                          </m:r>
                        </m:e>
                      </m:nary>
                      <m:r>
                        <a:rPr lang="en-US" altLang="zh-CN" sz="1800" i="1">
                          <a:latin typeface="Cambria Math"/>
                        </a:rPr>
                        <m:t>=</m:t>
                      </m:r>
                      <m:nary>
                        <m:nary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i="1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1800" i="1">
                              <a:latin typeface="Cambria Math"/>
                            </a:rPr>
                            <m:t>1</m:t>
                          </m:r>
                        </m:sup>
                        <m:e>
                          <m:f>
                            <m:f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brk m:alnAt="7"/>
                                </m:rPr>
                                <a:rPr lang="en-US" altLang="zh-CN" sz="1800" i="1">
                                  <a:latin typeface="Cambria Math"/>
                                </a:rPr>
                                <m:t>6</m:t>
                              </m:r>
                            </m:num>
                            <m:den>
                              <m:r>
                                <m:rPr>
                                  <m:brk m:alnAt="7"/>
                                </m:rPr>
                                <a:rPr lang="en-US" altLang="zh-CN" sz="1800" i="1">
                                  <a:latin typeface="Cambria Math"/>
                                </a:rPr>
                                <m:t>5</m:t>
                              </m:r>
                            </m:den>
                          </m:f>
                          <m:d>
                            <m:d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1800" i="1">
                                  <a:latin typeface="Cambria Math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altLang="zh-CN" sz="18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zh-CN" sz="1800" i="1">
                                      <a:latin typeface="Cambria Math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m:rPr>
                                      <m:brk m:alnAt="7"/>
                                    </m:rPr>
                                    <a:rPr lang="en-US" altLang="zh-CN" sz="1800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  <m:r>
                            <a:rPr lang="en-US" altLang="zh-CN" sz="1800" i="1">
                              <a:latin typeface="Cambria Math"/>
                            </a:rPr>
                            <m:t>𝑑𝑥</m:t>
                          </m:r>
                          <m:r>
                            <a:rPr lang="en-US" altLang="zh-CN" sz="1800" i="1">
                              <a:latin typeface="Cambria Math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800" i="1">
                                  <a:latin typeface="Cambria Math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US" altLang="zh-CN" sz="1800" i="1">
                                  <a:latin typeface="Cambria Math"/>
                                </a:rPr>
                                <m:t>5</m:t>
                              </m:r>
                            </m:den>
                          </m:f>
                          <m:r>
                            <a:rPr lang="en-US" altLang="zh-CN" sz="1800" i="1">
                              <a:latin typeface="Cambria Math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800" i="1">
                                  <a:latin typeface="Cambria Math"/>
                                </a:rPr>
                                <m:t>6</m:t>
                              </m:r>
                            </m:num>
                            <m:den>
                              <m:r>
                                <a:rPr lang="en-US" altLang="zh-CN" sz="1800" i="1">
                                  <a:latin typeface="Cambria Math"/>
                                </a:rPr>
                                <m:t>5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CN" sz="1800" i="1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lang="en-US" altLang="zh-CN" sz="1800" dirty="0"/>
                            <m:t>,</m:t>
                          </m:r>
                          <m:r>
                            <m:rPr>
                              <m:nor/>
                            </m:rPr>
                            <a:rPr lang="zh-CN" altLang="en-US" sz="1800" dirty="0"/>
                            <m:t>  </m:t>
                          </m:r>
                        </m:e>
                      </m:nary>
                    </m:oMath>
                  </m:oMathPara>
                </a14:m>
                <a:endParaRPr lang="zh-CN" altLang="en-US" sz="1800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9F5EC6F8-5B94-B61E-A343-FC440B492E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183" y="3952362"/>
                <a:ext cx="8361680" cy="991553"/>
              </a:xfrm>
              <a:prstGeom prst="rect">
                <a:avLst/>
              </a:prstGeom>
              <a:blipFill>
                <a:blip r:embed="rId2"/>
                <a:stretch>
                  <a:fillRect l="-656" t="-30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="" xmlns:a16="http://schemas.microsoft.com/office/drawing/2014/main" id="{5785A3BC-683E-804A-AC04-50C0A17EFBDF}"/>
                  </a:ext>
                </a:extLst>
              </p:cNvPr>
              <p:cNvSpPr txBox="1"/>
              <p:nvPr/>
            </p:nvSpPr>
            <p:spPr>
              <a:xfrm>
                <a:off x="391160" y="1615548"/>
                <a:ext cx="7537784" cy="9669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latin typeface="+mj-lt"/>
                  </a:rPr>
                  <a:t>for </a:t>
                </a:r>
                <a14:m>
                  <m:oMath xmlns:m="http://schemas.openxmlformats.org/officeDocument/2006/math">
                    <m:r>
                      <a:rPr lang="en-US" altLang="zh-CN" sz="1800" b="0" i="0" smtClean="0">
                        <a:latin typeface="Cambria Math"/>
                      </a:rPr>
                      <m:t>0</m:t>
                    </m:r>
                    <m:r>
                      <a:rPr lang="en-US" altLang="zh-CN" sz="1800" b="0" i="1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1800" b="0" i="1" smtClean="0">
                        <a:latin typeface="Cambria Math"/>
                      </a:rPr>
                      <m:t>𝑥</m:t>
                    </m:r>
                    <m:r>
                      <a:rPr lang="en-US" altLang="zh-CN" sz="1800" b="0" i="1" smtClean="0">
                        <a:latin typeface="Cambria Math"/>
                        <a:ea typeface="Cambria Math"/>
                      </a:rPr>
                      <m:t>≤1</m:t>
                    </m:r>
                  </m:oMath>
                </a14:m>
                <a:r>
                  <a:rPr lang="en-US" altLang="zh-CN" sz="1800" dirty="0">
                    <a:latin typeface="+mj-lt"/>
                  </a:rPr>
                  <a:t>,</a:t>
                </a:r>
                <a:endParaRPr lang="zh-CN" altLang="en-US" sz="1800" dirty="0">
                  <a:latin typeface="+mj-lt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altLang="zh-CN" sz="1800" i="1">
                              <a:latin typeface="Cambria Math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altLang="zh-CN" sz="1800" i="1">
                          <a:latin typeface="Cambria Math"/>
                        </a:rPr>
                        <m:t>=</m:t>
                      </m:r>
                      <m:nary>
                        <m:nary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i="1">
                              <a:latin typeface="Cambria Math"/>
                            </a:rPr>
                            <m:t>−</m:t>
                          </m:r>
                          <m:r>
                            <a:rPr lang="en-US" altLang="zh-CN" sz="1800" i="1">
                              <a:latin typeface="Cambria Math"/>
                            </a:rPr>
                            <m:t>∞</m:t>
                          </m:r>
                        </m:sub>
                        <m:sup>
                          <m:r>
                            <a:rPr lang="en-US" altLang="zh-CN" sz="1800" i="1">
                              <a:latin typeface="Cambria Math"/>
                            </a:rPr>
                            <m:t>∞</m:t>
                          </m:r>
                        </m:sup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1800" i="1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altLang="zh-CN" sz="1800" i="1">
                                  <a:latin typeface="Cambria Math"/>
                                </a:rPr>
                                <m:t>𝑦</m:t>
                              </m:r>
                            </m:e>
                          </m:d>
                          <m:r>
                            <a:rPr lang="en-US" altLang="zh-CN" sz="1800" i="1">
                              <a:latin typeface="Cambria Math"/>
                            </a:rPr>
                            <m:t>𝑑𝑦</m:t>
                          </m:r>
                        </m:e>
                      </m:nary>
                    </m:oMath>
                  </m:oMathPara>
                </a14:m>
                <a:endParaRPr lang="zh-CN" altLang="en-US" sz="180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5785A3BC-683E-804A-AC04-50C0A17EFB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60" y="1615548"/>
                <a:ext cx="7537784" cy="966931"/>
              </a:xfrm>
              <a:prstGeom prst="rect">
                <a:avLst/>
              </a:prstGeom>
              <a:blipFill>
                <a:blip r:embed="rId3"/>
                <a:stretch>
                  <a:fillRect l="-647" t="-314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="" xmlns:a16="http://schemas.microsoft.com/office/drawing/2014/main" id="{61A92CFD-62D7-3039-830E-4D552FAB07A6}"/>
                  </a:ext>
                </a:extLst>
              </p:cNvPr>
              <p:cNvSpPr txBox="1"/>
              <p:nvPr/>
            </p:nvSpPr>
            <p:spPr>
              <a:xfrm>
                <a:off x="391160" y="899697"/>
                <a:ext cx="836168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1800" dirty="0"/>
                  <a:t>The marginal </a:t>
                </a:r>
                <a:r>
                  <a:rPr lang="en-US" altLang="zh-CN" sz="1800" dirty="0" err="1"/>
                  <a:t>pdf</a:t>
                </a:r>
                <a:r>
                  <a:rPr lang="en-US" altLang="zh-CN" sz="1800" dirty="0"/>
                  <a:t> of </a:t>
                </a:r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1800" dirty="0"/>
                  <a:t>, which gives the probability distribution of busy time for the drive-up facility without reference to the walk-up window, is</a:t>
                </a:r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61A92CFD-62D7-3039-830E-4D552FAB07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60" y="899697"/>
                <a:ext cx="8361680" cy="646331"/>
              </a:xfrm>
              <a:prstGeom prst="rect">
                <a:avLst/>
              </a:prstGeom>
              <a:blipFill>
                <a:blip r:embed="rId4"/>
                <a:stretch>
                  <a:fillRect l="-583" t="-5660" r="-656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="" xmlns:a16="http://schemas.microsoft.com/office/drawing/2014/main" id="{43E03A0D-F68D-E20C-222B-485AF75DB4B1}"/>
                  </a:ext>
                </a:extLst>
              </p:cNvPr>
              <p:cNvSpPr txBox="1"/>
              <p:nvPr/>
            </p:nvSpPr>
            <p:spPr>
              <a:xfrm>
                <a:off x="2761246" y="2497361"/>
                <a:ext cx="3639554" cy="7145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i="1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1800" i="1">
                              <a:latin typeface="Cambria Math"/>
                            </a:rPr>
                            <m:t>1</m:t>
                          </m:r>
                        </m:sup>
                        <m:e>
                          <m:f>
                            <m:f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brk m:alnAt="7"/>
                                </m:rPr>
                                <a:rPr lang="en-US" altLang="zh-CN" sz="1800" i="1">
                                  <a:latin typeface="Cambria Math"/>
                                </a:rPr>
                                <m:t>6</m:t>
                              </m:r>
                            </m:num>
                            <m:den>
                              <m:r>
                                <m:rPr>
                                  <m:brk m:alnAt="7"/>
                                </m:rPr>
                                <a:rPr lang="en-US" altLang="zh-CN" sz="1800" i="1">
                                  <a:latin typeface="Cambria Math"/>
                                </a:rPr>
                                <m:t>5</m:t>
                              </m:r>
                            </m:den>
                          </m:f>
                          <m:d>
                            <m:d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1800" i="1">
                                  <a:latin typeface="Cambria Math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altLang="zh-CN" sz="18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zh-CN" sz="1800" i="1">
                                      <a:latin typeface="Cambria Math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m:rPr>
                                      <m:brk m:alnAt="7"/>
                                    </m:rPr>
                                    <a:rPr lang="en-US" altLang="zh-CN" sz="1800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  <m:r>
                            <a:rPr lang="en-US" altLang="zh-CN" sz="1800" i="1">
                              <a:latin typeface="Cambria Math"/>
                            </a:rPr>
                            <m:t>𝑑𝑦</m:t>
                          </m:r>
                          <m:r>
                            <a:rPr lang="en-US" altLang="zh-CN" sz="1800" i="1">
                              <a:latin typeface="Cambria Math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zh-CN" altLang="en-US" sz="1800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43E03A0D-F68D-E20C-222B-485AF75DB4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1246" y="2497361"/>
                <a:ext cx="3639554" cy="71455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="" xmlns:a16="http://schemas.microsoft.com/office/drawing/2014/main" id="{313B62C5-04BD-AA68-1B8A-0F02D9536940}"/>
                  </a:ext>
                </a:extLst>
              </p:cNvPr>
              <p:cNvSpPr txBox="1"/>
              <p:nvPr/>
            </p:nvSpPr>
            <p:spPr>
              <a:xfrm>
                <a:off x="342900" y="3120882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latin typeface="+mj-lt"/>
                  </a:rPr>
                  <a:t>otherwise,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1800" i="1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1800" i="1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1800" i="1">
                        <a:latin typeface="Cambria Math"/>
                      </a:rPr>
                      <m:t>=</m:t>
                    </m:r>
                    <m:r>
                      <a:rPr lang="en-US" altLang="zh-CN" sz="1800" b="0" i="1" smtClean="0">
                        <a:latin typeface="Cambria Math"/>
                      </a:rPr>
                      <m:t>0</m:t>
                    </m:r>
                  </m:oMath>
                </a14:m>
                <a:r>
                  <a:rPr lang="en-US" altLang="zh-CN" sz="1800" dirty="0">
                    <a:latin typeface="+mj-lt"/>
                  </a:rPr>
                  <a:t>.</a:t>
                </a:r>
                <a:endParaRPr lang="zh-CN" altLang="en-US" sz="1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313B62C5-04BD-AA68-1B8A-0F02D95369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900" y="3120882"/>
                <a:ext cx="4572000" cy="369332"/>
              </a:xfrm>
              <a:prstGeom prst="rect">
                <a:avLst/>
              </a:prstGeom>
              <a:blipFill>
                <a:blip r:embed="rId6"/>
                <a:stretch>
                  <a:fillRect l="-1067" t="-9836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="" xmlns:a16="http://schemas.microsoft.com/office/drawing/2014/main" id="{FABC6CC5-CA22-7D75-D57B-6D3C5E0C95B6}"/>
                  </a:ext>
                </a:extLst>
              </p:cNvPr>
              <p:cNvSpPr txBox="1"/>
              <p:nvPr/>
            </p:nvSpPr>
            <p:spPr>
              <a:xfrm>
                <a:off x="5462337" y="2624149"/>
                <a:ext cx="1365584" cy="4857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180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1800" i="1">
                            <a:latin typeface="Cambria Math"/>
                          </a:rPr>
                          <m:t>6</m:t>
                        </m:r>
                      </m:num>
                      <m:den>
                        <m:r>
                          <a:rPr lang="en-US" altLang="zh-CN" sz="1800" i="1">
                            <a:latin typeface="Cambria Math"/>
                          </a:rPr>
                          <m:t>5</m:t>
                        </m:r>
                      </m:den>
                    </m:f>
                    <m:r>
                      <a:rPr lang="en-US" altLang="zh-CN" sz="1800" i="1">
                        <a:latin typeface="Cambria Math"/>
                      </a:rPr>
                      <m:t>𝑥</m:t>
                    </m:r>
                    <m:r>
                      <a:rPr lang="en-US" altLang="zh-CN" sz="1800" i="1">
                        <a:latin typeface="Cambria Math"/>
                      </a:rPr>
                      <m:t>+</m:t>
                    </m:r>
                    <m:f>
                      <m:f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1800" i="1">
                            <a:latin typeface="Cambria Math"/>
                          </a:rPr>
                          <m:t>2</m:t>
                        </m:r>
                      </m:num>
                      <m:den>
                        <m:r>
                          <a:rPr lang="en-US" altLang="zh-CN" sz="1800" i="1">
                            <a:latin typeface="Cambria Math"/>
                          </a:rPr>
                          <m:t>5</m:t>
                        </m:r>
                      </m:den>
                    </m:f>
                  </m:oMath>
                </a14:m>
                <a:r>
                  <a:rPr lang="en-US" altLang="zh-CN" sz="1800" dirty="0"/>
                  <a:t>,</a:t>
                </a:r>
                <a:r>
                  <a:rPr lang="zh-CN" altLang="en-US" sz="1800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FABC6CC5-CA22-7D75-D57B-6D3C5E0C95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2337" y="2624149"/>
                <a:ext cx="1365584" cy="485774"/>
              </a:xfrm>
              <a:prstGeom prst="rect">
                <a:avLst/>
              </a:prstGeom>
              <a:blipFill>
                <a:blip r:embed="rId7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="" xmlns:a16="http://schemas.microsoft.com/office/drawing/2014/main" id="{9DAB1086-F959-299F-7678-14471726ECD5}"/>
                  </a:ext>
                </a:extLst>
              </p:cNvPr>
              <p:cNvSpPr txBox="1"/>
              <p:nvPr/>
            </p:nvSpPr>
            <p:spPr>
              <a:xfrm>
                <a:off x="391160" y="4977439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/>
                  <a:t>otherwise,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1800" i="1">
                            <a:latin typeface="Cambria Math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1800" i="1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1800" i="1">
                        <a:latin typeface="Cambria Math"/>
                      </a:rPr>
                      <m:t>=0</m:t>
                    </m:r>
                  </m:oMath>
                </a14:m>
                <a:r>
                  <a:rPr lang="en-US" altLang="zh-CN" sz="1800" dirty="0"/>
                  <a:t>.</a:t>
                </a:r>
                <a:r>
                  <a:rPr lang="zh-CN" altLang="en-US" dirty="0"/>
                  <a:t> 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9DAB1086-F959-299F-7678-14471726EC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60" y="4977439"/>
                <a:ext cx="4572000" cy="369332"/>
              </a:xfrm>
              <a:prstGeom prst="rect">
                <a:avLst/>
              </a:prstGeom>
              <a:blipFill>
                <a:blip r:embed="rId8"/>
                <a:stretch>
                  <a:fillRect l="-1067"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="" xmlns:a16="http://schemas.microsoft.com/office/drawing/2014/main" id="{4C8B2541-40D0-18B4-BDE2-879A94C79192}"/>
                  </a:ext>
                </a:extLst>
              </p:cNvPr>
              <p:cNvSpPr txBox="1"/>
              <p:nvPr/>
            </p:nvSpPr>
            <p:spPr>
              <a:xfrm>
                <a:off x="342900" y="5532611"/>
                <a:ext cx="2135606" cy="5068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/>
                  <a:t>Then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18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altLang="zh-CN" sz="1800" i="1"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1800" i="1">
                                <a:latin typeface="Cambria Math"/>
                              </a:rPr>
                              <m:t>4</m:t>
                            </m:r>
                          </m:den>
                        </m:f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≤</m:t>
                        </m:r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𝑌</m:t>
                        </m:r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≤</m:t>
                        </m:r>
                        <m:f>
                          <m:fPr>
                            <m:ctrlPr>
                              <a:rPr lang="en-US" altLang="zh-CN" sz="1800" i="1">
                                <a:latin typeface="Cambria Math" charset="0"/>
                                <a:ea typeface="Cambria Math"/>
                              </a:rPr>
                            </m:ctrlPr>
                          </m:fPr>
                          <m:num>
                            <m:r>
                              <a:rPr lang="en-US" altLang="zh-CN" sz="1800" i="1">
                                <a:latin typeface="Cambria Math"/>
                                <a:ea typeface="Cambria Math"/>
                              </a:rPr>
                              <m:t>3</m:t>
                            </m:r>
                          </m:num>
                          <m:den>
                            <m:r>
                              <a:rPr lang="en-US" altLang="zh-CN" sz="1800" i="1">
                                <a:latin typeface="Cambria Math"/>
                                <a:ea typeface="Cambria Math"/>
                              </a:rPr>
                              <m:t>4</m:t>
                            </m:r>
                          </m:den>
                        </m:f>
                      </m:e>
                    </m:d>
                  </m:oMath>
                </a14:m>
                <a:endParaRPr lang="zh-CN" altLang="en-US" sz="1800" dirty="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4C8B2541-40D0-18B4-BDE2-879A94C791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900" y="5532611"/>
                <a:ext cx="2135606" cy="506870"/>
              </a:xfrm>
              <a:prstGeom prst="rect">
                <a:avLst/>
              </a:prstGeom>
              <a:blipFill>
                <a:blip r:embed="rId9"/>
                <a:stretch>
                  <a:fillRect l="-2279" b="-48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="" xmlns:a16="http://schemas.microsoft.com/office/drawing/2014/main" id="{0CCE6A74-3FCE-E652-03CF-54BF95F82256}"/>
                  </a:ext>
                </a:extLst>
              </p:cNvPr>
              <p:cNvSpPr txBox="1"/>
              <p:nvPr/>
            </p:nvSpPr>
            <p:spPr>
              <a:xfrm>
                <a:off x="342899" y="3548801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/>
                  <a:t>The marginal pdf of </a:t>
                </a:r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altLang="zh-CN" sz="1800" dirty="0"/>
                  <a:t> is</a:t>
                </a:r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0CCE6A74-3FCE-E652-03CF-54BF95F822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899" y="3548801"/>
                <a:ext cx="4572000" cy="369332"/>
              </a:xfrm>
              <a:prstGeom prst="rect">
                <a:avLst/>
              </a:prstGeom>
              <a:blipFill>
                <a:blip r:embed="rId10"/>
                <a:stretch>
                  <a:fillRect l="-1067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="" xmlns:a16="http://schemas.microsoft.com/office/drawing/2014/main" id="{85FA7616-DD84-C92D-FF89-6F7BEFCAE406}"/>
                  </a:ext>
                </a:extLst>
              </p:cNvPr>
              <p:cNvSpPr txBox="1"/>
              <p:nvPr/>
            </p:nvSpPr>
            <p:spPr>
              <a:xfrm>
                <a:off x="2295023" y="5498880"/>
                <a:ext cx="4572000" cy="5852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1800" i="1" smtClean="0">
                        <a:latin typeface="Cambria Math"/>
                        <a:ea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1800" i="1">
                            <a:latin typeface="Cambria Math" charset="0"/>
                            <a:ea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1800" i="1">
                            <a:latin typeface="Cambria Math"/>
                            <a:ea typeface="Cambria Math"/>
                          </a:rPr>
                          <m:t>1</m:t>
                        </m:r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/4</m:t>
                        </m:r>
                      </m:sub>
                      <m:sup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3/4</m:t>
                        </m:r>
                      </m:sup>
                      <m:e>
                        <m:sSub>
                          <m:sSubPr>
                            <m:ctrlPr>
                              <a:rPr lang="en-US" altLang="zh-CN" sz="1800" i="1">
                                <a:latin typeface="Cambria Math" charset="0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altLang="zh-CN" sz="1800" i="1">
                                <a:latin typeface="Cambria Math"/>
                                <a:ea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1800" i="1">
                                <a:latin typeface="Cambria Math"/>
                                <a:ea typeface="Cambria Math"/>
                              </a:rPr>
                              <m:t>𝑌</m:t>
                            </m:r>
                          </m:sub>
                        </m:sSub>
                      </m:e>
                    </m:nary>
                    <m:d>
                      <m:dPr>
                        <m:ctrlPr>
                          <a:rPr lang="en-US" altLang="zh-CN" sz="1800" i="1">
                            <a:latin typeface="Cambria Math" charset="0"/>
                            <a:ea typeface="Cambria Math"/>
                          </a:rPr>
                        </m:ctrlPr>
                      </m:dPr>
                      <m:e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𝑦</m:t>
                        </m:r>
                      </m:e>
                    </m:d>
                    <m:r>
                      <a:rPr lang="en-US" altLang="zh-CN" sz="1800" i="1">
                        <a:latin typeface="Cambria Math"/>
                        <a:ea typeface="Cambria Math"/>
                      </a:rPr>
                      <m:t>𝑑𝑦</m:t>
                    </m:r>
                  </m:oMath>
                </a14:m>
                <a:r>
                  <a:rPr lang="en-US" altLang="zh-CN" sz="1800" dirty="0"/>
                  <a:t>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1800" i="1">
                            <a:latin typeface="Cambria Math"/>
                          </a:rPr>
                          <m:t>3</m:t>
                        </m:r>
                      </m:num>
                      <m:den>
                        <m:r>
                          <a:rPr lang="en-US" altLang="zh-CN" sz="1800" i="1">
                            <a:latin typeface="Cambria Math"/>
                          </a:rPr>
                          <m:t>5</m:t>
                        </m:r>
                      </m:den>
                    </m:f>
                    <m:r>
                      <a:rPr lang="en-US" altLang="zh-CN" sz="1800" i="1">
                        <a:latin typeface="Cambria Math"/>
                        <a:ea typeface="Cambria Math"/>
                      </a:rPr>
                      <m:t>∙</m:t>
                    </m:r>
                    <m:f>
                      <m:fPr>
                        <m:ctrlPr>
                          <a:rPr lang="en-US" altLang="zh-CN" sz="1800" i="1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1</m:t>
                        </m:r>
                      </m:num>
                      <m:den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2</m:t>
                        </m:r>
                      </m:den>
                    </m:f>
                    <m:r>
                      <a:rPr lang="en-US" altLang="zh-CN" sz="1800" i="1">
                        <a:latin typeface="Cambria Math"/>
                        <a:ea typeface="Cambria Math"/>
                      </a:rPr>
                      <m:t>+</m:t>
                    </m:r>
                    <m:f>
                      <m:fPr>
                        <m:ctrlPr>
                          <a:rPr lang="en-US" altLang="zh-CN" sz="1800" i="1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2</m:t>
                        </m:r>
                      </m:num>
                      <m:den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5</m:t>
                        </m:r>
                      </m:den>
                    </m:f>
                    <m:sSup>
                      <m:sSupPr>
                        <m:ctrlPr>
                          <a:rPr lang="en-US" altLang="zh-CN" sz="1800" i="1">
                            <a:latin typeface="Cambria Math" charset="0"/>
                            <a:ea typeface="Cambria Math"/>
                          </a:rPr>
                        </m:ctrlPr>
                      </m:sSupPr>
                      <m:e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𝑦</m:t>
                        </m:r>
                      </m:e>
                      <m:sup>
                        <m:r>
                          <a:rPr lang="en-US" altLang="zh-CN" sz="1800" i="1">
                            <a:latin typeface="Cambria Math"/>
                            <a:ea typeface="Cambria Math"/>
                          </a:rPr>
                          <m:t>3</m:t>
                        </m:r>
                      </m:sup>
                    </m:sSup>
                    <m:d>
                      <m:dPr>
                        <m:begChr m:val="|"/>
                        <m:endChr m:val=""/>
                        <m:ctrlPr>
                          <a:rPr lang="en-US" altLang="zh-CN" sz="1800" i="1">
                            <a:latin typeface="Cambria Math" charset="0"/>
                            <a:ea typeface="Cambria Math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en-US" altLang="zh-CN" sz="1800" i="1">
                                <a:latin typeface="Cambria Math" charset="0"/>
                                <a:ea typeface="Cambria Math"/>
                              </a:rPr>
                            </m:ctrlPr>
                          </m:fPr>
                          <m:num>
                            <m:r>
                              <a:rPr lang="en-US" altLang="zh-CN" sz="1800" i="1">
                                <a:latin typeface="Cambria Math"/>
                                <a:ea typeface="Cambria Math"/>
                              </a:rPr>
                              <m:t>𝑦</m:t>
                            </m:r>
                            <m:r>
                              <a:rPr lang="en-US" altLang="zh-CN" sz="1800" i="1">
                                <a:latin typeface="Cambria Math"/>
                                <a:ea typeface="Cambria Math"/>
                              </a:rPr>
                              <m:t>=3/4</m:t>
                            </m:r>
                          </m:num>
                          <m:den>
                            <m:r>
                              <a:rPr lang="en-US" altLang="zh-CN" sz="1800" i="1">
                                <a:latin typeface="Cambria Math"/>
                                <a:ea typeface="Cambria Math"/>
                              </a:rPr>
                              <m:t>𝑦</m:t>
                            </m:r>
                            <m:r>
                              <a:rPr lang="en-US" altLang="zh-CN" sz="1800" i="1">
                                <a:latin typeface="Cambria Math"/>
                                <a:ea typeface="Cambria Math"/>
                              </a:rPr>
                              <m:t>=1/4</m:t>
                            </m:r>
                          </m:den>
                        </m:f>
                      </m:e>
                    </m:d>
                  </m:oMath>
                </a14:m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1800" i="1">
                            <a:latin typeface="Cambria Math"/>
                          </a:rPr>
                          <m:t>37</m:t>
                        </m:r>
                      </m:num>
                      <m:den>
                        <m:r>
                          <a:rPr lang="en-US" altLang="zh-CN" sz="1800" i="1">
                            <a:latin typeface="Cambria Math"/>
                          </a:rPr>
                          <m:t>80</m:t>
                        </m:r>
                      </m:den>
                    </m:f>
                  </m:oMath>
                </a14:m>
                <a:r>
                  <a:rPr lang="zh-CN" altLang="en-US" sz="1800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85FA7616-DD84-C92D-FF89-6F7BEFCAE4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5023" y="5498880"/>
                <a:ext cx="4572000" cy="585288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5132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3" grpId="0"/>
      <p:bldP spid="15" grpId="0"/>
      <p:bldP spid="17" grpId="0"/>
      <p:bldP spid="19" grpId="0"/>
      <p:bldP spid="21" grpId="0"/>
      <p:bldP spid="23" grpId="0"/>
      <p:bldP spid="25" grpId="0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140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="" xmlns:a16="http://schemas.microsoft.com/office/drawing/2014/main" id="{E6E2EF15-9C0B-A7FA-C59C-19BF7CDE722E}"/>
                  </a:ext>
                </a:extLst>
              </p:cNvPr>
              <p:cNvSpPr txBox="1"/>
              <p:nvPr/>
            </p:nvSpPr>
            <p:spPr>
              <a:xfrm>
                <a:off x="360947" y="402598"/>
                <a:ext cx="8376989" cy="25853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VI. (10 points) Suppose the expected tensile strength of type-A steel is 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100</m:t>
                    </m:r>
                    <m:r>
                      <m:rPr>
                        <m:sty m:val="p"/>
                      </m:rP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ksi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the standard deviation of tensile strength is 8ksi. For type-B steel, suppose the expected tensile strength is 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95</m:t>
                    </m:r>
                    <m:r>
                      <m:rPr>
                        <m:sty m:val="p"/>
                      </m:rP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ksi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the standard deviation of tensile strength is 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7</m:t>
                    </m:r>
                    <m:r>
                      <m:rPr>
                        <m:sty m:val="p"/>
                      </m:rP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ksi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respectively. Let </a:t>
                </a:r>
                <a14:m>
                  <m:oMath xmlns:m="http://schemas.openxmlformats.org/officeDocument/2006/math"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</m:acc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the sample average tensile strength of a random sample of 40 type-A specimens, and let </a:t>
                </a:r>
                <a14:m>
                  <m:oMath xmlns:m="http://schemas.openxmlformats.org/officeDocument/2006/math"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the sample average tensile strength of a random sample of 35 type-B specimen. Use the Central Limit Theorem to answer the following questions.</a:t>
                </a:r>
              </a:p>
              <a:p>
                <a:pPr algn="just"/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(a) What are the approximate distributions of </a:t>
                </a:r>
                <a14:m>
                  <m:oMath xmlns:m="http://schemas.openxmlformats.org/officeDocument/2006/math"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respectively?</a:t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(b) Calculate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</m:acc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≥10).(</m:t>
                    </m:r>
                    <m:r>
                      <m:rPr>
                        <m:sty m:val="p"/>
                      </m:rP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Φ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(1.65)=0.95,</m:t>
                    </m:r>
                    <m:r>
                      <m:rPr>
                        <m:sty m:val="p"/>
                      </m:rP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Φ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(2.89)=0.998,</m:t>
                    </m:r>
                    <m:r>
                      <m:rPr>
                        <m:sty m:val="p"/>
                      </m:rP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Φ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(1.96)=0.975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E6E2EF15-9C0B-A7FA-C59C-19BF7CDE72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947" y="402598"/>
                <a:ext cx="8376989" cy="2585323"/>
              </a:xfrm>
              <a:prstGeom prst="rect">
                <a:avLst/>
              </a:prstGeom>
              <a:blipFill>
                <a:blip r:embed="rId2"/>
                <a:stretch>
                  <a:fillRect l="-582" t="-1179" r="-655" b="-28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="" xmlns:a16="http://schemas.microsoft.com/office/drawing/2014/main" id="{9397B7E0-96E0-5A43-F6CA-8E43A857EB8D}"/>
                  </a:ext>
                </a:extLst>
              </p:cNvPr>
              <p:cNvSpPr txBox="1"/>
              <p:nvPr/>
            </p:nvSpPr>
            <p:spPr>
              <a:xfrm>
                <a:off x="249654" y="4837368"/>
                <a:ext cx="8434137" cy="7931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(b) According to the CLT, </a:t>
                </a:r>
                <a14:m>
                  <m:oMath xmlns:m="http://schemas.openxmlformats.org/officeDocument/2006/math"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</m:acc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has approximately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(5,3).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</m:acc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≥10)=1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</m:acc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&lt;10)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≈1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Φ</m:t>
                    </m:r>
                    <m:d>
                      <m:d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zh-CN" altLang="zh-CN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10</m:t>
                            </m:r>
                            <m:r>
                              <a:rPr lang="en-US" altLang="zh-CN" sz="1800" i="1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5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zh-CN" altLang="zh-CN" i="1">
                                    <a:effectLst/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e>
                            </m:rad>
                          </m:den>
                        </m:f>
                      </m:e>
                    </m:d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=1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Φ</m:t>
                    </m:r>
                    <m:d>
                      <m:d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zh-CN" altLang="zh-CN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5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zh-CN" altLang="zh-CN" i="1">
                                    <a:effectLst/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e>
                            </m:rad>
                          </m:den>
                        </m:f>
                      </m:e>
                    </m:d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=1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Φ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(2.89)=1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0.998=0.002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9397B7E0-96E0-5A43-F6CA-8E43A857EB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654" y="4837368"/>
                <a:ext cx="8434137" cy="793166"/>
              </a:xfrm>
              <a:prstGeom prst="rect">
                <a:avLst/>
              </a:prstGeom>
              <a:blipFill>
                <a:blip r:embed="rId3"/>
                <a:stretch>
                  <a:fillRect l="-650" t="-4615" b="-153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="" xmlns:a16="http://schemas.microsoft.com/office/drawing/2014/main" id="{A2AE7727-9F6D-FB85-FF24-9C4ED716AC8B}"/>
                  </a:ext>
                </a:extLst>
              </p:cNvPr>
              <p:cNvSpPr txBox="1"/>
              <p:nvPr/>
            </p:nvSpPr>
            <p:spPr>
              <a:xfrm>
                <a:off x="306804" y="3313264"/>
                <a:ext cx="8376988" cy="15237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b="1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Solution</a:t>
                </a: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: </a:t>
                </a:r>
                <a:b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(a) According to the CLT, </a:t>
                </a:r>
                <a14:m>
                  <m:oMath xmlns:m="http://schemas.openxmlformats.org/officeDocument/2006/math"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has approximately a normal distribution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𝑁</m:t>
                    </m:r>
                    <m:d>
                      <m:d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100,</m:t>
                        </m:r>
                        <m:f>
                          <m:fPr>
                            <m:ctrlPr>
                              <a:rPr lang="zh-CN" altLang="zh-CN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zh-CN" altLang="zh-CN" i="1">
                                    <a:effectLst/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8</m:t>
                                </m:r>
                              </m:e>
                              <m:sup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40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i.e.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(100,1.6)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acc>
                      <m:accPr>
                        <m:chr m:val="‾"/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00" i="1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has approximately a normal distribution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𝑁</m:t>
                    </m:r>
                    <m:d>
                      <m:d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95,</m:t>
                        </m:r>
                        <m:f>
                          <m:fPr>
                            <m:ctrlPr>
                              <a:rPr lang="zh-CN" altLang="zh-CN" i="1">
                                <a:effectLst/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zh-CN" altLang="zh-CN" i="1">
                                    <a:effectLst/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7</m:t>
                                </m:r>
                              </m:e>
                              <m:sup>
                                <m:r>
                                  <a:rPr lang="en-US" altLang="zh-CN" sz="1800"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18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35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i.e.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altLang="zh-CN" sz="18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(95,1.4)</m:t>
                    </m:r>
                  </m:oMath>
                </a14:m>
                <a:r>
                  <a:rPr lang="en-US" altLang="zh-CN" sz="1800" dirty="0"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A2AE7727-9F6D-FB85-FF24-9C4ED716AC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804" y="3313264"/>
                <a:ext cx="8376988" cy="1523750"/>
              </a:xfrm>
              <a:prstGeom prst="rect">
                <a:avLst/>
              </a:prstGeom>
              <a:blipFill>
                <a:blip r:embed="rId4"/>
                <a:stretch>
                  <a:fillRect l="-582" t="-2410" r="-291" b="-60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4726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="" xmlns:a16="http://schemas.microsoft.com/office/drawing/2014/main" id="{4BB055AD-B05B-0245-9EFE-7E0EC2DC66FD}"/>
              </a:ext>
            </a:extLst>
          </p:cNvPr>
          <p:cNvGrpSpPr/>
          <p:nvPr/>
        </p:nvGrpSpPr>
        <p:grpSpPr>
          <a:xfrm>
            <a:off x="391160" y="803816"/>
            <a:ext cx="8361680" cy="1740861"/>
            <a:chOff x="416560" y="325120"/>
            <a:chExt cx="8361680" cy="1740861"/>
          </a:xfrm>
        </p:grpSpPr>
        <p:sp>
          <p:nvSpPr>
            <p:cNvPr id="4" name="矩形 3">
              <a:extLst>
                <a:ext uri="{FF2B5EF4-FFF2-40B4-BE49-F238E27FC236}">
                  <a16:creationId xmlns="" xmlns:a16="http://schemas.microsoft.com/office/drawing/2014/main" id="{0C3FEB4F-B877-9F47-972E-C6A43E18AE6B}"/>
                </a:ext>
              </a:extLst>
            </p:cNvPr>
            <p:cNvSpPr/>
            <p:nvPr/>
          </p:nvSpPr>
          <p:spPr>
            <a:xfrm>
              <a:off x="416560" y="325120"/>
              <a:ext cx="8361680" cy="3962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CN" dirty="0"/>
                <a:t>Example</a:t>
              </a:r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矩形 4">
                  <a:extLst>
                    <a:ext uri="{FF2B5EF4-FFF2-40B4-BE49-F238E27FC236}">
                      <a16:creationId xmlns="" xmlns:a16="http://schemas.microsoft.com/office/drawing/2014/main" id="{26D28267-EE47-D240-A7FB-21C17A0D6F8D}"/>
                    </a:ext>
                  </a:extLst>
                </p:cNvPr>
                <p:cNvSpPr/>
                <p:nvPr/>
              </p:nvSpPr>
              <p:spPr>
                <a:xfrm>
                  <a:off x="416560" y="721359"/>
                  <a:ext cx="8361680" cy="1344622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r>
                    <a:rPr lang="en-US" altLang="zh-CN" sz="2000" dirty="0"/>
                    <a:t>Suppose the joint </a:t>
                  </a:r>
                  <a:r>
                    <a:rPr lang="en-US" altLang="zh-CN" sz="2000" dirty="0" err="1"/>
                    <a:t>pdf</a:t>
                  </a:r>
                  <a:r>
                    <a:rPr lang="en-US" altLang="zh-CN" sz="2000" dirty="0"/>
                    <a:t> of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(</m:t>
                      </m:r>
                      <m:r>
                        <a:rPr lang="en-US" altLang="zh-CN" sz="2000" i="1" dirty="0">
                          <a:latin typeface="Cambria Math"/>
                        </a:rPr>
                        <m:t>𝑋</m:t>
                      </m:r>
                      <m:r>
                        <a:rPr lang="en-US" altLang="zh-CN" sz="2000" i="1" dirty="0">
                          <a:latin typeface="Cambria Math"/>
                        </a:rPr>
                        <m:t>, </m:t>
                      </m:r>
                      <m:r>
                        <a:rPr lang="en-US" altLang="zh-CN" sz="2000" i="1" dirty="0">
                          <a:latin typeface="Cambria Math"/>
                        </a:rPr>
                        <m:t>𝑌</m:t>
                      </m:r>
                      <m:r>
                        <a:rPr lang="en-US" altLang="zh-CN" sz="2000" i="1" dirty="0">
                          <a:latin typeface="Cambria Math"/>
                        </a:rPr>
                        <m:t>) </m:t>
                      </m:r>
                    </m:oMath>
                  </a14:m>
                  <a:r>
                    <a:rPr lang="en-US" altLang="zh-CN" sz="2000" dirty="0"/>
                    <a:t>is given by</a:t>
                  </a:r>
                  <a:endParaRPr lang="zh-CN" altLang="en-US" sz="2000" dirty="0"/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800" b="0" i="1" smtClean="0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en-US" altLang="zh-CN" sz="1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1800" b="0" i="1" smtClean="0">
                                <a:latin typeface="Cambria Math"/>
                              </a:rPr>
                              <m:t>𝑥</m:t>
                            </m:r>
                            <m:r>
                              <a:rPr lang="en-US" altLang="zh-CN" sz="1800" b="0" i="1" smtClean="0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1800" b="0" i="1" smtClean="0">
                                <a:latin typeface="Cambria Math"/>
                              </a:rPr>
                              <m:t>𝑦</m:t>
                            </m:r>
                          </m:e>
                        </m:d>
                        <m:r>
                          <a:rPr lang="en-US" altLang="zh-CN" sz="1800" b="0" i="1" smtClean="0">
                            <a:latin typeface="Cambria Math"/>
                          </a:rPr>
                          <m:t>=</m:t>
                        </m:r>
                        <m:d>
                          <m:dPr>
                            <m:begChr m:val="{"/>
                            <m:endChr m:val=""/>
                            <m:ctrlPr>
                              <a:rPr lang="en-US" altLang="zh-CN" sz="1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sz="1800" b="0" i="1" smtClean="0">
                                    <a:latin typeface="Cambria Math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zh-CN" sz="1800" b="0" i="1" smtClean="0">
                                      <a:latin typeface="Cambria Math"/>
                                    </a:rPr>
                                    <m:t>2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4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𝑥𝑦</m:t>
                                  </m:r>
                                </m:e>
                                <m:e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0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≤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𝑥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≤1, 0≤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𝑦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≤1, 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𝑥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+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𝑦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≤1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𝑜𝑡h𝑒𝑟𝑤𝑖𝑠𝑒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zh-CN" altLang="en-US" sz="1800" dirty="0">
                    <a:latin typeface="+mj-lt"/>
                  </a:endParaRPr>
                </a:p>
                <a:p>
                  <a:r>
                    <a:rPr lang="en-US" altLang="zh-CN" sz="1800" dirty="0">
                      <a:latin typeface="+mj-lt"/>
                    </a:rPr>
                    <a:t>Is it a legitimate joint pdf? </a:t>
                  </a:r>
                  <a:endParaRPr lang="zh-CN" altLang="en-US" sz="1800" dirty="0">
                    <a:solidFill>
                      <a:srgbClr val="FF0000"/>
                    </a:solidFill>
                    <a:latin typeface="+mj-lt"/>
                  </a:endParaRPr>
                </a:p>
                <a:p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5" name="矩形 4">
                  <a:extLst>
                    <a:ext uri="{FF2B5EF4-FFF2-40B4-BE49-F238E27FC236}">
                      <a16:creationId xmlns:a16="http://schemas.microsoft.com/office/drawing/2014/main" id="{26D28267-EE47-D240-A7FB-21C17A0D6F8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6560" y="721359"/>
                  <a:ext cx="8361680" cy="1344622"/>
                </a:xfrm>
                <a:prstGeom prst="rect">
                  <a:avLst/>
                </a:prstGeom>
                <a:blipFill>
                  <a:blip r:embed="rId2"/>
                  <a:stretch>
                    <a:fillRect l="-655" t="-1802" b="-270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" name="组合 5">
            <a:extLst>
              <a:ext uri="{FF2B5EF4-FFF2-40B4-BE49-F238E27FC236}">
                <a16:creationId xmlns="" xmlns:a16="http://schemas.microsoft.com/office/drawing/2014/main" id="{7FA333A8-7C5E-4FB5-A4AD-9641D1E7551F}"/>
              </a:ext>
            </a:extLst>
          </p:cNvPr>
          <p:cNvGrpSpPr/>
          <p:nvPr/>
        </p:nvGrpSpPr>
        <p:grpSpPr>
          <a:xfrm>
            <a:off x="4946877" y="4560130"/>
            <a:ext cx="2430270" cy="1798031"/>
            <a:chOff x="5967155" y="2933945"/>
            <a:chExt cx="2430270" cy="1798031"/>
          </a:xfrm>
        </p:grpSpPr>
        <p:cxnSp>
          <p:nvCxnSpPr>
            <p:cNvPr id="7" name="直接箭头连接符 6">
              <a:extLst>
                <a:ext uri="{FF2B5EF4-FFF2-40B4-BE49-F238E27FC236}">
                  <a16:creationId xmlns="" xmlns:a16="http://schemas.microsoft.com/office/drawing/2014/main" id="{93650284-8D0A-4F73-ADD7-6D266389CAC5}"/>
                </a:ext>
              </a:extLst>
            </p:cNvPr>
            <p:cNvCxnSpPr/>
            <p:nvPr/>
          </p:nvCxnSpPr>
          <p:spPr>
            <a:xfrm>
              <a:off x="5967155" y="4104075"/>
              <a:ext cx="2430270" cy="0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箭头连接符 7">
              <a:extLst>
                <a:ext uri="{FF2B5EF4-FFF2-40B4-BE49-F238E27FC236}">
                  <a16:creationId xmlns="" xmlns:a16="http://schemas.microsoft.com/office/drawing/2014/main" id="{EE4C5A62-801A-4C66-80FC-85F342277A21}"/>
                </a:ext>
              </a:extLst>
            </p:cNvPr>
            <p:cNvCxnSpPr/>
            <p:nvPr/>
          </p:nvCxnSpPr>
          <p:spPr>
            <a:xfrm flipV="1">
              <a:off x="6714032" y="2933945"/>
              <a:ext cx="0" cy="1798031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6">
                  <a:extLst>
                    <a:ext uri="{FF2B5EF4-FFF2-40B4-BE49-F238E27FC236}">
                      <a16:creationId xmlns="" xmlns:a16="http://schemas.microsoft.com/office/drawing/2014/main" id="{6D869461-C60A-477B-AB9B-A9C2B0403F48}"/>
                    </a:ext>
                  </a:extLst>
                </p:cNvPr>
                <p:cNvSpPr txBox="1"/>
                <p:nvPr/>
              </p:nvSpPr>
              <p:spPr>
                <a:xfrm>
                  <a:off x="7227295" y="4064005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27295" y="4064005"/>
                  <a:ext cx="397865" cy="400110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7">
                  <a:extLst>
                    <a:ext uri="{FF2B5EF4-FFF2-40B4-BE49-F238E27FC236}">
                      <a16:creationId xmlns="" xmlns:a16="http://schemas.microsoft.com/office/drawing/2014/main" id="{2F96123E-1B09-4FB4-8DB8-1943DB820ABC}"/>
                    </a:ext>
                  </a:extLst>
                </p:cNvPr>
                <p:cNvSpPr txBox="1"/>
                <p:nvPr/>
              </p:nvSpPr>
              <p:spPr>
                <a:xfrm>
                  <a:off x="6379380" y="3208910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79380" y="3208910"/>
                  <a:ext cx="397865" cy="400110"/>
                </a:xfrm>
                <a:prstGeom prst="rect">
                  <a:avLst/>
                </a:prstGeom>
                <a:blipFill rotWithShape="1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" name="直接连接符 10">
              <a:extLst>
                <a:ext uri="{FF2B5EF4-FFF2-40B4-BE49-F238E27FC236}">
                  <a16:creationId xmlns="" xmlns:a16="http://schemas.microsoft.com/office/drawing/2014/main" id="{268DA96E-B72A-45F1-BDC9-4F349E4A2F47}"/>
                </a:ext>
              </a:extLst>
            </p:cNvPr>
            <p:cNvCxnSpPr/>
            <p:nvPr/>
          </p:nvCxnSpPr>
          <p:spPr>
            <a:xfrm>
              <a:off x="6732240" y="3408965"/>
              <a:ext cx="765085" cy="695110"/>
            </a:xfrm>
            <a:prstGeom prst="line">
              <a:avLst/>
            </a:prstGeom>
            <a:ln w="15875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直角三角形 11">
              <a:extLst>
                <a:ext uri="{FF2B5EF4-FFF2-40B4-BE49-F238E27FC236}">
                  <a16:creationId xmlns="" xmlns:a16="http://schemas.microsoft.com/office/drawing/2014/main" id="{843FADB5-2713-4629-ACB6-77242C5730F8}"/>
                </a:ext>
              </a:extLst>
            </p:cNvPr>
            <p:cNvSpPr/>
            <p:nvPr/>
          </p:nvSpPr>
          <p:spPr>
            <a:xfrm>
              <a:off x="6732240" y="3408965"/>
              <a:ext cx="765085" cy="695110"/>
            </a:xfrm>
            <a:prstGeom prst="rtTriangle">
              <a:avLst/>
            </a:prstGeom>
            <a:solidFill>
              <a:srgbClr val="FF0000">
                <a:alpha val="54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28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25">
                  <a:extLst>
                    <a:ext uri="{FF2B5EF4-FFF2-40B4-BE49-F238E27FC236}">
                      <a16:creationId xmlns="" xmlns:a16="http://schemas.microsoft.com/office/drawing/2014/main" id="{70012C46-879D-4B6C-9171-954C9D7912F8}"/>
                    </a:ext>
                  </a:extLst>
                </p:cNvPr>
                <p:cNvSpPr txBox="1"/>
                <p:nvPr/>
              </p:nvSpPr>
              <p:spPr>
                <a:xfrm>
                  <a:off x="6738483" y="3673188"/>
                  <a:ext cx="467051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𝐷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8483" y="3673188"/>
                  <a:ext cx="467051" cy="430887"/>
                </a:xfrm>
                <a:prstGeom prst="rect">
                  <a:avLst/>
                </a:prstGeom>
                <a:blipFill rotWithShape="1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45994" y="4665818"/>
            <a:ext cx="6252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Yes.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="" xmlns:a16="http://schemas.microsoft.com/office/drawing/2014/main" id="{CAFB9758-5911-4DF0-B8C2-3E446954623B}"/>
                  </a:ext>
                </a:extLst>
              </p:cNvPr>
              <p:cNvSpPr txBox="1"/>
              <p:nvPr/>
            </p:nvSpPr>
            <p:spPr>
              <a:xfrm>
                <a:off x="391160" y="2550458"/>
                <a:ext cx="6466840" cy="9669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latin typeface="+mj-lt"/>
                  </a:rPr>
                  <a:t>Note that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/>
                      </a:rPr>
                      <m:t>𝑓</m:t>
                    </m:r>
                    <m:r>
                      <a:rPr lang="en-US" altLang="zh-CN" sz="1800" b="0" i="1" smtClean="0">
                        <a:latin typeface="Cambria Math"/>
                      </a:rPr>
                      <m:t>(</m:t>
                    </m:r>
                    <m:r>
                      <a:rPr lang="en-US" altLang="zh-CN" sz="1800" b="0" i="1" smtClean="0">
                        <a:latin typeface="Cambria Math"/>
                      </a:rPr>
                      <m:t>𝑥</m:t>
                    </m:r>
                    <m:r>
                      <a:rPr lang="en-US" altLang="zh-CN" sz="1800" b="0" i="1" smtClean="0">
                        <a:latin typeface="Cambria Math"/>
                      </a:rPr>
                      <m:t>,</m:t>
                    </m:r>
                    <m:r>
                      <a:rPr lang="en-US" altLang="zh-CN" sz="1800" b="0" i="1" smtClean="0">
                        <a:latin typeface="Cambria Math"/>
                      </a:rPr>
                      <m:t>𝑦</m:t>
                    </m:r>
                    <m:r>
                      <a:rPr lang="en-US" altLang="zh-CN" sz="1800" b="0" i="1" smtClean="0">
                        <a:latin typeface="Cambria Math"/>
                      </a:rPr>
                      <m:t>)≥0</m:t>
                    </m:r>
                  </m:oMath>
                </a14:m>
                <a:r>
                  <a:rPr lang="en-US" altLang="zh-CN" sz="1800" dirty="0">
                    <a:latin typeface="+mj-lt"/>
                  </a:rPr>
                  <a:t>, and</a:t>
                </a:r>
                <a:endParaRPr lang="zh-CN" altLang="en-US" sz="1800" dirty="0">
                  <a:latin typeface="+mj-lt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zh-CN" altLang="en-US" sz="180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b="0" i="1" smtClean="0">
                              <a:latin typeface="Cambria Math"/>
                            </a:rPr>
                            <m:t>−</m:t>
                          </m:r>
                          <m:r>
                            <a:rPr lang="en-US" altLang="zh-CN" sz="1800" b="0" i="1" smtClean="0">
                              <a:latin typeface="Cambria Math"/>
                            </a:rPr>
                            <m:t>∞</m:t>
                          </m:r>
                        </m:sub>
                        <m:sup>
                          <m:r>
                            <a:rPr lang="en-US" altLang="zh-CN" sz="1800" b="0" i="1" smtClean="0">
                              <a:latin typeface="Cambria Math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ctrlPr>
                                <a:rPr lang="en-US" altLang="zh-CN" sz="180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1800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∞</m:t>
                              </m:r>
                            </m:sub>
                            <m:sup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𝑓</m:t>
                              </m:r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(</m:t>
                              </m:r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𝑦</m:t>
                              </m:r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)</m:t>
                              </m:r>
                            </m:e>
                          </m:nary>
                          <m:r>
                            <a:rPr lang="en-US" altLang="zh-CN" sz="1800" b="0" i="1" smtClean="0">
                              <a:latin typeface="Cambria Math"/>
                            </a:rPr>
                            <m:t>𝑑𝑥</m:t>
                          </m:r>
                        </m:e>
                      </m:nary>
                      <m:r>
                        <a:rPr lang="en-US" altLang="zh-CN" sz="1800" b="0" i="1" smtClean="0">
                          <a:latin typeface="Cambria Math"/>
                        </a:rPr>
                        <m:t>𝑑𝑦</m:t>
                      </m:r>
                      <m:r>
                        <a:rPr lang="en-US" altLang="zh-CN" sz="1800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hr m:val="∬"/>
                          <m:ctrlPr>
                            <a:rPr lang="en-US" altLang="zh-CN" sz="18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b="0" i="1" smtClean="0">
                              <a:latin typeface="Cambria Math"/>
                            </a:rPr>
                            <m:t>𝐷</m:t>
                          </m:r>
                        </m:sub>
                        <m:sup>
                          <m:r>
                            <a:rPr lang="en-US" altLang="zh-CN" sz="1800" b="0" i="1" smtClean="0">
                              <a:latin typeface="Cambria Math"/>
                            </a:rPr>
                            <m:t> </m:t>
                          </m:r>
                        </m:sup>
                        <m:e>
                          <m:r>
                            <a:rPr lang="en-US" altLang="zh-CN" sz="1800" b="0" i="1" smtClean="0">
                              <a:latin typeface="Cambria Math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1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𝑦</m:t>
                              </m:r>
                            </m:e>
                          </m:d>
                          <m:r>
                            <a:rPr lang="en-US" altLang="zh-CN" sz="1800" b="0" i="1" smtClean="0">
                              <a:latin typeface="Cambria Math"/>
                            </a:rPr>
                            <m:t>𝑑𝑥𝑑𝑦</m:t>
                          </m:r>
                        </m:e>
                      </m:nary>
                    </m:oMath>
                  </m:oMathPara>
                </a14:m>
                <a:endParaRPr lang="zh-CN" altLang="en-US" sz="1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AFB9758-5911-4DF0-B8C2-3E44695462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60" y="2550458"/>
                <a:ext cx="6466840" cy="966931"/>
              </a:xfrm>
              <a:prstGeom prst="rect">
                <a:avLst/>
              </a:prstGeom>
              <a:blipFill>
                <a:blip r:embed="rId8"/>
                <a:stretch>
                  <a:fillRect l="-754" t="-314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="" xmlns:a16="http://schemas.microsoft.com/office/drawing/2014/main" id="{A8C19E56-AE56-227C-11F8-6F67BCA6C1B6}"/>
                  </a:ext>
                </a:extLst>
              </p:cNvPr>
              <p:cNvSpPr txBox="1"/>
              <p:nvPr/>
            </p:nvSpPr>
            <p:spPr>
              <a:xfrm>
                <a:off x="2346158" y="3398377"/>
                <a:ext cx="4572000" cy="5068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18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18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1800" b="0" i="1" smtClean="0">
                            <a:latin typeface="Cambria Math"/>
                          </a:rPr>
                          <m:t>1</m:t>
                        </m:r>
                      </m:sup>
                      <m:e>
                        <m:d>
                          <m:dPr>
                            <m:ctrlPr>
                              <a:rPr lang="en-US" altLang="zh-CN" sz="1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nary>
                              <m:naryPr>
                                <m:ctrlPr>
                                  <a:rPr lang="en-US" altLang="zh-CN" sz="1800" b="0" i="1" smtClean="0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altLang="zh-CN" sz="1800" b="0" i="1" smtClean="0">
                                    <a:latin typeface="Cambria Math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US" altLang="zh-CN" sz="1800" b="0" i="1" smtClean="0">
                                    <a:latin typeface="Cambria Math"/>
                                  </a:rPr>
                                  <m:t>1−</m:t>
                                </m:r>
                                <m:r>
                                  <a:rPr lang="en-US" altLang="zh-CN" sz="1800" b="0" i="1" smtClean="0">
                                    <a:latin typeface="Cambria Math"/>
                                  </a:rPr>
                                  <m:t>𝑥</m:t>
                                </m:r>
                              </m:sup>
                              <m:e>
                                <m:r>
                                  <a:rPr lang="en-US" altLang="zh-CN" sz="1800" b="0" i="1" smtClean="0">
                                    <a:latin typeface="Cambria Math"/>
                                  </a:rPr>
                                  <m:t>24</m:t>
                                </m:r>
                                <m:r>
                                  <a:rPr lang="en-US" altLang="zh-CN" sz="1800" b="0" i="1" smtClean="0">
                                    <a:latin typeface="Cambria Math"/>
                                  </a:rPr>
                                  <m:t>𝑥𝑦</m:t>
                                </m:r>
                              </m:e>
                            </m:nary>
                            <m:r>
                              <a:rPr lang="en-US" altLang="zh-CN" sz="1800" b="0" i="1" smtClean="0">
                                <a:latin typeface="Cambria Math"/>
                              </a:rPr>
                              <m:t>𝑑𝑦</m:t>
                            </m:r>
                          </m:e>
                        </m:d>
                        <m:r>
                          <a:rPr lang="en-US" altLang="zh-CN" sz="1800" b="0" i="1" smtClean="0">
                            <a:latin typeface="Cambria Math"/>
                          </a:rPr>
                          <m:t>𝑑𝑥</m:t>
                        </m:r>
                      </m:e>
                    </m:nary>
                    <m:r>
                      <a:rPr lang="en-US" altLang="zh-CN" sz="1800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zh-CN" altLang="en-US" sz="18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A8C19E56-AE56-227C-11F8-6F67BCA6C1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6158" y="3398377"/>
                <a:ext cx="4572000" cy="506870"/>
              </a:xfrm>
              <a:prstGeom prst="rect">
                <a:avLst/>
              </a:prstGeom>
              <a:blipFill>
                <a:blip r:embed="rId9"/>
                <a:stretch>
                  <a:fillRect l="-3867" t="-94048" b="-1488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="" xmlns:a16="http://schemas.microsoft.com/office/drawing/2014/main" id="{117CB668-E97B-4D8B-D94C-5180D7315F7D}"/>
                  </a:ext>
                </a:extLst>
              </p:cNvPr>
              <p:cNvSpPr txBox="1"/>
              <p:nvPr/>
            </p:nvSpPr>
            <p:spPr>
              <a:xfrm>
                <a:off x="2346158" y="3917690"/>
                <a:ext cx="4572000" cy="4679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18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18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1800" b="0" i="1" smtClean="0">
                            <a:latin typeface="Cambria Math"/>
                          </a:rPr>
                          <m:t>1</m:t>
                        </m:r>
                      </m:sup>
                      <m:e>
                        <m:r>
                          <a:rPr lang="en-US" altLang="zh-CN" sz="1800" b="0" i="1" smtClean="0">
                            <a:latin typeface="Cambria Math"/>
                          </a:rPr>
                          <m:t>12</m:t>
                        </m:r>
                        <m:r>
                          <a:rPr lang="en-US" altLang="zh-CN" sz="1800" b="0" i="1" smtClean="0">
                            <a:latin typeface="Cambria Math"/>
                          </a:rPr>
                          <m:t>𝑥</m:t>
                        </m:r>
                        <m:sSup>
                          <m:sSupPr>
                            <m:ctrlPr>
                              <a:rPr lang="en-US" altLang="zh-CN" sz="1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sz="1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1800" b="0" i="1" smtClean="0">
                                    <a:latin typeface="Cambria Math"/>
                                  </a:rPr>
                                  <m:t>1−</m:t>
                                </m:r>
                                <m:r>
                                  <a:rPr lang="en-US" altLang="zh-CN" sz="18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sz="18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1800" b="0" i="1" smtClean="0">
                            <a:latin typeface="Cambria Math"/>
                          </a:rPr>
                          <m:t>𝑑𝑥</m:t>
                        </m:r>
                      </m:e>
                    </m:nary>
                    <m:r>
                      <a:rPr lang="en-US" altLang="zh-CN" sz="1800" b="0" i="1" smtClean="0">
                        <a:latin typeface="Cambria Math"/>
                      </a:rPr>
                      <m:t>=1</m:t>
                    </m:r>
                  </m:oMath>
                </a14:m>
                <a:r>
                  <a:rPr lang="zh-CN" altLang="en-US" sz="18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117CB668-E97B-4D8B-D94C-5180D7315F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6158" y="3917690"/>
                <a:ext cx="4572000" cy="467949"/>
              </a:xfrm>
              <a:prstGeom prst="rect">
                <a:avLst/>
              </a:prstGeom>
              <a:blipFill>
                <a:blip r:embed="rId10"/>
                <a:stretch>
                  <a:fillRect l="-3867" t="-106579" b="-1723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4322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5" grpId="0"/>
      <p:bldP spid="18" grpId="0"/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188740" y="1043735"/>
                <a:ext cx="7686400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𝐴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={</m:t>
                    </m:r>
                    <m:d>
                      <m:d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dirty="0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200" b="0" i="1" dirty="0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dirty="0" smtClean="0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200" b="0" i="1" dirty="0" smtClean="0">
                        <a:latin typeface="Cambria Math"/>
                      </a:rPr>
                      <m:t>,  0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≤1, 0≤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𝑦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≤1,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𝑎𝑛𝑑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 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+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𝑦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≤0.5}</m:t>
                    </m:r>
                  </m:oMath>
                </a14:m>
                <a:r>
                  <a:rPr lang="en-US" altLang="zh-CN" sz="2200" i="1" dirty="0"/>
                  <a:t>. </a:t>
                </a:r>
                <a:r>
                  <a:rPr lang="en-US" altLang="zh-CN" sz="2200" dirty="0"/>
                  <a:t>Then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740" y="1043735"/>
                <a:ext cx="7686400" cy="430887"/>
              </a:xfrm>
              <a:prstGeom prst="rect">
                <a:avLst/>
              </a:prstGeom>
              <a:blipFill>
                <a:blip r:embed="rId2"/>
                <a:stretch>
                  <a:fillRect l="-1031" t="-8451" r="-714" b="-295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16505" y="1461316"/>
                <a:ext cx="4131965" cy="7846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𝑌</m:t>
                              </m:r>
                            </m:e>
                          </m:d>
                          <m:r>
                            <a:rPr lang="en-US" altLang="zh-CN" sz="2200" b="0" i="1" smtClean="0">
                              <a:latin typeface="Cambria Math"/>
                            </a:rPr>
                            <m:t>∈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𝐴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hr m:val="∬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200" b="0" i="1" smtClean="0">
                              <a:latin typeface="Cambria Math"/>
                            </a:rPr>
                            <m:t>𝐴</m:t>
                          </m:r>
                        </m:sub>
                        <m:sup>
                          <m:r>
                            <a:rPr lang="en-US" altLang="zh-CN" sz="2200" b="0" i="1" smtClean="0">
                              <a:latin typeface="Cambria Math"/>
                            </a:rPr>
                            <m:t> </m:t>
                          </m:r>
                        </m:sup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𝑦</m:t>
                              </m:r>
                            </m:e>
                          </m:d>
                          <m:r>
                            <a:rPr lang="en-US" altLang="zh-CN" sz="2200" b="0" i="1" smtClean="0">
                              <a:latin typeface="Cambria Math"/>
                            </a:rPr>
                            <m:t>𝑑𝑥𝑑𝑦</m:t>
                          </m:r>
                        </m:e>
                      </m:nary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505" y="1461316"/>
                <a:ext cx="4131965" cy="784638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直接箭头连接符 3"/>
          <p:cNvCxnSpPr/>
          <p:nvPr/>
        </p:nvCxnSpPr>
        <p:spPr>
          <a:xfrm>
            <a:off x="5967155" y="3068960"/>
            <a:ext cx="2430270" cy="0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箭头连接符 4"/>
          <p:cNvCxnSpPr/>
          <p:nvPr/>
        </p:nvCxnSpPr>
        <p:spPr>
          <a:xfrm flipV="1">
            <a:off x="6714032" y="1898830"/>
            <a:ext cx="0" cy="1798031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7227295" y="3028890"/>
                <a:ext cx="39786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/>
                        </a:rPr>
                        <m:t>1</m:t>
                      </m:r>
                    </m:oMath>
                  </m:oMathPara>
                </a14:m>
                <a:endParaRPr lang="zh-CN" altLang="en-US" sz="200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27295" y="3028890"/>
                <a:ext cx="397865" cy="40011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6379380" y="2173795"/>
                <a:ext cx="39786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/>
                        </a:rPr>
                        <m:t>1</m:t>
                      </m:r>
                    </m:oMath>
                  </m:oMathPara>
                </a14:m>
                <a:endParaRPr lang="zh-CN" altLang="en-US" sz="20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9380" y="2173795"/>
                <a:ext cx="397865" cy="40011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直接连接符 7"/>
          <p:cNvCxnSpPr/>
          <p:nvPr/>
        </p:nvCxnSpPr>
        <p:spPr>
          <a:xfrm>
            <a:off x="6732240" y="2373850"/>
            <a:ext cx="765085" cy="695110"/>
          </a:xfrm>
          <a:prstGeom prst="line">
            <a:avLst/>
          </a:prstGeom>
          <a:ln w="15875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直角三角形 8"/>
          <p:cNvSpPr/>
          <p:nvPr/>
        </p:nvSpPr>
        <p:spPr>
          <a:xfrm>
            <a:off x="6732240" y="2373850"/>
            <a:ext cx="765085" cy="695110"/>
          </a:xfrm>
          <a:prstGeom prst="rtTriangle">
            <a:avLst/>
          </a:prstGeom>
          <a:solidFill>
            <a:srgbClr val="FF0000">
              <a:alpha val="54000"/>
            </a:srgb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zh-CN" altLang="en-US" sz="2800" dirty="0"/>
          </a:p>
        </p:txBody>
      </p:sp>
      <p:sp>
        <p:nvSpPr>
          <p:cNvPr id="11" name="直角三角形 10"/>
          <p:cNvSpPr/>
          <p:nvPr/>
        </p:nvSpPr>
        <p:spPr>
          <a:xfrm>
            <a:off x="6714032" y="2721405"/>
            <a:ext cx="400750" cy="347555"/>
          </a:xfrm>
          <a:prstGeom prst="rtTriangl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zh-CN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/>
              <p:cNvSpPr/>
              <p:nvPr/>
            </p:nvSpPr>
            <p:spPr>
              <a:xfrm>
                <a:off x="6605366" y="2779215"/>
                <a:ext cx="39690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 m:alnAt="23"/>
                        </m:rPr>
                        <a:rPr lang="en-US" altLang="zh-CN" i="1">
                          <a:latin typeface="Cambria Math"/>
                        </a:rPr>
                        <m:t>𝐴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矩形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5366" y="2779215"/>
                <a:ext cx="396904" cy="369332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 12"/>
              <p:cNvSpPr/>
              <p:nvPr/>
            </p:nvSpPr>
            <p:spPr>
              <a:xfrm>
                <a:off x="1871700" y="2271406"/>
                <a:ext cx="3526222" cy="5990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i="1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i="1">
                            <a:latin typeface="Cambria Math"/>
                          </a:rPr>
                          <m:t>0.5</m:t>
                        </m:r>
                      </m:sup>
                      <m:e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nary>
                              <m:nary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altLang="zh-CN" sz="2200" i="1">
                                    <a:latin typeface="Cambria Math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0.5−</m:t>
                                </m:r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𝑥</m:t>
                                </m:r>
                              </m:sup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24</m:t>
                                </m:r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𝑥𝑦𝑑𝑦</m:t>
                                </m:r>
                              </m:e>
                            </m:nary>
                          </m:e>
                        </m:d>
                      </m:e>
                    </m:nary>
                    <m:r>
                      <a:rPr lang="en-US" altLang="zh-CN" sz="2200" i="1">
                        <a:latin typeface="Cambria Math"/>
                      </a:rPr>
                      <m:t>𝑑𝑥</m:t>
                    </m:r>
                    <m:r>
                      <a:rPr lang="en-US" altLang="zh-CN" sz="2200" i="1">
                        <a:latin typeface="Cambria Math"/>
                      </a:rPr>
                      <m:t>  </m:t>
                    </m:r>
                  </m:oMath>
                </a14:m>
                <a:r>
                  <a:rPr lang="zh-CN" altLang="en-US" sz="2200" dirty="0"/>
                  <a:t> </a:t>
                </a:r>
              </a:p>
            </p:txBody>
          </p:sp>
        </mc:Choice>
        <mc:Fallback xmlns="">
          <p:sp>
            <p:nvSpPr>
              <p:cNvPr id="13" name="矩形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1700" y="2271406"/>
                <a:ext cx="3526222" cy="599010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1871700" y="3085639"/>
                <a:ext cx="3063659" cy="5570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0.5</m:t>
                        </m:r>
                      </m:sup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12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  <m:sSup>
                          <m:sSup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0.5−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200" b="0" i="1" smtClean="0">
                            <a:latin typeface="Cambria Math"/>
                          </a:rPr>
                          <m:t>𝑑𝑥</m:t>
                        </m:r>
                      </m:e>
                    </m:nary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1700" y="3085639"/>
                <a:ext cx="3063659" cy="557012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4845802" y="3081496"/>
                <a:ext cx="851323" cy="5725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16</m:t>
                        </m:r>
                      </m:den>
                    </m:f>
                    <m:r>
                      <a:rPr lang="en-US" altLang="zh-CN" sz="2200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5802" y="3081496"/>
                <a:ext cx="851323" cy="572529"/>
              </a:xfrm>
              <a:prstGeom prst="rect">
                <a:avLst/>
              </a:prstGeom>
              <a:blipFill rotWithShape="1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251520" y="3841770"/>
                <a:ext cx="369041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For any </a:t>
                </a:r>
                <a14:m>
                  <m:oMath xmlns:m="http://schemas.openxmlformats.org/officeDocument/2006/math">
                    <m:r>
                      <a:rPr lang="en-US" altLang="zh-CN" sz="2200" b="0" i="0" smtClean="0">
                        <a:latin typeface="Cambria Math"/>
                      </a:rPr>
                      <m:t>0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200" b="0" i="1" smtClean="0">
                        <a:latin typeface="Cambria Math"/>
                      </a:rPr>
                      <m:t>𝑥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≤1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,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3841770"/>
                <a:ext cx="3690410" cy="430887"/>
              </a:xfrm>
              <a:prstGeom prst="rect">
                <a:avLst/>
              </a:prstGeom>
              <a:blipFill rotWithShape="1">
                <a:blip r:embed="rId10"/>
                <a:stretch>
                  <a:fillRect l="-1980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2728519" y="3732597"/>
                <a:ext cx="4768806" cy="551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1−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sup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24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𝑥𝑦𝑑𝑦</m:t>
                        </m:r>
                      </m:e>
                    </m:nary>
                    <m:r>
                      <a:rPr lang="en-US" altLang="zh-CN" sz="2200" b="0" i="1" smtClean="0">
                        <a:latin typeface="Cambria Math"/>
                      </a:rPr>
                      <m:t>=12</m:t>
                    </m:r>
                    <m:r>
                      <a:rPr lang="en-US" altLang="zh-CN" sz="2200" b="0" i="1" smtClean="0">
                        <a:latin typeface="Cambria Math"/>
                      </a:rPr>
                      <m:t>𝑥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1−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8519" y="3732597"/>
                <a:ext cx="4768806" cy="551498"/>
              </a:xfrm>
              <a:prstGeom prst="rect">
                <a:avLst/>
              </a:prstGeom>
              <a:blipFill rotWithShape="1">
                <a:blip r:embed="rId11"/>
                <a:stretch>
                  <a:fillRect b="-109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251520" y="4362667"/>
                <a:ext cx="441049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Otherwise,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4362667"/>
                <a:ext cx="4410490" cy="430887"/>
              </a:xfrm>
              <a:prstGeom prst="rect">
                <a:avLst/>
              </a:prstGeom>
              <a:blipFill rotWithShape="1">
                <a:blip r:embed="rId12"/>
                <a:stretch>
                  <a:fillRect l="-1657" t="-7143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206698" y="4884610"/>
                <a:ext cx="369041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For any </a:t>
                </a:r>
                <a14:m>
                  <m:oMath xmlns:m="http://schemas.openxmlformats.org/officeDocument/2006/math">
                    <m:r>
                      <a:rPr lang="en-US" altLang="zh-CN" sz="2200" b="0" i="0" smtClean="0">
                        <a:latin typeface="Cambria Math"/>
                      </a:rPr>
                      <m:t>0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200" b="0" i="1" smtClean="0">
                        <a:latin typeface="Cambria Math"/>
                      </a:rPr>
                      <m:t>𝑦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≤1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,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698" y="4884610"/>
                <a:ext cx="3690410" cy="430887"/>
              </a:xfrm>
              <a:prstGeom prst="rect">
                <a:avLst/>
              </a:prstGeom>
              <a:blipFill rotWithShape="1">
                <a:blip r:embed="rId13"/>
                <a:stretch>
                  <a:fillRect l="-2149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2683697" y="4775437"/>
                <a:ext cx="4771178" cy="551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1−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</m:sup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24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𝑥𝑦𝑑𝑥</m:t>
                        </m:r>
                      </m:e>
                    </m:nary>
                    <m:r>
                      <a:rPr lang="en-US" altLang="zh-CN" sz="2200" b="0" i="1" smtClean="0">
                        <a:latin typeface="Cambria Math"/>
                      </a:rPr>
                      <m:t>=12</m:t>
                    </m:r>
                    <m:r>
                      <a:rPr lang="en-US" altLang="zh-CN" sz="2200" b="0" i="1" smtClean="0">
                        <a:latin typeface="Cambria Math"/>
                      </a:rPr>
                      <m:t>𝑦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1−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3697" y="4775437"/>
                <a:ext cx="4771178" cy="551498"/>
              </a:xfrm>
              <a:prstGeom prst="rect">
                <a:avLst/>
              </a:prstGeom>
              <a:blipFill rotWithShape="1">
                <a:blip r:embed="rId14"/>
                <a:stretch>
                  <a:fillRect b="-109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206698" y="5364215"/>
                <a:ext cx="441049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Otherwise,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698" y="5364215"/>
                <a:ext cx="4410490" cy="430887"/>
              </a:xfrm>
              <a:prstGeom prst="rect">
                <a:avLst/>
              </a:prstGeom>
              <a:blipFill rotWithShape="1">
                <a:blip r:embed="rId15"/>
                <a:stretch>
                  <a:fillRect l="-1798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6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7240" y="762508"/>
            <a:ext cx="413594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</a:rPr>
              <a:t>Independent Random Variables</a:t>
            </a:r>
            <a:endParaRPr lang="zh-CN" altLang="en-US" sz="2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249967" y="1255775"/>
                <a:ext cx="8460940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In Chapter 2, we define two events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𝐴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𝐵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to be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independent</a:t>
                </a:r>
                <a:r>
                  <a:rPr lang="en-US" altLang="zh-CN" sz="2200" b="1" dirty="0"/>
                  <a:t> </a:t>
                </a:r>
                <a:r>
                  <a:rPr lang="en-US" altLang="zh-CN" sz="2200" dirty="0"/>
                  <a:t>if </a:t>
                </a:r>
                <a14:m>
                  <m:oMath xmlns:m="http://schemas.openxmlformats.org/officeDocument/2006/math">
                    <m:r>
                      <a:rPr lang="zh-CN" altLang="zh-CN" sz="2200" i="1" dirty="0">
                        <a:latin typeface="Cambria Math"/>
                        <a:ea typeface="宋体" pitchFamily="2" charset="-122"/>
                        <a:cs typeface="宋体" pitchFamily="2" charset="-122"/>
                      </a:rPr>
                      <m:t>𝑃</m:t>
                    </m:r>
                    <m:d>
                      <m:dPr>
                        <m:ctrlPr>
                          <a:rPr lang="zh-CN" altLang="zh-CN" sz="2200" i="1" dirty="0">
                            <a:latin typeface="Cambria Math" charset="0"/>
                            <a:ea typeface="宋体" pitchFamily="2" charset="-122"/>
                            <a:cs typeface="宋体" pitchFamily="2" charset="-122"/>
                          </a:rPr>
                        </m:ctrlPr>
                      </m:dPr>
                      <m:e>
                        <m:r>
                          <a:rPr lang="zh-CN" altLang="zh-CN" sz="2200" i="1" dirty="0">
                            <a:latin typeface="Cambria Math"/>
                            <a:ea typeface="宋体" pitchFamily="2" charset="-122"/>
                            <a:cs typeface="宋体" pitchFamily="2" charset="-122"/>
                          </a:rPr>
                          <m:t>𝐴</m:t>
                        </m:r>
                      </m:e>
                      <m:e>
                        <m:r>
                          <a:rPr lang="zh-CN" altLang="zh-CN" sz="2200" i="1" dirty="0">
                            <a:latin typeface="Cambria Math"/>
                            <a:ea typeface="宋体" pitchFamily="2" charset="-122"/>
                            <a:cs typeface="宋体" pitchFamily="2" charset="-122"/>
                          </a:rPr>
                          <m:t>𝐵</m:t>
                        </m:r>
                      </m:e>
                    </m:d>
                    <m:r>
                      <a:rPr lang="en-US" altLang="zh-CN" sz="2200" i="1" dirty="0">
                        <a:latin typeface="Cambria Math"/>
                        <a:ea typeface="宋体" pitchFamily="2" charset="-122"/>
                        <a:cs typeface="宋体" pitchFamily="2" charset="-122"/>
                      </a:rPr>
                      <m:t>=</m:t>
                    </m:r>
                    <m:r>
                      <a:rPr lang="en-US" altLang="zh-CN" sz="2200" i="1" dirty="0">
                        <a:latin typeface="Cambria Math"/>
                        <a:ea typeface="宋体" pitchFamily="2" charset="-122"/>
                        <a:cs typeface="宋体" pitchFamily="2" charset="-122"/>
                      </a:rPr>
                      <m:t>𝑃</m:t>
                    </m:r>
                    <m:d>
                      <m:dPr>
                        <m:ctrlPr>
                          <a:rPr lang="en-US" altLang="zh-CN" sz="2200" i="1" dirty="0">
                            <a:latin typeface="Cambria Math" charset="0"/>
                            <a:ea typeface="宋体" pitchFamily="2" charset="-122"/>
                            <a:cs typeface="宋体" pitchFamily="2" charset="-122"/>
                          </a:rPr>
                        </m:ctrlPr>
                      </m:dPr>
                      <m:e>
                        <m:r>
                          <a:rPr lang="en-US" altLang="zh-CN" sz="2200" i="1" dirty="0">
                            <a:latin typeface="Cambria Math"/>
                            <a:ea typeface="宋体" pitchFamily="2" charset="-122"/>
                            <a:cs typeface="宋体" pitchFamily="2" charset="-122"/>
                          </a:rPr>
                          <m:t>𝐴</m:t>
                        </m:r>
                      </m:e>
                    </m:d>
                  </m:oMath>
                </a14:m>
                <a:r>
                  <a:rPr lang="en-US" altLang="zh-CN" sz="2200" dirty="0"/>
                  <a:t>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967" y="1255775"/>
                <a:ext cx="8460940" cy="769441"/>
              </a:xfrm>
              <a:prstGeom prst="rect">
                <a:avLst/>
              </a:prstGeom>
              <a:blipFill rotWithShape="0">
                <a:blip r:embed="rId3"/>
                <a:stretch>
                  <a:fillRect l="-937" t="-4762" r="-937" b="-15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236176" y="2897317"/>
                <a:ext cx="8474731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Intuitively, independence of two events</a:t>
                </a:r>
                <a14:m>
                  <m:oMath xmlns:m="http://schemas.openxmlformats.org/officeDocument/2006/math">
                    <m:r>
                      <a:rPr lang="en-US" altLang="zh-CN" sz="2200" b="0" i="0" dirty="0" smtClean="0">
                        <a:latin typeface="Cambria Math"/>
                      </a:rPr>
                      <m:t> </m:t>
                    </m:r>
                    <m:r>
                      <a:rPr lang="en-US" altLang="zh-CN" sz="2200" i="1" dirty="0" smtClean="0">
                        <a:latin typeface="Cambria Math"/>
                      </a:rPr>
                      <m:t>𝐴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𝐵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says that whether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𝐴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will occur or not is not affected by the knowledge that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𝐵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has occurred.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176" y="2897317"/>
                <a:ext cx="8474731" cy="1107996"/>
              </a:xfrm>
              <a:prstGeom prst="rect">
                <a:avLst/>
              </a:prstGeom>
              <a:blipFill rotWithShape="0">
                <a:blip r:embed="rId4"/>
                <a:stretch>
                  <a:fillRect l="-935" t="-38462" r="-935" b="-10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 10"/>
          <p:cNvSpPr/>
          <p:nvPr/>
        </p:nvSpPr>
        <p:spPr>
          <a:xfrm>
            <a:off x="257239" y="4586292"/>
            <a:ext cx="845366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200" dirty="0">
                <a:solidFill>
                  <a:srgbClr val="FF0000"/>
                </a:solidFill>
              </a:rPr>
              <a:t>Intuitively</a:t>
            </a:r>
            <a:r>
              <a:rPr lang="en-US" altLang="zh-CN" sz="2200" dirty="0"/>
              <a:t>, independence of two </a:t>
            </a:r>
            <a:r>
              <a:rPr lang="en-US" altLang="zh-CN" sz="2200" dirty="0" err="1"/>
              <a:t>rv’s</a:t>
            </a:r>
            <a:r>
              <a:rPr lang="en-US" altLang="zh-CN" sz="2200" dirty="0"/>
              <a:t> says that what the value of one </a:t>
            </a:r>
            <a:r>
              <a:rPr lang="en-US" altLang="zh-CN" sz="2200" dirty="0" err="1"/>
              <a:t>rv</a:t>
            </a:r>
            <a:r>
              <a:rPr lang="en-US" altLang="zh-CN" sz="2200" dirty="0"/>
              <a:t> might be is not affected by the value of the other </a:t>
            </a:r>
            <a:r>
              <a:rPr lang="en-US" altLang="zh-CN" sz="2200" dirty="0" err="1"/>
              <a:t>rv.</a:t>
            </a:r>
            <a:endParaRPr lang="zh-CN" altLang="en-US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249967" y="2076546"/>
                <a:ext cx="8462493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And then we found that two events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solidFill>
                          <a:srgbClr val="0432FF"/>
                        </a:solidFill>
                        <a:latin typeface="Cambria Math"/>
                      </a:rPr>
                      <m:t>𝐴</m:t>
                    </m:r>
                  </m:oMath>
                </a14:m>
                <a:r>
                  <a:rPr lang="en-US" altLang="zh-CN" sz="2200" i="1" dirty="0">
                    <a:solidFill>
                      <a:srgbClr val="0432FF"/>
                    </a:solidFill>
                  </a:rPr>
                  <a:t> </a:t>
                </a:r>
                <a:r>
                  <a:rPr lang="en-US" altLang="zh-CN" sz="2200" dirty="0">
                    <a:solidFill>
                      <a:srgbClr val="0432FF"/>
                    </a:solidFill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solidFill>
                          <a:srgbClr val="0432FF"/>
                        </a:solidFill>
                        <a:latin typeface="Cambria Math"/>
                      </a:rPr>
                      <m:t>𝐵</m:t>
                    </m:r>
                  </m:oMath>
                </a14:m>
                <a:r>
                  <a:rPr lang="en-US" altLang="zh-CN" sz="2200" i="1" dirty="0">
                    <a:solidFill>
                      <a:srgbClr val="0432FF"/>
                    </a:solidFill>
                  </a:rPr>
                  <a:t> </a:t>
                </a:r>
                <a:r>
                  <a:rPr lang="en-US" altLang="zh-CN" sz="2200" dirty="0">
                    <a:solidFill>
                      <a:srgbClr val="0432FF"/>
                    </a:solidFill>
                  </a:rPr>
                  <a:t>are independent if and only if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solidFill>
                          <a:srgbClr val="0432FF"/>
                        </a:solidFill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i="1">
                            <a:solidFill>
                              <a:srgbClr val="0432FF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solidFill>
                              <a:srgbClr val="0432FF"/>
                            </a:solidFill>
                            <a:latin typeface="Cambria Math"/>
                          </a:rPr>
                          <m:t>𝐴</m:t>
                        </m:r>
                        <m:r>
                          <a:rPr lang="en-US" altLang="zh-CN" sz="2200" i="1">
                            <a:solidFill>
                              <a:srgbClr val="0432FF"/>
                            </a:solidFill>
                            <a:latin typeface="Cambria Math"/>
                            <a:ea typeface="Cambria Math"/>
                          </a:rPr>
                          <m:t>∩</m:t>
                        </m:r>
                        <m:r>
                          <a:rPr lang="en-US" altLang="zh-CN" sz="2200" i="1">
                            <a:solidFill>
                              <a:srgbClr val="0432FF"/>
                            </a:solidFill>
                            <a:latin typeface="Cambria Math"/>
                            <a:ea typeface="Cambria Math"/>
                          </a:rPr>
                          <m:t>𝐵</m:t>
                        </m:r>
                      </m:e>
                    </m:d>
                    <m:r>
                      <a:rPr lang="en-US" altLang="zh-CN" sz="2200" i="1">
                        <a:solidFill>
                          <a:srgbClr val="0432FF"/>
                        </a:solidFill>
                        <a:latin typeface="Cambria Math"/>
                      </a:rPr>
                      <m:t>=</m:t>
                    </m:r>
                    <m:r>
                      <a:rPr lang="en-US" altLang="zh-CN" sz="2200" i="1">
                        <a:solidFill>
                          <a:srgbClr val="0432FF"/>
                        </a:solidFill>
                        <a:latin typeface="Cambria Math"/>
                      </a:rPr>
                      <m:t>𝑃</m:t>
                    </m:r>
                    <m:r>
                      <a:rPr lang="en-US" altLang="zh-CN" sz="2200" i="1">
                        <a:solidFill>
                          <a:srgbClr val="0432FF"/>
                        </a:solidFill>
                        <a:latin typeface="Cambria Math"/>
                      </a:rPr>
                      <m:t>(</m:t>
                    </m:r>
                    <m:r>
                      <a:rPr lang="en-US" altLang="zh-CN" sz="2200" i="1">
                        <a:solidFill>
                          <a:srgbClr val="0432FF"/>
                        </a:solidFill>
                        <a:latin typeface="Cambria Math"/>
                      </a:rPr>
                      <m:t>𝐴</m:t>
                    </m:r>
                    <m:r>
                      <a:rPr lang="en-US" altLang="zh-CN" sz="2200" i="1">
                        <a:solidFill>
                          <a:srgbClr val="0432FF"/>
                        </a:solidFill>
                        <a:latin typeface="Cambria Math"/>
                      </a:rPr>
                      <m:t>)∙</m:t>
                    </m:r>
                    <m:r>
                      <a:rPr lang="en-US" altLang="zh-CN" sz="2200" i="1">
                        <a:solidFill>
                          <a:srgbClr val="0432FF"/>
                        </a:solidFill>
                        <a:latin typeface="Cambria Math"/>
                        <a:ea typeface="Cambria Math"/>
                      </a:rPr>
                      <m:t>𝑃</m:t>
                    </m:r>
                    <m:r>
                      <a:rPr lang="en-US" altLang="zh-CN" sz="2200" i="1">
                        <a:solidFill>
                          <a:srgbClr val="0432FF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US" altLang="zh-CN" sz="2200" i="1">
                        <a:solidFill>
                          <a:srgbClr val="0432FF"/>
                        </a:solidFill>
                        <a:latin typeface="Cambria Math"/>
                        <a:ea typeface="Cambria Math"/>
                      </a:rPr>
                      <m:t>𝐵</m:t>
                    </m:r>
                    <m:r>
                      <a:rPr lang="en-US" altLang="zh-CN" sz="2200" i="1">
                        <a:solidFill>
                          <a:srgbClr val="0432FF"/>
                        </a:solidFill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US" altLang="zh-CN" sz="2200" dirty="0">
                    <a:solidFill>
                      <a:srgbClr val="0432FF"/>
                    </a:solidFill>
                  </a:rPr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967" y="2076546"/>
                <a:ext cx="8462493" cy="769441"/>
              </a:xfrm>
              <a:prstGeom prst="rect">
                <a:avLst/>
              </a:prstGeom>
              <a:blipFill>
                <a:blip r:embed="rId5"/>
                <a:stretch>
                  <a:fillRect l="-937" t="-4762" r="-937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矩形 12"/>
          <p:cNvSpPr/>
          <p:nvPr/>
        </p:nvSpPr>
        <p:spPr>
          <a:xfrm>
            <a:off x="237729" y="4104075"/>
            <a:ext cx="76058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dirty="0"/>
              <a:t>Now we define the independence of two </a:t>
            </a:r>
            <a:r>
              <a:rPr lang="en-US" altLang="zh-CN" sz="2200" dirty="0" err="1"/>
              <a:t>rv’s</a:t>
            </a:r>
            <a:r>
              <a:rPr lang="en-US" altLang="zh-CN" sz="2200" dirty="0"/>
              <a:t>.</a:t>
            </a:r>
            <a:endParaRPr lang="zh-CN" alt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1453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1" grpId="0"/>
      <p:bldP spid="1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="" xmlns:a16="http://schemas.microsoft.com/office/drawing/2014/main" id="{8EF82FA2-BF35-C24D-AA50-80F48BFDC57B}"/>
              </a:ext>
            </a:extLst>
          </p:cNvPr>
          <p:cNvSpPr/>
          <p:nvPr/>
        </p:nvSpPr>
        <p:spPr>
          <a:xfrm>
            <a:off x="353291" y="1014153"/>
            <a:ext cx="8437418" cy="490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Definition (Independence)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="" xmlns:a16="http://schemas.microsoft.com/office/drawing/2014/main" id="{6B913181-28A3-8E4C-BD08-DC29E74BE75A}"/>
                  </a:ext>
                </a:extLst>
              </p:cNvPr>
              <p:cNvSpPr/>
              <p:nvPr/>
            </p:nvSpPr>
            <p:spPr>
              <a:xfrm>
                <a:off x="353291" y="1504604"/>
                <a:ext cx="8437418" cy="2876203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t"/>
              <a:lstStyle/>
              <a:p>
                <a:r>
                  <a:rPr lang="en-US" altLang="zh-CN" sz="2000" dirty="0"/>
                  <a:t>Two random variables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𝑌</m:t>
                    </m:r>
                    <m:r>
                      <a:rPr lang="en-US" altLang="zh-CN" sz="2000" i="1" dirty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000" dirty="0"/>
                  <a:t>are said to be 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independent </a:t>
                </a:r>
                <a:r>
                  <a:rPr lang="en-US" altLang="zh-CN" sz="2000" dirty="0"/>
                  <a:t>if for 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every </a:t>
                </a:r>
                <a:r>
                  <a:rPr lang="en-US" altLang="zh-CN" sz="2000" dirty="0"/>
                  <a:t>pair of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𝑥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𝑦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values</a:t>
                </a:r>
                <a:endParaRPr lang="zh-CN" altLang="en-US" sz="2000" dirty="0"/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0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sz="2000" b="0" i="1" smtClean="0">
                        <a:latin typeface="Cambria Math"/>
                      </a:rPr>
                      <m:t>(</m:t>
                    </m:r>
                    <m:r>
                      <a:rPr lang="en-US" altLang="zh-CN" sz="2000" b="0" i="1" smtClean="0">
                        <a:latin typeface="Cambria Math"/>
                      </a:rPr>
                      <m:t>𝑥</m:t>
                    </m:r>
                    <m:r>
                      <a:rPr lang="en-US" altLang="zh-CN" sz="2000" b="0" i="1" smtClean="0">
                        <a:latin typeface="Cambria Math"/>
                      </a:rPr>
                      <m:t>)∙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/>
                            <a:ea typeface="Cambria Math"/>
                          </a:rPr>
                          <m:t>𝑝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/>
                            <a:ea typeface="Cambria Math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sz="2000" b="0" i="1" smtClean="0">
                            <a:latin typeface="Cambria Math" charset="0"/>
                            <a:ea typeface="Cambria Math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/>
                            <a:ea typeface="Cambria Math"/>
                          </a:rPr>
                          <m:t>𝑦</m:t>
                        </m:r>
                      </m:e>
                    </m:d>
                  </m:oMath>
                </a14:m>
                <a:r>
                  <a:rPr lang="zh-CN" altLang="en-US" sz="2000" dirty="0">
                    <a:latin typeface="+mj-lt"/>
                  </a:rPr>
                  <a:t> </a:t>
                </a:r>
                <a:r>
                  <a:rPr lang="en-US" altLang="zh-CN" sz="2000" dirty="0"/>
                  <a:t>when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are discrete</a:t>
                </a:r>
                <a:endParaRPr lang="zh-CN" altLang="en-US" sz="2000" dirty="0"/>
              </a:p>
              <a:p>
                <a:pPr algn="ctr"/>
                <a:r>
                  <a:rPr lang="en-US" altLang="zh-CN" sz="2000" dirty="0"/>
                  <a:t>or</a:t>
                </a:r>
                <a:endParaRPr lang="zh-CN" altLang="en-US" sz="2000" dirty="0"/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0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sz="2000" b="0" i="1" smtClean="0">
                        <a:latin typeface="Cambria Math"/>
                      </a:rPr>
                      <m:t>(</m:t>
                    </m:r>
                    <m:r>
                      <a:rPr lang="en-US" altLang="zh-CN" sz="2000" b="0" i="1" smtClean="0">
                        <a:latin typeface="Cambria Math"/>
                      </a:rPr>
                      <m:t>𝑥</m:t>
                    </m:r>
                    <m:r>
                      <a:rPr lang="en-US" altLang="zh-CN" sz="2000" b="0" i="1" smtClean="0">
                        <a:latin typeface="Cambria Math"/>
                      </a:rPr>
                      <m:t>)∙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/>
                            <a:ea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/>
                            <a:ea typeface="Cambria Math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sz="2000" b="0" i="1" smtClean="0">
                            <a:latin typeface="Cambria Math" charset="0"/>
                            <a:ea typeface="Cambria Math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/>
                            <a:ea typeface="Cambria Math"/>
                          </a:rPr>
                          <m:t>𝑦</m:t>
                        </m:r>
                      </m:e>
                    </m:d>
                  </m:oMath>
                </a14:m>
                <a:r>
                  <a:rPr lang="zh-CN" altLang="en-US" sz="2000" dirty="0">
                    <a:latin typeface="+mj-lt"/>
                  </a:rPr>
                  <a:t> </a:t>
                </a:r>
                <a:r>
                  <a:rPr lang="en-US" altLang="zh-CN" sz="2000" dirty="0"/>
                  <a:t>when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are continuous</a:t>
                </a:r>
                <a:endParaRPr lang="zh-CN" altLang="en-US" sz="2000" dirty="0"/>
              </a:p>
              <a:p>
                <a:pPr algn="ctr"/>
                <a:endParaRPr lang="zh-CN" altLang="en-US" sz="2000" dirty="0">
                  <a:latin typeface="+mj-lt"/>
                </a:endParaRPr>
              </a:p>
              <a:p>
                <a:r>
                  <a:rPr lang="en-US" altLang="zh-CN" sz="2000" dirty="0"/>
                  <a:t>If the above condition is not satisfied for all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(</m:t>
                    </m:r>
                    <m:r>
                      <a:rPr lang="en-US" altLang="zh-CN" sz="2000" i="1" dirty="0" smtClean="0">
                        <a:latin typeface="Cambria Math"/>
                      </a:rPr>
                      <m:t>𝑥</m:t>
                    </m:r>
                    <m:r>
                      <a:rPr lang="en-US" altLang="zh-CN" sz="2000" i="1" dirty="0" smtClean="0">
                        <a:latin typeface="Cambria Math"/>
                      </a:rPr>
                      <m:t>, </m:t>
                    </m:r>
                    <m:r>
                      <a:rPr lang="en-US" altLang="zh-CN" sz="2000" i="1" dirty="0" smtClean="0">
                        <a:latin typeface="Cambria Math"/>
                      </a:rPr>
                      <m:t>𝑦</m:t>
                    </m:r>
                    <m:r>
                      <a:rPr lang="en-US" altLang="zh-CN" sz="2000" i="1" dirty="0" smtClean="0">
                        <a:latin typeface="Cambria Math"/>
                      </a:rPr>
                      <m:t>), </m:t>
                    </m:r>
                  </m:oMath>
                </a14:m>
                <a:r>
                  <a:rPr lang="en-US" altLang="zh-CN" sz="2000" dirty="0"/>
                  <a:t>then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are said to be 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dependent</a:t>
                </a:r>
                <a:r>
                  <a:rPr lang="en-US" altLang="zh-CN" sz="2000" b="1" dirty="0"/>
                  <a:t>.</a:t>
                </a:r>
                <a:endParaRPr lang="zh-CN" altLang="en-US" sz="2000" dirty="0">
                  <a:latin typeface="+mj-lt"/>
                </a:endParaRPr>
              </a:p>
              <a:p>
                <a:pPr algn="ctr"/>
                <a:endParaRPr lang="zh-CN" altLang="en-US" sz="2000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6B913181-28A3-8E4C-BD08-DC29E74BE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291" y="1504604"/>
                <a:ext cx="8437418" cy="2876203"/>
              </a:xfrm>
              <a:prstGeom prst="rect">
                <a:avLst/>
              </a:prstGeom>
              <a:blipFill>
                <a:blip r:embed="rId2"/>
                <a:stretch>
                  <a:fillRect l="-722" t="-844" r="-14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9213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121447BE-6751-42FD-96E5-B0D36E2335F5}"/>
              </a:ext>
            </a:extLst>
          </p:cNvPr>
          <p:cNvGrpSpPr/>
          <p:nvPr/>
        </p:nvGrpSpPr>
        <p:grpSpPr>
          <a:xfrm>
            <a:off x="391160" y="812470"/>
            <a:ext cx="8361680" cy="2875208"/>
            <a:chOff x="416560" y="381269"/>
            <a:chExt cx="8361680" cy="2875208"/>
          </a:xfrm>
        </p:grpSpPr>
        <p:sp>
          <p:nvSpPr>
            <p:cNvPr id="8" name="矩形 7">
              <a:extLst>
                <a:ext uri="{FF2B5EF4-FFF2-40B4-BE49-F238E27FC236}">
                  <a16:creationId xmlns="" xmlns:a16="http://schemas.microsoft.com/office/drawing/2014/main" id="{2613E862-2C59-45FB-8299-B7D60A0E15A8}"/>
                </a:ext>
              </a:extLst>
            </p:cNvPr>
            <p:cNvSpPr/>
            <p:nvPr/>
          </p:nvSpPr>
          <p:spPr>
            <a:xfrm>
              <a:off x="416560" y="381269"/>
              <a:ext cx="8361680" cy="3962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CN" dirty="0"/>
                <a:t>Example</a:t>
              </a:r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矩形 8">
                  <a:extLst>
                    <a:ext uri="{FF2B5EF4-FFF2-40B4-BE49-F238E27FC236}">
                      <a16:creationId xmlns="" xmlns:a16="http://schemas.microsoft.com/office/drawing/2014/main" id="{95404E4B-FEB9-43BB-8E3D-DCB26A255AF8}"/>
                    </a:ext>
                  </a:extLst>
                </p:cNvPr>
                <p:cNvSpPr/>
                <p:nvPr/>
              </p:nvSpPr>
              <p:spPr>
                <a:xfrm>
                  <a:off x="416560" y="721358"/>
                  <a:ext cx="8361680" cy="253511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r>
                    <a:rPr lang="en-US" altLang="zh-CN" sz="2000" dirty="0"/>
                    <a:t>Suppose the joint probability table of two discrete </a:t>
                  </a:r>
                  <a:r>
                    <a:rPr lang="en-US" altLang="zh-CN" sz="2000" dirty="0" err="1"/>
                    <a:t>rv’s</a:t>
                  </a:r>
                  <a:r>
                    <a:rPr lang="en-US" altLang="zh-CN" sz="2000" dirty="0"/>
                    <a:t>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𝑋</m:t>
                      </m:r>
                    </m:oMath>
                  </a14:m>
                  <a:r>
                    <a:rPr lang="en-US" altLang="zh-CN" sz="2000" dirty="0"/>
                    <a:t> and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𝑌</m:t>
                      </m:r>
                    </m:oMath>
                  </a14:m>
                  <a:r>
                    <a:rPr lang="en-US" altLang="zh-CN" sz="2000" dirty="0"/>
                    <a:t> is given by</a:t>
                  </a:r>
                </a:p>
                <a:p>
                  <a:endParaRPr kumimoji="1" lang="en-US" altLang="zh-CN" sz="2000" dirty="0"/>
                </a:p>
                <a:p>
                  <a:endParaRPr kumimoji="1" lang="en-US" altLang="zh-CN" sz="2000" dirty="0"/>
                </a:p>
                <a:p>
                  <a:endParaRPr kumimoji="1" lang="en-US" altLang="zh-CN" sz="2000" dirty="0"/>
                </a:p>
                <a:p>
                  <a:endParaRPr kumimoji="1" lang="en-US" altLang="zh-CN" sz="2000" dirty="0"/>
                </a:p>
                <a:p>
                  <a:pPr algn="ctr"/>
                  <a:endParaRPr kumimoji="1" lang="en-US" altLang="zh-CN" sz="2000" dirty="0"/>
                </a:p>
                <a:p>
                  <a:r>
                    <a:rPr lang="en-US" altLang="zh-CN" sz="1800" dirty="0"/>
                    <a:t>Are </a:t>
                  </a:r>
                  <a14:m>
                    <m:oMath xmlns:m="http://schemas.openxmlformats.org/officeDocument/2006/math">
                      <m:r>
                        <a:rPr lang="en-US" altLang="zh-CN" sz="1800" i="1" dirty="0" smtClean="0">
                          <a:latin typeface="Cambria Math"/>
                        </a:rPr>
                        <m:t>𝑋</m:t>
                      </m:r>
                    </m:oMath>
                  </a14:m>
                  <a:r>
                    <a:rPr lang="en-US" altLang="zh-CN" sz="1800" i="1" dirty="0"/>
                    <a:t> </a:t>
                  </a:r>
                  <a:r>
                    <a:rPr lang="en-US" altLang="zh-CN" sz="1800" dirty="0"/>
                    <a:t>and </a:t>
                  </a:r>
                  <a14:m>
                    <m:oMath xmlns:m="http://schemas.openxmlformats.org/officeDocument/2006/math">
                      <m:r>
                        <a:rPr lang="en-US" altLang="zh-CN" sz="1800" i="1" dirty="0">
                          <a:latin typeface="Cambria Math"/>
                        </a:rPr>
                        <m:t>𝑌</m:t>
                      </m:r>
                    </m:oMath>
                  </a14:m>
                  <a:r>
                    <a:rPr lang="en-US" altLang="zh-CN" sz="1800" dirty="0" smtClean="0">
                      <a:latin typeface="+mj-lt"/>
                    </a:rPr>
                    <a:t> </a:t>
                  </a:r>
                  <a:r>
                    <a:rPr lang="en-US" altLang="zh-CN" sz="1800" dirty="0">
                      <a:latin typeface="+mj-lt"/>
                    </a:rPr>
                    <a:t>independent?</a:t>
                  </a:r>
                  <a:endParaRPr lang="zh-CN" altLang="en-US" sz="1800" dirty="0"/>
                </a:p>
                <a:p>
                  <a:endParaRPr lang="zh-CN" altLang="en-US" sz="1800" dirty="0">
                    <a:latin typeface="+mj-lt"/>
                  </a:endParaRPr>
                </a:p>
                <a:p>
                  <a:r>
                    <a:rPr kumimoji="1" lang="en-US" altLang="zh-CN" sz="2000" dirty="0"/>
                    <a:t> </a:t>
                  </a:r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xmlns:a14="http://schemas.microsoft.com/office/drawing/2010/main" xmlns="" id="{95404E4B-FEB9-43BB-8E3D-DCB26A255AF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6560" y="721358"/>
                  <a:ext cx="8361680" cy="2535119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655" t="-718" b="-215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" name="组合 5">
            <a:extLst>
              <a:ext uri="{FF2B5EF4-FFF2-40B4-BE49-F238E27FC236}">
                <a16:creationId xmlns="" xmlns:a16="http://schemas.microsoft.com/office/drawing/2014/main" id="{196AC7C2-B63F-4AF0-9E6E-C9D884523D5F}"/>
              </a:ext>
            </a:extLst>
          </p:cNvPr>
          <p:cNvGrpSpPr/>
          <p:nvPr/>
        </p:nvGrpSpPr>
        <p:grpSpPr>
          <a:xfrm>
            <a:off x="1348588" y="1626332"/>
            <a:ext cx="4784343" cy="1485165"/>
            <a:chOff x="881590" y="3338990"/>
            <a:chExt cx="4784343" cy="14851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4">
                  <a:extLst>
                    <a:ext uri="{FF2B5EF4-FFF2-40B4-BE49-F238E27FC236}">
                      <a16:creationId xmlns="" xmlns:a16="http://schemas.microsoft.com/office/drawing/2014/main" id="{4C27BCA7-7E1A-4959-AF18-0798B546A7BD}"/>
                    </a:ext>
                  </a:extLst>
                </p:cNvPr>
                <p:cNvSpPr txBox="1"/>
                <p:nvPr/>
              </p:nvSpPr>
              <p:spPr>
                <a:xfrm>
                  <a:off x="881590" y="3583178"/>
                  <a:ext cx="1083630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𝑝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)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1590" y="3583178"/>
                  <a:ext cx="1083630" cy="430887"/>
                </a:xfrm>
                <a:prstGeom prst="rect">
                  <a:avLst/>
                </a:prstGeom>
                <a:blipFill rotWithShape="1">
                  <a:blip r:embed="rId3"/>
                  <a:stretch>
                    <a:fillRect b="-1831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" name="直接连接符 10">
              <a:extLst>
                <a:ext uri="{FF2B5EF4-FFF2-40B4-BE49-F238E27FC236}">
                  <a16:creationId xmlns="" xmlns:a16="http://schemas.microsoft.com/office/drawing/2014/main" id="{3B7B5E7A-D588-44D1-897E-CED9E434904D}"/>
                </a:ext>
              </a:extLst>
            </p:cNvPr>
            <p:cNvCxnSpPr/>
            <p:nvPr/>
          </p:nvCxnSpPr>
          <p:spPr>
            <a:xfrm>
              <a:off x="1030418" y="4104075"/>
              <a:ext cx="4635515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="" xmlns:a16="http://schemas.microsoft.com/office/drawing/2014/main" id="{5B403ADF-062B-4930-AEDC-60A2D5138180}"/>
                </a:ext>
              </a:extLst>
            </p:cNvPr>
            <p:cNvCxnSpPr/>
            <p:nvPr/>
          </p:nvCxnSpPr>
          <p:spPr>
            <a:xfrm>
              <a:off x="2323812" y="3609020"/>
              <a:ext cx="0" cy="1215135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7">
                  <a:extLst>
                    <a:ext uri="{FF2B5EF4-FFF2-40B4-BE49-F238E27FC236}">
                      <a16:creationId xmlns="" xmlns:a16="http://schemas.microsoft.com/office/drawing/2014/main" id="{3698C3AA-B4C8-4E92-AF87-AE9BF18F1F02}"/>
                    </a:ext>
                  </a:extLst>
                </p:cNvPr>
                <p:cNvSpPr txBox="1"/>
                <p:nvPr/>
              </p:nvSpPr>
              <p:spPr>
                <a:xfrm>
                  <a:off x="3696834" y="3338990"/>
                  <a:ext cx="425116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6834" y="3338990"/>
                  <a:ext cx="425116" cy="430887"/>
                </a:xfrm>
                <a:prstGeom prst="rect">
                  <a:avLst/>
                </a:prstGeom>
                <a:blipFill rotWithShape="1">
                  <a:blip r:embed="rId4"/>
                  <a:stretch>
                    <a:fillRect b="-11268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8">
                  <a:extLst>
                    <a:ext uri="{FF2B5EF4-FFF2-40B4-BE49-F238E27FC236}">
                      <a16:creationId xmlns="" xmlns:a16="http://schemas.microsoft.com/office/drawing/2014/main" id="{B6E552A1-49DF-4B91-BAA7-80C453D9CBC2}"/>
                    </a:ext>
                  </a:extLst>
                </p:cNvPr>
                <p:cNvSpPr txBox="1"/>
                <p:nvPr/>
              </p:nvSpPr>
              <p:spPr>
                <a:xfrm>
                  <a:off x="971600" y="4059070"/>
                  <a:ext cx="422423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1600" y="4059070"/>
                  <a:ext cx="422423" cy="430887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9">
                  <a:extLst>
                    <a:ext uri="{FF2B5EF4-FFF2-40B4-BE49-F238E27FC236}">
                      <a16:creationId xmlns="" xmlns:a16="http://schemas.microsoft.com/office/drawing/2014/main" id="{B646787C-0C9E-4542-B693-5F374C5A14B4}"/>
                    </a:ext>
                  </a:extLst>
                </p:cNvPr>
                <p:cNvSpPr txBox="1"/>
                <p:nvPr/>
              </p:nvSpPr>
              <p:spPr>
                <a:xfrm>
                  <a:off x="2726795" y="367318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3333FF"/>
                            </a:solidFill>
                            <a:latin typeface="Cambria Math"/>
                          </a:rPr>
                          <m:t>0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3333FF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26795" y="3673188"/>
                  <a:ext cx="397865" cy="400110"/>
                </a:xfrm>
                <a:prstGeom prst="rect">
                  <a:avLst/>
                </a:prstGeom>
                <a:blipFill rotWithShape="1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0">
                  <a:extLst>
                    <a:ext uri="{FF2B5EF4-FFF2-40B4-BE49-F238E27FC236}">
                      <a16:creationId xmlns="" xmlns:a16="http://schemas.microsoft.com/office/drawing/2014/main" id="{AD73BBCA-D111-438D-9529-272CBFA1691C}"/>
                    </a:ext>
                  </a:extLst>
                </p:cNvPr>
                <p:cNvSpPr txBox="1"/>
                <p:nvPr/>
              </p:nvSpPr>
              <p:spPr>
                <a:xfrm>
                  <a:off x="3703246" y="368541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3333FF"/>
                            </a:solidFill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3333FF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03246" y="3685418"/>
                  <a:ext cx="397865" cy="400110"/>
                </a:xfrm>
                <a:prstGeom prst="rect">
                  <a:avLst/>
                </a:prstGeom>
                <a:blipFill rotWithShape="1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1">
                  <a:extLst>
                    <a:ext uri="{FF2B5EF4-FFF2-40B4-BE49-F238E27FC236}">
                      <a16:creationId xmlns="" xmlns:a16="http://schemas.microsoft.com/office/drawing/2014/main" id="{C72C48D7-358C-4221-ACB4-A18ED17509E2}"/>
                    </a:ext>
                  </a:extLst>
                </p:cNvPr>
                <p:cNvSpPr txBox="1"/>
                <p:nvPr/>
              </p:nvSpPr>
              <p:spPr>
                <a:xfrm>
                  <a:off x="4572738" y="367318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3333FF"/>
                            </a:solidFill>
                            <a:latin typeface="Cambria Math"/>
                          </a:rPr>
                          <m:t>2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3333FF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72738" y="3673188"/>
                  <a:ext cx="397865" cy="400110"/>
                </a:xfrm>
                <a:prstGeom prst="rect">
                  <a:avLst/>
                </a:prstGeom>
                <a:blipFill rotWithShape="1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2">
                  <a:extLst>
                    <a:ext uri="{FF2B5EF4-FFF2-40B4-BE49-F238E27FC236}">
                      <a16:creationId xmlns="" xmlns:a16="http://schemas.microsoft.com/office/drawing/2014/main" id="{EE2DA8D1-E2CA-44A0-8D05-76C349D3A60E}"/>
                    </a:ext>
                  </a:extLst>
                </p:cNvPr>
                <p:cNvSpPr txBox="1"/>
                <p:nvPr/>
              </p:nvSpPr>
              <p:spPr>
                <a:xfrm>
                  <a:off x="1755868" y="4059070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FF0000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55868" y="4059070"/>
                  <a:ext cx="397865" cy="400110"/>
                </a:xfrm>
                <a:prstGeom prst="rect">
                  <a:avLst/>
                </a:prstGeom>
                <a:blipFill rotWithShape="1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3">
                  <a:extLst>
                    <a:ext uri="{FF2B5EF4-FFF2-40B4-BE49-F238E27FC236}">
                      <a16:creationId xmlns="" xmlns:a16="http://schemas.microsoft.com/office/drawing/2014/main" id="{9E8EA720-C311-470E-BBDE-C6EFFD52F213}"/>
                    </a:ext>
                  </a:extLst>
                </p:cNvPr>
                <p:cNvSpPr txBox="1"/>
                <p:nvPr/>
              </p:nvSpPr>
              <p:spPr>
                <a:xfrm>
                  <a:off x="1768031" y="439326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2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FF0000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68031" y="4393268"/>
                  <a:ext cx="397865" cy="400110"/>
                </a:xfrm>
                <a:prstGeom prst="rect">
                  <a:avLst/>
                </a:prstGeom>
                <a:blipFill rotWithShape="1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4">
                  <a:extLst>
                    <a:ext uri="{FF2B5EF4-FFF2-40B4-BE49-F238E27FC236}">
                      <a16:creationId xmlns="" xmlns:a16="http://schemas.microsoft.com/office/drawing/2014/main" id="{199089F5-04BF-4BD2-994A-9FC62CDCF38A}"/>
                    </a:ext>
                  </a:extLst>
                </p:cNvPr>
                <p:cNvSpPr txBox="1"/>
                <p:nvPr/>
              </p:nvSpPr>
              <p:spPr>
                <a:xfrm>
                  <a:off x="2620195" y="4059070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20195" y="4059070"/>
                  <a:ext cx="593431" cy="400110"/>
                </a:xfrm>
                <a:prstGeom prst="rect">
                  <a:avLst/>
                </a:prstGeom>
                <a:blipFill rotWithShape="1"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15">
                  <a:extLst>
                    <a:ext uri="{FF2B5EF4-FFF2-40B4-BE49-F238E27FC236}">
                      <a16:creationId xmlns="" xmlns:a16="http://schemas.microsoft.com/office/drawing/2014/main" id="{4465C934-67B2-46F7-867B-577A1BDD8629}"/>
                    </a:ext>
                  </a:extLst>
                </p:cNvPr>
                <p:cNvSpPr txBox="1"/>
                <p:nvPr/>
              </p:nvSpPr>
              <p:spPr>
                <a:xfrm>
                  <a:off x="4466138" y="4059070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0.2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66138" y="4059070"/>
                  <a:ext cx="593431" cy="400110"/>
                </a:xfrm>
                <a:prstGeom prst="rect">
                  <a:avLst/>
                </a:prstGeom>
                <a:blipFill rotWithShape="1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16">
                  <a:extLst>
                    <a:ext uri="{FF2B5EF4-FFF2-40B4-BE49-F238E27FC236}">
                      <a16:creationId xmlns="" xmlns:a16="http://schemas.microsoft.com/office/drawing/2014/main" id="{9F599FA0-FAA7-4596-929B-371332DAB3C1}"/>
                    </a:ext>
                  </a:extLst>
                </p:cNvPr>
                <p:cNvSpPr txBox="1"/>
                <p:nvPr/>
              </p:nvSpPr>
              <p:spPr>
                <a:xfrm>
                  <a:off x="3593440" y="4033228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0.2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93440" y="4033228"/>
                  <a:ext cx="593431" cy="400110"/>
                </a:xfrm>
                <a:prstGeom prst="rect">
                  <a:avLst/>
                </a:prstGeom>
                <a:blipFill rotWithShape="1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17">
                  <a:extLst>
                    <a:ext uri="{FF2B5EF4-FFF2-40B4-BE49-F238E27FC236}">
                      <a16:creationId xmlns="" xmlns:a16="http://schemas.microsoft.com/office/drawing/2014/main" id="{F7539614-200D-49CE-AF06-44890A14F28E}"/>
                    </a:ext>
                  </a:extLst>
                </p:cNvPr>
                <p:cNvSpPr txBox="1"/>
                <p:nvPr/>
              </p:nvSpPr>
              <p:spPr>
                <a:xfrm>
                  <a:off x="2610479" y="4398498"/>
                  <a:ext cx="73609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0.05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0479" y="4398498"/>
                  <a:ext cx="736099" cy="400110"/>
                </a:xfrm>
                <a:prstGeom prst="rect">
                  <a:avLst/>
                </a:prstGeom>
                <a:blipFill rotWithShape="1"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18">
                  <a:extLst>
                    <a:ext uri="{FF2B5EF4-FFF2-40B4-BE49-F238E27FC236}">
                      <a16:creationId xmlns="" xmlns:a16="http://schemas.microsoft.com/office/drawing/2014/main" id="{BB1DC396-875A-426A-AD4E-695CC533392A}"/>
                    </a:ext>
                  </a:extLst>
                </p:cNvPr>
                <p:cNvSpPr txBox="1"/>
                <p:nvPr/>
              </p:nvSpPr>
              <p:spPr>
                <a:xfrm>
                  <a:off x="3600589" y="4393268"/>
                  <a:ext cx="73609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0.15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4" name="TextBox 18">
                  <a:extLst>
                    <a:ext uri="{FF2B5EF4-FFF2-40B4-BE49-F238E27FC236}">
                      <a16:creationId xmlns:a16="http://schemas.microsoft.com/office/drawing/2014/main" id="{BB1DC396-875A-426A-AD4E-695CC533392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00589" y="4393268"/>
                  <a:ext cx="736099" cy="400110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19">
                  <a:extLst>
                    <a:ext uri="{FF2B5EF4-FFF2-40B4-BE49-F238E27FC236}">
                      <a16:creationId xmlns="" xmlns:a16="http://schemas.microsoft.com/office/drawing/2014/main" id="{A31C9F59-D2BD-4976-886E-9B459B948F8D}"/>
                    </a:ext>
                  </a:extLst>
                </p:cNvPr>
                <p:cNvSpPr txBox="1"/>
                <p:nvPr/>
              </p:nvSpPr>
              <p:spPr>
                <a:xfrm>
                  <a:off x="4466138" y="4374105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0.3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0" name="TextBox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66138" y="4374105"/>
                  <a:ext cx="593431" cy="400110"/>
                </a:xfrm>
                <a:prstGeom prst="rect">
                  <a:avLst/>
                </a:prstGeom>
                <a:blipFill rotWithShape="1"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="" xmlns:a16="http://schemas.microsoft.com/office/drawing/2014/main" id="{D7ECB275-2F76-4237-B59A-7BC8FC7D55F3}"/>
                  </a:ext>
                </a:extLst>
              </p:cNvPr>
              <p:cNvSpPr txBox="1"/>
              <p:nvPr/>
            </p:nvSpPr>
            <p:spPr>
              <a:xfrm>
                <a:off x="3671678" y="2360640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solidFill>
                            <a:srgbClr val="FF0000"/>
                          </a:solidFill>
                          <a:latin typeface="Cambria Math"/>
                        </a:rPr>
                        <m:t>0.5</m:t>
                      </m:r>
                    </m:oMath>
                  </m:oMathPara>
                </a14:m>
                <a:endParaRPr lang="zh-CN" alt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D7ECB275-2F76-4237-B59A-7BC8FC7D55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678" y="2360640"/>
                <a:ext cx="4572000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="" xmlns:a16="http://schemas.microsoft.com/office/drawing/2014/main" id="{ECFD3BFD-46AF-4328-93C1-2F9A201D2B35}"/>
                  </a:ext>
                </a:extLst>
              </p:cNvPr>
              <p:cNvSpPr txBox="1"/>
              <p:nvPr/>
            </p:nvSpPr>
            <p:spPr>
              <a:xfrm>
                <a:off x="3668644" y="2679127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solidFill>
                            <a:srgbClr val="FF0000"/>
                          </a:solidFill>
                          <a:latin typeface="Cambria Math"/>
                        </a:rPr>
                        <m:t>0.5</m:t>
                      </m:r>
                    </m:oMath>
                  </m:oMathPara>
                </a14:m>
                <a:endParaRPr lang="zh-CN" alt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ECFD3BFD-46AF-4328-93C1-2F9A201D2B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8644" y="2679127"/>
                <a:ext cx="4572000" cy="369332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2">
                <a:extLst>
                  <a:ext uri="{FF2B5EF4-FFF2-40B4-BE49-F238E27FC236}">
                    <a16:creationId xmlns="" xmlns:a16="http://schemas.microsoft.com/office/drawing/2014/main" id="{F6BA134C-2A97-4140-8F7D-29BDD06E5CCF}"/>
                  </a:ext>
                </a:extLst>
              </p:cNvPr>
              <p:cNvSpPr txBox="1"/>
              <p:nvPr/>
            </p:nvSpPr>
            <p:spPr>
              <a:xfrm>
                <a:off x="3070078" y="2988439"/>
                <a:ext cx="73609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0.15</m:t>
                      </m:r>
                    </m:oMath>
                  </m:oMathPara>
                </a14:m>
                <a:endParaRPr lang="zh-CN" altLang="en-US" sz="2000" dirty="0">
                  <a:solidFill>
                    <a:srgbClr val="3333FF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8" name="TextBox 22">
                <a:extLst>
                  <a:ext uri="{FF2B5EF4-FFF2-40B4-BE49-F238E27FC236}">
                    <a16:creationId xmlns:a16="http://schemas.microsoft.com/office/drawing/2014/main" id="{F6BA134C-2A97-4140-8F7D-29BDD06E5C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0078" y="2988439"/>
                <a:ext cx="736099" cy="40011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2">
                <a:extLst>
                  <a:ext uri="{FF2B5EF4-FFF2-40B4-BE49-F238E27FC236}">
                    <a16:creationId xmlns="" xmlns:a16="http://schemas.microsoft.com/office/drawing/2014/main" id="{02FE36F6-6BCC-4D72-8794-2AAAE570757C}"/>
                  </a:ext>
                </a:extLst>
              </p:cNvPr>
              <p:cNvSpPr txBox="1"/>
              <p:nvPr/>
            </p:nvSpPr>
            <p:spPr>
              <a:xfrm>
                <a:off x="4060438" y="2966836"/>
                <a:ext cx="73609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0.</m:t>
                      </m:r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5</m:t>
                      </m:r>
                    </m:oMath>
                  </m:oMathPara>
                </a14:m>
                <a:endParaRPr lang="zh-CN" altLang="en-US" sz="2000" dirty="0">
                  <a:solidFill>
                    <a:srgbClr val="3333FF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9" name="TextBox 22">
                <a:extLst>
                  <a:ext uri="{FF2B5EF4-FFF2-40B4-BE49-F238E27FC236}">
                    <a16:creationId xmlns:a16="http://schemas.microsoft.com/office/drawing/2014/main" id="{02FE36F6-6BCC-4D72-8794-2AAAE57075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0438" y="2966836"/>
                <a:ext cx="736099" cy="400110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2">
                <a:extLst>
                  <a:ext uri="{FF2B5EF4-FFF2-40B4-BE49-F238E27FC236}">
                    <a16:creationId xmlns="" xmlns:a16="http://schemas.microsoft.com/office/drawing/2014/main" id="{6C4A1641-E9BB-455A-AF81-91A2E9655F57}"/>
                  </a:ext>
                </a:extLst>
              </p:cNvPr>
              <p:cNvSpPr txBox="1"/>
              <p:nvPr/>
            </p:nvSpPr>
            <p:spPr>
              <a:xfrm>
                <a:off x="4925987" y="2951662"/>
                <a:ext cx="59343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0.5</m:t>
                      </m:r>
                    </m:oMath>
                  </m:oMathPara>
                </a14:m>
                <a:endParaRPr lang="zh-CN" altLang="en-US" sz="2000" dirty="0">
                  <a:solidFill>
                    <a:srgbClr val="3333FF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30" name="TextBox 22">
                <a:extLst>
                  <a:ext uri="{FF2B5EF4-FFF2-40B4-BE49-F238E27FC236}">
                    <a16:creationId xmlns:a16="http://schemas.microsoft.com/office/drawing/2014/main" id="{6C4A1641-E9BB-455A-AF81-91A2E9655F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5987" y="2951662"/>
                <a:ext cx="593432" cy="400110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19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="" xmlns:a16="http://schemas.microsoft.com/office/drawing/2014/main" id="{3A7E95A5-E68F-9CA0-4AE6-E657019C05A0}"/>
                  </a:ext>
                </a:extLst>
              </p:cNvPr>
              <p:cNvSpPr txBox="1"/>
              <p:nvPr/>
            </p:nvSpPr>
            <p:spPr>
              <a:xfrm>
                <a:off x="391160" y="3823945"/>
                <a:ext cx="8199387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Solution: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altLang="zh-CN" sz="18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latin typeface="Cambria Math"/>
                          </a:rPr>
                          <m:t>1,0</m:t>
                        </m:r>
                      </m:e>
                    </m:d>
                    <m:r>
                      <a:rPr lang="en-US" altLang="zh-CN" sz="1800" b="0" i="1" smtClean="0">
                        <a:latin typeface="Cambria Math"/>
                      </a:rPr>
                      <m:t>=0.1</m:t>
                    </m:r>
                  </m:oMath>
                </a14:m>
                <a:r>
                  <a:rPr lang="zh-CN" altLang="en-US" sz="1800" dirty="0">
                    <a:latin typeface="+mj-lt"/>
                  </a:rPr>
                  <a:t> </a:t>
                </a:r>
                <a:endParaRPr lang="en-US" altLang="zh-CN" sz="1800" dirty="0">
                  <a:latin typeface="+mj-lt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i="1">
                              <a:latin typeface="Cambria Math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1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altLang="zh-CN" i="1">
                              <a:latin typeface="Cambria Math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/>
                              <a:ea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i="1">
                              <a:latin typeface="Cambria Math"/>
                              <a:ea typeface="Cambria Math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i="1">
                              <a:latin typeface="Cambria Math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  <a:ea typeface="Cambria Math"/>
                            </a:rPr>
                            <m:t>0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  <a:ea typeface="Cambria Math"/>
                        </a:rPr>
                        <m:t>=0.5×0.15=0.075</m:t>
                      </m:r>
                    </m:oMath>
                  </m:oMathPara>
                </a14:m>
                <a:endParaRPr lang="zh-CN" alt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CN" sz="1800" b="0" i="1" smtClean="0">
                          <a:latin typeface="Cambria Math"/>
                        </a:rPr>
                        <m:t>𝑝</m:t>
                      </m:r>
                      <m:r>
                        <a:rPr lang="en-US" altLang="zh-CN" sz="1800" b="0" i="1" smtClean="0">
                          <a:latin typeface="Cambria Math"/>
                        </a:rPr>
                        <m:t>(1,0)≠</m:t>
                      </m:r>
                      <m:sSub>
                        <m:sSub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sz="1800" i="1">
                              <a:latin typeface="Cambria Math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1</m:t>
                          </m:r>
                        </m:e>
                      </m:d>
                      <m:r>
                        <a:rPr lang="en-US" altLang="zh-CN" sz="18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altLang="zh-CN" sz="1800" i="1">
                              <a:latin typeface="Cambria Math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altLang="zh-CN" sz="1800" i="1">
                              <a:latin typeface="Cambria Math"/>
                              <a:ea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sz="1800" i="1">
                              <a:latin typeface="Cambria Math"/>
                              <a:ea typeface="Cambria Math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sz="1800" i="1">
                              <a:latin typeface="Cambria Math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latin typeface="Cambria Math"/>
                              <a:ea typeface="Cambria Math"/>
                            </a:rPr>
                            <m:t>0</m:t>
                          </m:r>
                        </m:e>
                      </m:d>
                    </m:oMath>
                  </m:oMathPara>
                </a14:m>
                <a:endParaRPr lang="zh-CN" altLang="en-US" sz="1800" dirty="0">
                  <a:latin typeface="+mj-lt"/>
                </a:endParaRPr>
              </a:p>
              <a:p>
                <a:r>
                  <a:rPr lang="en-US" altLang="zh-CN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Independence of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/>
                      </a:rPr>
                      <m:t>𝑌</m:t>
                    </m:r>
                    <m:r>
                      <a:rPr lang="en-US" altLang="zh-CN" sz="1800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requires that </a:t>
                </a:r>
                <a:r>
                  <a:rPr lang="en-US" altLang="zh-CN" sz="18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every</a:t>
                </a:r>
                <a:r>
                  <a:rPr lang="en-US" altLang="zh-CN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entry in the joint probability table be the product of the corresponding row and column marginal probabilities.</a:t>
                </a:r>
              </a:p>
              <a:p>
                <a:r>
                  <a:rPr lang="en-US" altLang="zh-CN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thus </a:t>
                </a:r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not independent. </a:t>
                </a:r>
                <a:endParaRPr lang="zh-CN" alt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3A7E95A5-E68F-9CA0-4AE6-E657019C05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60" y="3823945"/>
                <a:ext cx="8199387" cy="2031325"/>
              </a:xfrm>
              <a:prstGeom prst="rect">
                <a:avLst/>
              </a:prstGeom>
              <a:blipFill>
                <a:blip r:embed="rId22"/>
                <a:stretch>
                  <a:fillRect l="-595" t="-1497" b="-35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68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4A07FD9B-4070-3146-88CA-2EEFCBC73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569369"/>
            <a:ext cx="7886700" cy="1719261"/>
          </a:xfr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kumimoji="1" lang="en-US" altLang="zh-CN" sz="3200" dirty="0"/>
              <a:t>5.1 </a:t>
            </a:r>
            <a:r>
              <a:rPr lang="en-US" altLang="zh-CN" sz="3200" dirty="0">
                <a:latin typeface="+mj-lt"/>
                <a:cs typeface="+mj-lt"/>
              </a:rPr>
              <a:t>Jointly Distributed Random Variables</a:t>
            </a:r>
            <a:endParaRPr kumimoji="1" lang="zh-CN" alt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0760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121447BE-6751-42FD-96E5-B0D36E2335F5}"/>
              </a:ext>
            </a:extLst>
          </p:cNvPr>
          <p:cNvGrpSpPr/>
          <p:nvPr/>
        </p:nvGrpSpPr>
        <p:grpSpPr>
          <a:xfrm>
            <a:off x="391160" y="812470"/>
            <a:ext cx="8361680" cy="2198358"/>
            <a:chOff x="416560" y="381269"/>
            <a:chExt cx="8361680" cy="2541689"/>
          </a:xfrm>
        </p:grpSpPr>
        <p:sp>
          <p:nvSpPr>
            <p:cNvPr id="8" name="矩形 7">
              <a:extLst>
                <a:ext uri="{FF2B5EF4-FFF2-40B4-BE49-F238E27FC236}">
                  <a16:creationId xmlns="" xmlns:a16="http://schemas.microsoft.com/office/drawing/2014/main" id="{2613E862-2C59-45FB-8299-B7D60A0E15A8}"/>
                </a:ext>
              </a:extLst>
            </p:cNvPr>
            <p:cNvSpPr/>
            <p:nvPr/>
          </p:nvSpPr>
          <p:spPr>
            <a:xfrm>
              <a:off x="416560" y="381269"/>
              <a:ext cx="8361680" cy="3962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CN" dirty="0"/>
                <a:t>Example</a:t>
              </a:r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矩形 8">
                  <a:extLst>
                    <a:ext uri="{FF2B5EF4-FFF2-40B4-BE49-F238E27FC236}">
                      <a16:creationId xmlns="" xmlns:a16="http://schemas.microsoft.com/office/drawing/2014/main" id="{95404E4B-FEB9-43BB-8E3D-DCB26A255AF8}"/>
                    </a:ext>
                  </a:extLst>
                </p:cNvPr>
                <p:cNvSpPr/>
                <p:nvPr/>
              </p:nvSpPr>
              <p:spPr>
                <a:xfrm>
                  <a:off x="416560" y="721359"/>
                  <a:ext cx="8361680" cy="220159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2000" dirty="0"/>
                    <a:t>Suppose the joint </a:t>
                  </a:r>
                  <a:r>
                    <a:rPr lang="en-US" altLang="zh-CN" sz="2000" dirty="0" err="1"/>
                    <a:t>pdf</a:t>
                  </a:r>
                  <a:r>
                    <a:rPr lang="en-US" altLang="zh-CN" sz="2000" dirty="0"/>
                    <a:t> of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(</m:t>
                      </m:r>
                      <m:r>
                        <a:rPr lang="en-US" altLang="zh-CN" sz="2000" i="1" dirty="0">
                          <a:latin typeface="Cambria Math"/>
                        </a:rPr>
                        <m:t>𝑋</m:t>
                      </m:r>
                      <m:r>
                        <a:rPr lang="en-US" altLang="zh-CN" sz="2000" i="1" dirty="0">
                          <a:latin typeface="Cambria Math"/>
                        </a:rPr>
                        <m:t>, </m:t>
                      </m:r>
                      <m:r>
                        <a:rPr lang="en-US" altLang="zh-CN" sz="2000" i="1" dirty="0">
                          <a:latin typeface="Cambria Math"/>
                        </a:rPr>
                        <m:t>𝑌</m:t>
                      </m:r>
                      <m:r>
                        <a:rPr lang="en-US" altLang="zh-CN" sz="2000" i="1" dirty="0">
                          <a:latin typeface="Cambria Math"/>
                        </a:rPr>
                        <m:t>) </m:t>
                      </m:r>
                    </m:oMath>
                  </a14:m>
                  <a:r>
                    <a:rPr lang="en-US" altLang="zh-CN" sz="2000" dirty="0"/>
                    <a:t>is given by</a:t>
                  </a:r>
                  <a:endParaRPr lang="zh-CN" altLang="en-US" sz="1800" dirty="0"/>
                </a:p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800" b="0" i="1" smtClean="0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en-US" altLang="zh-CN" sz="1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1800" b="0" i="1" smtClean="0">
                                <a:latin typeface="Cambria Math"/>
                              </a:rPr>
                              <m:t>𝑥</m:t>
                            </m:r>
                            <m:r>
                              <a:rPr lang="en-US" altLang="zh-CN" sz="1800" b="0" i="1" smtClean="0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1800" b="0" i="1" smtClean="0">
                                <a:latin typeface="Cambria Math"/>
                              </a:rPr>
                              <m:t>𝑦</m:t>
                            </m:r>
                          </m:e>
                        </m:d>
                        <m:r>
                          <a:rPr lang="en-US" altLang="zh-CN" sz="1800" b="0" i="1" smtClean="0">
                            <a:latin typeface="Cambria Math"/>
                          </a:rPr>
                          <m:t>=</m:t>
                        </m:r>
                        <m:d>
                          <m:dPr>
                            <m:begChr m:val="{"/>
                            <m:endChr m:val=""/>
                            <m:ctrlPr>
                              <a:rPr lang="en-US" altLang="zh-CN" sz="1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sz="1800" b="0" i="1" smtClean="0">
                                    <a:latin typeface="Cambria Math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zh-CN" sz="1800" b="0" i="1" smtClean="0">
                                      <a:latin typeface="Cambria Math"/>
                                    </a:rPr>
                                    <m:t>2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4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𝑥𝑦</m:t>
                                  </m:r>
                                </m:e>
                                <m:e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0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≤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𝑥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≤1, 0≤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𝑦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≤1, 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𝑥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+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𝑦</m:t>
                                  </m:r>
                                  <m:r>
                                    <a:rPr lang="en-US" altLang="zh-CN" sz="1800" b="0" i="1" smtClean="0">
                                      <a:latin typeface="Cambria Math"/>
                                      <a:ea typeface="Cambria Math"/>
                                    </a:rPr>
                                    <m:t>≤1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𝑜𝑡h𝑒𝑟𝑤𝑖𝑠𝑒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zh-CN" altLang="en-US" sz="1800" dirty="0">
                    <a:latin typeface="+mj-lt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800" dirty="0">
                      <a:latin typeface="+mj-lt"/>
                    </a:rPr>
                    <a:t>Are </a:t>
                  </a:r>
                  <a14:m>
                    <m:oMath xmlns:m="http://schemas.openxmlformats.org/officeDocument/2006/math">
                      <m:r>
                        <a:rPr lang="en-US" altLang="zh-CN" sz="1800" b="0" i="1" smtClean="0">
                          <a:latin typeface="Cambria Math"/>
                        </a:rPr>
                        <m:t>𝑋</m:t>
                      </m:r>
                    </m:oMath>
                  </a14:m>
                  <a:r>
                    <a:rPr lang="zh-CN" altLang="en-US" sz="1800" dirty="0">
                      <a:latin typeface="+mj-lt"/>
                    </a:rPr>
                    <a:t> </a:t>
                  </a:r>
                  <a:r>
                    <a:rPr lang="en-US" altLang="zh-CN" sz="1800" dirty="0">
                      <a:latin typeface="+mj-lt"/>
                    </a:rPr>
                    <a:t>and </a:t>
                  </a:r>
                  <a14:m>
                    <m:oMath xmlns:m="http://schemas.openxmlformats.org/officeDocument/2006/math">
                      <m:r>
                        <a:rPr lang="en-US" altLang="zh-CN" sz="1800" i="1" dirty="0" smtClean="0">
                          <a:latin typeface="Cambria Math"/>
                        </a:rPr>
                        <m:t>𝑌</m:t>
                      </m:r>
                    </m:oMath>
                  </a14:m>
                  <a:r>
                    <a:rPr lang="zh-CN" altLang="en-US" sz="1800" dirty="0">
                      <a:latin typeface="+mj-lt"/>
                    </a:rPr>
                    <a:t> </a:t>
                  </a:r>
                  <a:r>
                    <a:rPr lang="en-US" altLang="zh-CN" sz="1800" dirty="0">
                      <a:latin typeface="+mj-lt"/>
                    </a:rPr>
                    <a:t>independent?</a:t>
                  </a:r>
                  <a:endParaRPr lang="zh-CN" altLang="en-US" sz="1800" dirty="0">
                    <a:latin typeface="+mj-lt"/>
                  </a:endParaRPr>
                </a:p>
                <a:p>
                  <a:endParaRPr lang="zh-CN" altLang="en-US" sz="1800" dirty="0">
                    <a:latin typeface="+mj-lt"/>
                  </a:endParaRPr>
                </a:p>
                <a:p>
                  <a:r>
                    <a:rPr kumimoji="1" lang="en-US" altLang="zh-CN" sz="2000" dirty="0"/>
                    <a:t> </a:t>
                  </a:r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xmlns:a14="http://schemas.microsoft.com/office/drawing/2010/main" xmlns="" id="{95404E4B-FEB9-43BB-8E3D-DCB26A255AF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6560" y="721359"/>
                  <a:ext cx="8361680" cy="2201599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655" t="-15287" b="-95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20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91160" y="3304979"/>
                <a:ext cx="7649737" cy="8719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b="1" dirty="0">
                    <a:solidFill>
                      <a:srgbClr val="FF0000"/>
                    </a:solidFill>
                  </a:rPr>
                  <a:t>Solution</a:t>
                </a:r>
                <a:r>
                  <a:rPr lang="en-US" altLang="zh-CN" dirty="0"/>
                  <a:t>:</a:t>
                </a:r>
                <a:r>
                  <a:rPr lang="zh-CN" alt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(</m:t>
                    </m:r>
                    <m:r>
                      <a:rPr lang="en-US" altLang="zh-CN" i="1">
                        <a:latin typeface="Cambria Math"/>
                      </a:rPr>
                      <m:t>𝑥</m:t>
                    </m:r>
                    <m:r>
                      <a:rPr lang="en-US" altLang="zh-CN" i="1">
                        <a:latin typeface="Cambria Math"/>
                      </a:rPr>
                      <m:t>)=12</m:t>
                    </m:r>
                    <m:r>
                      <a:rPr lang="en-US" altLang="zh-CN" i="1">
                        <a:latin typeface="Cambria Math"/>
                      </a:rPr>
                      <m:t>𝑥</m:t>
                    </m:r>
                    <m:sSup>
                      <m:sSup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1−</m:t>
                            </m:r>
                            <m:r>
                              <a:rPr lang="en-US" altLang="zh-CN" i="1">
                                <a:latin typeface="Cambria Math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/>
                  <a:t>, for any 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/>
                      </a:rPr>
                      <m:t>0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i="1">
                        <a:latin typeface="Cambria Math"/>
                      </a:rPr>
                      <m:t>𝑥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≤1</m:t>
                    </m:r>
                  </m:oMath>
                </a14:m>
                <a:r>
                  <a:rPr lang="en-US" altLang="zh-CN" dirty="0"/>
                  <a:t>.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𝑌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(</m:t>
                    </m:r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i="1">
                        <a:latin typeface="Cambria Math"/>
                      </a:rPr>
                      <m:t>)=12</m:t>
                    </m:r>
                    <m:r>
                      <a:rPr lang="en-US" altLang="zh-CN" i="1">
                        <a:latin typeface="Cambria Math"/>
                      </a:rPr>
                      <m:t>𝑦</m:t>
                    </m:r>
                    <m:sSup>
                      <m:sSup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1−</m:t>
                            </m:r>
                            <m:r>
                              <a:rPr lang="en-US" altLang="zh-CN" i="1">
                                <a:latin typeface="Cambria Math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/>
                  <a:t>, for any 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/>
                      </a:rPr>
                      <m:t>0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𝑦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≤1</m:t>
                    </m:r>
                  </m:oMath>
                </a14:m>
                <a:r>
                  <a:rPr lang="en-US" altLang="zh-CN" dirty="0"/>
                  <a:t>.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60" y="3304979"/>
                <a:ext cx="7649737" cy="871970"/>
              </a:xfrm>
              <a:prstGeom prst="rect">
                <a:avLst/>
              </a:prstGeom>
              <a:blipFill rotWithShape="0">
                <a:blip r:embed="rId3"/>
                <a:stretch>
                  <a:fillRect l="-637" b="-104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391160" y="4176949"/>
                <a:ext cx="6409690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/>
                  <a:t>Obviously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𝑓</m:t>
                    </m:r>
                    <m:r>
                      <a:rPr lang="en-US" altLang="zh-CN" i="1">
                        <a:latin typeface="Cambria Math"/>
                      </a:rPr>
                      <m:t>(</m:t>
                    </m:r>
                    <m:r>
                      <a:rPr lang="en-US" altLang="zh-CN" i="1">
                        <a:latin typeface="Cambria Math"/>
                      </a:rPr>
                      <m:t>𝑥</m:t>
                    </m:r>
                    <m:r>
                      <a:rPr lang="en-US" altLang="zh-CN" i="1">
                        <a:latin typeface="Cambria Math"/>
                      </a:rPr>
                      <m:t>,</m:t>
                    </m:r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i="1">
                        <a:latin typeface="Cambria Math"/>
                      </a:rPr>
                      <m:t>)≠</m:t>
                    </m:r>
                    <m:sSub>
                      <m:sSubPr>
                        <m:ctrlPr>
                          <a:rPr lang="en-US" altLang="zh-CN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i="1">
                        <a:latin typeface="Cambria Math"/>
                        <a:ea typeface="Cambria Math"/>
                      </a:rPr>
                      <m:t>(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)∙</m:t>
                    </m:r>
                    <m:sSub>
                      <m:sSubPr>
                        <m:ctrlPr>
                          <a:rPr lang="en-US" altLang="zh-CN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  <a:ea typeface="Cambria Math"/>
                          </a:rPr>
                          <m:t>𝑌</m:t>
                        </m:r>
                      </m:sub>
                    </m:sSub>
                    <m:r>
                      <a:rPr lang="en-US" altLang="zh-CN" i="1">
                        <a:latin typeface="Cambria Math"/>
                        <a:ea typeface="Cambria Math"/>
                      </a:rPr>
                      <m:t>(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𝑦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US" altLang="zh-CN" dirty="0"/>
                  <a:t>, </a:t>
                </a:r>
                <a14:m>
                  <m:oMath xmlns:m="http://schemas.openxmlformats.org/officeDocument/2006/math">
                    <m:r>
                      <a:rPr lang="en-US" altLang="zh-CN" dirty="0">
                        <a:latin typeface="Cambria Math"/>
                      </a:rPr>
                      <m:t>0&lt;</m:t>
                    </m:r>
                    <m:r>
                      <a:rPr lang="en-US" altLang="zh-CN" i="1" dirty="0">
                        <a:latin typeface="Cambria Math"/>
                      </a:rPr>
                      <m:t>𝑥</m:t>
                    </m:r>
                    <m:r>
                      <a:rPr lang="en-US" altLang="zh-CN" i="1" dirty="0">
                        <a:latin typeface="Cambria Math"/>
                        <a:ea typeface="Cambria Math"/>
                      </a:rPr>
                      <m:t>≤1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and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0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&lt;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𝑦</m:t>
                    </m:r>
                    <m:r>
                      <a:rPr lang="en-US" altLang="zh-CN" i="1">
                        <a:latin typeface="Cambria Math"/>
                        <a:ea typeface="Cambria Math"/>
                      </a:rPr>
                      <m:t>≤1</m:t>
                    </m:r>
                  </m:oMath>
                </a14:m>
                <a:endParaRPr lang="zh-CN" altLang="en-US" dirty="0"/>
              </a:p>
              <a:p>
                <a:pPr>
                  <a:lnSpc>
                    <a:spcPct val="150000"/>
                  </a:lnSpc>
                </a:pPr>
                <a:r>
                  <a:rPr lang="en-US" altLang="zh-CN" dirty="0"/>
                  <a:t>And thus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i="1" dirty="0"/>
                  <a:t> </a:t>
                </a:r>
                <a:r>
                  <a:rPr lang="en-US" altLang="zh-CN" dirty="0"/>
                  <a:t>and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dirty="0"/>
                  <a:t> are </a:t>
                </a:r>
                <a:r>
                  <a:rPr lang="en-US" altLang="zh-CN" b="1" dirty="0">
                    <a:solidFill>
                      <a:srgbClr val="FF0000"/>
                    </a:solidFill>
                  </a:rPr>
                  <a:t>not independent</a:t>
                </a:r>
                <a:r>
                  <a:rPr lang="en-US" altLang="zh-CN" dirty="0"/>
                  <a:t>.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60" y="4176949"/>
                <a:ext cx="6409690" cy="923330"/>
              </a:xfrm>
              <a:prstGeom prst="rect">
                <a:avLst/>
              </a:prstGeom>
              <a:blipFill rotWithShape="0">
                <a:blip r:embed="rId4"/>
                <a:stretch>
                  <a:fillRect l="-760" b="-39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142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341529" y="1673805"/>
                <a:ext cx="8478085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solidFill>
                      <a:srgbClr val="0432FF"/>
                    </a:solidFill>
                    <a:latin typeface="+mj-lt"/>
                  </a:rPr>
                  <a:t>In application</a:t>
                </a:r>
                <a:r>
                  <a:rPr lang="en-US" altLang="zh-CN" sz="2200" dirty="0">
                    <a:latin typeface="+mj-lt"/>
                  </a:rPr>
                  <a:t>, if </a:t>
                </a:r>
                <a:r>
                  <a:rPr lang="en-US" altLang="zh-CN" sz="2200" dirty="0"/>
                  <a:t>the experiment under study suggests that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  <m:r>
                      <a:rPr lang="en-US" altLang="zh-CN" sz="2200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have no effect on one another, then we can compute the joint </a:t>
                </a:r>
                <a:r>
                  <a:rPr lang="en-US" altLang="zh-CN" sz="2200" dirty="0" err="1"/>
                  <a:t>pmf</a:t>
                </a:r>
                <a:r>
                  <a:rPr lang="en-US" altLang="zh-CN" sz="2200" dirty="0"/>
                  <a:t> or </a:t>
                </a:r>
                <a:r>
                  <a:rPr lang="en-US" altLang="zh-CN" sz="2200" dirty="0" err="1"/>
                  <a:t>pdf</a:t>
                </a:r>
                <a:r>
                  <a:rPr lang="en-US" altLang="zh-CN" sz="2200" dirty="0"/>
                  <a:t> by the product of the marginal </a:t>
                </a:r>
                <a:r>
                  <a:rPr lang="en-US" altLang="zh-CN" sz="2200" dirty="0" err="1"/>
                  <a:t>pmf’s</a:t>
                </a:r>
                <a:r>
                  <a:rPr lang="en-US" altLang="zh-CN" sz="2200" dirty="0"/>
                  <a:t> or </a:t>
                </a:r>
                <a:r>
                  <a:rPr lang="en-US" altLang="zh-CN" sz="2200" dirty="0" err="1"/>
                  <a:t>pdf’s</a:t>
                </a:r>
                <a:r>
                  <a:rPr lang="en-US" altLang="zh-CN" sz="2200" dirty="0"/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29" y="1673805"/>
                <a:ext cx="8478085" cy="1107996"/>
              </a:xfrm>
              <a:prstGeom prst="rect">
                <a:avLst/>
              </a:prstGeom>
              <a:blipFill>
                <a:blip r:embed="rId2"/>
                <a:stretch>
                  <a:fillRect l="-935" t="-3315" r="-935" b="-110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386535" y="3068959"/>
                <a:ext cx="774270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Moreover, if two variables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 are independent, then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535" y="3068959"/>
                <a:ext cx="7742704" cy="430887"/>
              </a:xfrm>
              <a:prstGeom prst="rect">
                <a:avLst/>
              </a:prstGeom>
              <a:blipFill rotWithShape="1">
                <a:blip r:embed="rId3"/>
                <a:stretch>
                  <a:fillRect l="-944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37348" y="3534772"/>
                <a:ext cx="7122719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𝑎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𝑏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,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𝑐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𝑌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𝑑</m:t>
                          </m:r>
                        </m:e>
                      </m:d>
                      <m:r>
                        <a:rPr lang="en-US" altLang="zh-CN" sz="2200" i="1">
                          <a:latin typeface="Cambria Math"/>
                        </a:rPr>
                        <m:t>=</m:t>
                      </m:r>
                      <m:r>
                        <a:rPr lang="en-US" altLang="zh-CN" sz="2200" i="1">
                          <a:latin typeface="Cambria Math"/>
                        </a:rPr>
                        <m:t>𝑃</m:t>
                      </m:r>
                      <m:r>
                        <a:rPr lang="en-US" altLang="zh-CN" sz="2200" i="1">
                          <a:latin typeface="Cambria Math"/>
                        </a:rPr>
                        <m:t>(</m:t>
                      </m:r>
                      <m:r>
                        <a:rPr lang="en-US" altLang="zh-CN" sz="2200" i="1">
                          <a:latin typeface="Cambria Math"/>
                        </a:rPr>
                        <m:t>𝑎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≤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𝑋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≤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𝑏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)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∙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𝑃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(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𝑐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≤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𝑌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≤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𝑑</m:t>
                      </m:r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348" y="3534772"/>
                <a:ext cx="7122719" cy="430887"/>
              </a:xfrm>
              <a:prstGeom prst="rect">
                <a:avLst/>
              </a:prstGeom>
              <a:blipFill rotWithShape="1">
                <a:blip r:embed="rId4"/>
                <a:stretch>
                  <a:fillRect b="-183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412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121447BE-6751-42FD-96E5-B0D36E2335F5}"/>
              </a:ext>
            </a:extLst>
          </p:cNvPr>
          <p:cNvGrpSpPr/>
          <p:nvPr/>
        </p:nvGrpSpPr>
        <p:grpSpPr>
          <a:xfrm>
            <a:off x="274673" y="489471"/>
            <a:ext cx="8361680" cy="1964972"/>
            <a:chOff x="416560" y="409914"/>
            <a:chExt cx="8361680" cy="1082047"/>
          </a:xfrm>
        </p:grpSpPr>
        <p:sp>
          <p:nvSpPr>
            <p:cNvPr id="8" name="矩形 7">
              <a:extLst>
                <a:ext uri="{FF2B5EF4-FFF2-40B4-BE49-F238E27FC236}">
                  <a16:creationId xmlns="" xmlns:a16="http://schemas.microsoft.com/office/drawing/2014/main" id="{2613E862-2C59-45FB-8299-B7D60A0E15A8}"/>
                </a:ext>
              </a:extLst>
            </p:cNvPr>
            <p:cNvSpPr/>
            <p:nvPr/>
          </p:nvSpPr>
          <p:spPr>
            <a:xfrm>
              <a:off x="416560" y="409914"/>
              <a:ext cx="8361680" cy="36759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CN" dirty="0"/>
                <a:t>Example</a:t>
              </a:r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矩形 8">
                  <a:extLst>
                    <a:ext uri="{FF2B5EF4-FFF2-40B4-BE49-F238E27FC236}">
                      <a16:creationId xmlns="" xmlns:a16="http://schemas.microsoft.com/office/drawing/2014/main" id="{95404E4B-FEB9-43BB-8E3D-DCB26A255AF8}"/>
                    </a:ext>
                  </a:extLst>
                </p:cNvPr>
                <p:cNvSpPr/>
                <p:nvPr/>
              </p:nvSpPr>
              <p:spPr>
                <a:xfrm>
                  <a:off x="416560" y="721361"/>
                  <a:ext cx="8361680" cy="77060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pPr algn="just"/>
                  <a:r>
                    <a:rPr lang="en-US" altLang="zh-CN" sz="2000" dirty="0"/>
                    <a:t>Suppose that the lifetimes of two components are independent of one another and that the first lifetime,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dirty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000" i="1" dirty="0">
                              <a:latin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000" i="1" dirty="0">
                              <a:latin typeface="Cambria Math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altLang="zh-CN" sz="2000" dirty="0"/>
                    <a:t>, has an exponential distribution with parameter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000" i="1">
                              <a:latin typeface="Cambria Math"/>
                            </a:rPr>
                            <m:t>𝜆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altLang="zh-CN" sz="2000" dirty="0"/>
                    <a:t>, whereas the second,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altLang="zh-CN" sz="2000" dirty="0"/>
                    <a:t>, has an exponential distribution with parameter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sz="2000" i="1">
                              <a:latin typeface="Cambria Math"/>
                            </a:rPr>
                            <m:t>𝜆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altLang="zh-CN" sz="2000" dirty="0"/>
                    <a:t>. Then the joint pdf is 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endParaRPr lang="zh-CN" altLang="en-US" sz="2000" dirty="0"/>
                </a:p>
                <a:p>
                  <a:endParaRPr lang="en-US" altLang="zh-CN" sz="1800" dirty="0"/>
                </a:p>
                <a:p>
                  <a:endParaRPr lang="en-US" altLang="zh-CN" dirty="0"/>
                </a:p>
                <a:p>
                  <a:endParaRPr lang="zh-CN" altLang="en-US" sz="1800" dirty="0"/>
                </a:p>
                <a:p>
                  <a:endParaRPr lang="zh-CN" altLang="en-US" sz="1800" dirty="0">
                    <a:latin typeface="+mj-lt"/>
                  </a:endParaRPr>
                </a:p>
                <a:p>
                  <a:r>
                    <a:rPr kumimoji="1" lang="en-US" altLang="zh-CN" sz="2000" dirty="0"/>
                    <a:t> </a:t>
                  </a:r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95404E4B-FEB9-43BB-8E3D-DCB26A255AF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6560" y="721361"/>
                  <a:ext cx="8361680" cy="770600"/>
                </a:xfrm>
                <a:prstGeom prst="rect">
                  <a:avLst/>
                </a:prstGeom>
                <a:blipFill>
                  <a:blip r:embed="rId2"/>
                  <a:stretch>
                    <a:fillRect l="-655" t="-1293" r="-728" b="-129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22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="" xmlns:a16="http://schemas.microsoft.com/office/drawing/2014/main" id="{53ED4697-99D1-59E2-10BE-E0CE4BFF2CEA}"/>
                  </a:ext>
                </a:extLst>
              </p:cNvPr>
              <p:cNvSpPr txBox="1"/>
              <p:nvPr/>
            </p:nvSpPr>
            <p:spPr>
              <a:xfrm>
                <a:off x="1540042" y="2599538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b="0" i="1" smtClean="0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altLang="zh-CN" sz="18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1800" b="0" i="1" smtClean="0">
                              <a:latin typeface="Cambria Math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CN" sz="1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3ED4697-99D1-59E2-10BE-E0CE4BFF2C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0042" y="2599538"/>
                <a:ext cx="4572000" cy="369332"/>
              </a:xfrm>
              <a:prstGeom prst="rect">
                <a:avLst/>
              </a:prstGeom>
              <a:blipFill>
                <a:blip r:embed="rId3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="" xmlns:a16="http://schemas.microsoft.com/office/drawing/2014/main" id="{32385A7D-C000-EEBA-74C2-F048A25165D5}"/>
                  </a:ext>
                </a:extLst>
              </p:cNvPr>
              <p:cNvSpPr txBox="1"/>
              <p:nvPr/>
            </p:nvSpPr>
            <p:spPr>
              <a:xfrm>
                <a:off x="1777666" y="2968870"/>
                <a:ext cx="4572000" cy="3931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altLang="zh-CN" sz="18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1800" b="0" i="1" smtClean="0">
                              <a:latin typeface="Cambria Math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altLang="zh-CN" sz="18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1800" b="0" i="1" smtClean="0">
                          <a:latin typeface="Cambria Math"/>
                          <a:ea typeface="Cambria Math"/>
                        </a:rPr>
                        <m:t>∙</m:t>
                      </m:r>
                      <m:sSub>
                        <m:sSubPr>
                          <m:ctrlPr>
                            <a:rPr lang="en-US" altLang="zh-CN" sz="1800" b="0" i="1" smtClean="0">
                              <a:latin typeface="Cambria Math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altLang="zh-CN" sz="1800" b="0" i="1" smtClean="0">
                              <a:latin typeface="Cambria Math"/>
                              <a:ea typeface="Cambria Math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charset="0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/>
                                  <a:ea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  <a:ea typeface="Cambria Math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altLang="zh-CN" sz="1800" b="0" i="1" smtClean="0">
                              <a:latin typeface="Cambria Math" charset="0"/>
                              <a:ea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charset="0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/>
                                  <a:ea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  <a:ea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CN" sz="1800" b="0" i="1" dirty="0">
                  <a:latin typeface="Cambria Math"/>
                  <a:ea typeface="Cambria Math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32385A7D-C000-EEBA-74C2-F048A25165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7666" y="2968870"/>
                <a:ext cx="4572000" cy="393121"/>
              </a:xfrm>
              <a:prstGeom prst="rect">
                <a:avLst/>
              </a:prstGeom>
              <a:blipFill>
                <a:blip r:embed="rId4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="" xmlns:a16="http://schemas.microsoft.com/office/drawing/2014/main" id="{D447A622-75A2-4041-FAD9-7A81E0C4316D}"/>
                  </a:ext>
                </a:extLst>
              </p:cNvPr>
              <p:cNvSpPr txBox="1"/>
              <p:nvPr/>
            </p:nvSpPr>
            <p:spPr>
              <a:xfrm>
                <a:off x="1822784" y="3338697"/>
                <a:ext cx="4572000" cy="3822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altLang="zh-CN" sz="18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1800" b="0" i="1" smtClean="0">
                              <a:latin typeface="Cambria Math"/>
                            </a:rPr>
                            <m:t>𝜆</m:t>
                          </m:r>
                        </m:e>
                        <m:sub>
                          <m:r>
                            <a:rPr lang="en-US" altLang="zh-CN" sz="18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US" altLang="zh-CN" sz="1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altLang="zh-CN" sz="1800" b="0" i="1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1800" b="0" i="1" smtClean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sup>
                      </m:sSup>
                      <m:sSub>
                        <m:sSub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𝜆</m:t>
                          </m:r>
                        </m:e>
                        <m:sub>
                          <m:r>
                            <a:rPr lang="en-US" altLang="zh-CN" sz="1800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sSup>
                        <m:sSup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18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US" altLang="zh-CN" sz="1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D447A622-75A2-4041-FAD9-7A81E0C431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2784" y="3338697"/>
                <a:ext cx="4572000" cy="382284"/>
              </a:xfrm>
              <a:prstGeom prst="rect">
                <a:avLst/>
              </a:prstGeom>
              <a:blipFill>
                <a:blip r:embed="rId5"/>
                <a:stretch>
                  <a:fillRect b="-32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="" xmlns:a16="http://schemas.microsoft.com/office/drawing/2014/main" id="{14C8A938-4E14-9DDB-E40F-80D4DE4182A3}"/>
                  </a:ext>
                </a:extLst>
              </p:cNvPr>
              <p:cNvSpPr txBox="1"/>
              <p:nvPr/>
            </p:nvSpPr>
            <p:spPr>
              <a:xfrm>
                <a:off x="1885950" y="3778104"/>
                <a:ext cx="4572000" cy="3822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18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18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sSup>
                      <m:sSupPr>
                        <m:ctrlPr>
                          <a:rPr lang="en-US" altLang="zh-CN" sz="18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1800" b="0" i="1" smtClean="0">
                            <a:latin typeface="Cambria Math"/>
                          </a:rPr>
                          <m:t>𝑒</m:t>
                        </m:r>
                      </m:e>
                      <m:sup>
                        <m:r>
                          <a:rPr lang="en-US" altLang="zh-CN" sz="1800" b="0" i="1" smtClean="0">
                            <a:latin typeface="Cambria Math"/>
                          </a:rPr>
                          <m:t>−(</m:t>
                        </m:r>
                        <m:sSub>
                          <m:sSubPr>
                            <m:ctrlPr>
                              <a:rPr lang="en-US" altLang="zh-CN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latin typeface="Cambria Math"/>
                              </a:rPr>
                              <m:t>𝜆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1800" b="0" i="1" smtClean="0">
                            <a:latin typeface="Cambria Math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latin typeface="Cambria Math"/>
                              </a:rPr>
                              <m:t>𝜆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1800" b="0" i="1" smtClean="0">
                            <a:latin typeface="Cambria Math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altLang="zh-CN" sz="1800" dirty="0">
                    <a:latin typeface="+mj-lt"/>
                  </a:rPr>
                  <a:t>,  </a:t>
                </a:r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4C8A938-4E14-9DDB-E40F-80D4DE4182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5950" y="3778104"/>
                <a:ext cx="4572000" cy="382284"/>
              </a:xfrm>
              <a:prstGeom prst="rect">
                <a:avLst/>
              </a:prstGeom>
              <a:blipFill>
                <a:blip r:embed="rId6"/>
                <a:stretch>
                  <a:fillRect t="-4839" b="-274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="" xmlns:a16="http://schemas.microsoft.com/office/drawing/2014/main" id="{C6EA6EF3-D3A4-2DF0-9570-825C32B6E9A7}"/>
                  </a:ext>
                </a:extLst>
              </p:cNvPr>
              <p:cNvSpPr txBox="1"/>
              <p:nvPr/>
            </p:nvSpPr>
            <p:spPr>
              <a:xfrm>
                <a:off x="274673" y="2604952"/>
                <a:ext cx="26228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b="0" dirty="0"/>
                  <a:t>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b="0" i="1" dirty="0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1800" b="0" i="1" dirty="0" smtClean="0">
                        <a:latin typeface="Cambria Math"/>
                      </a:rPr>
                      <m:t>&gt;0, </m:t>
                    </m:r>
                    <m:sSub>
                      <m:sSubPr>
                        <m:ctrlPr>
                          <a:rPr lang="en-US" altLang="zh-CN" sz="18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b="0" i="1" dirty="0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1800" b="0" i="1" dirty="0" smtClean="0">
                        <a:latin typeface="Cambria Math"/>
                      </a:rPr>
                      <m:t>&gt;0</m:t>
                    </m:r>
                  </m:oMath>
                </a14:m>
                <a:endParaRPr lang="zh-CN" altLang="en-US" sz="1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6EA6EF3-D3A4-2DF0-9570-825C32B6E9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673" y="2604952"/>
                <a:ext cx="2622886" cy="369332"/>
              </a:xfrm>
              <a:prstGeom prst="rect">
                <a:avLst/>
              </a:prstGeom>
              <a:blipFill>
                <a:blip r:embed="rId7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="" xmlns:a16="http://schemas.microsoft.com/office/drawing/2014/main" id="{9B124C07-322E-387A-EB46-C8426F4B1724}"/>
                  </a:ext>
                </a:extLst>
              </p:cNvPr>
              <p:cNvSpPr txBox="1"/>
              <p:nvPr/>
            </p:nvSpPr>
            <p:spPr>
              <a:xfrm>
                <a:off x="330868" y="4344709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1800" i="1" smtClean="0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8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1800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18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1800" b="0" i="1" smtClean="0">
                        <a:latin typeface="Cambria Math"/>
                      </a:rPr>
                      <m:t>=0</m:t>
                    </m:r>
                  </m:oMath>
                </a14:m>
                <a:r>
                  <a:rPr lang="en-US" altLang="zh-CN" sz="1800" dirty="0"/>
                  <a:t>,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otherwise.</a:t>
                </a:r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9B124C07-322E-387A-EB46-C8426F4B17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868" y="4344709"/>
                <a:ext cx="4572000" cy="369332"/>
              </a:xfrm>
              <a:prstGeom prst="rect">
                <a:avLst/>
              </a:prstGeom>
              <a:blipFill>
                <a:blip r:embed="rId8"/>
                <a:stretch>
                  <a:fillRect l="-400"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6223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1" grpId="0"/>
      <p:bldP spid="13" grpId="0"/>
      <p:bldP spid="15" grpId="0"/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="" xmlns:a16="http://schemas.microsoft.com/office/drawing/2014/main" id="{8FFD0FAF-B51E-44D6-8DCA-EB366152798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9572" y="873370"/>
                <a:ext cx="8776008" cy="1767562"/>
              </a:xfrm>
            </p:spPr>
            <p:txBody>
              <a:bodyPr/>
              <a:lstStyle/>
              <a:p>
                <a:pPr algn="just"/>
                <a:r>
                  <a:rPr lang="en-US" altLang="zh-CN" sz="20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zh-CN" altLang="en-US" sz="2000" i="1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lang="en-US" altLang="zh-CN" sz="2000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000" b="0" i="1" smtClean="0">
                        <a:latin typeface="Cambria Math"/>
                      </a:rPr>
                      <m:t>=1/1000</m:t>
                    </m:r>
                  </m:oMath>
                </a14:m>
                <a:r>
                  <a:rPr lang="en-US" altLang="zh-CN" sz="20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zh-CN" altLang="en-US" sz="2000" i="1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000" i="1">
                        <a:latin typeface="Cambria Math"/>
                      </a:rPr>
                      <m:t>=1/1</m:t>
                    </m:r>
                    <m:r>
                      <a:rPr lang="en-US" altLang="zh-CN" sz="2000" b="0" i="1" smtClean="0">
                        <a:latin typeface="Cambria Math"/>
                      </a:rPr>
                      <m:t>2</m:t>
                    </m:r>
                    <m:r>
                      <a:rPr lang="en-US" altLang="zh-CN" sz="2000" i="1">
                        <a:latin typeface="Cambria Math"/>
                      </a:rPr>
                      <m:t>00</m:t>
                    </m:r>
                  </m:oMath>
                </a14:m>
                <a:r>
                  <a:rPr lang="en-US" altLang="zh-CN" sz="2000" dirty="0"/>
                  <a:t> so that the expected lifetimes are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1000</m:t>
                    </m:r>
                  </m:oMath>
                </a14:m>
                <a:r>
                  <a:rPr lang="en-US" altLang="zh-CN" sz="2000" dirty="0"/>
                  <a:t> hours and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1200 </m:t>
                    </m:r>
                  </m:oMath>
                </a14:m>
                <a:r>
                  <a:rPr lang="en-US" altLang="zh-CN" sz="2000" dirty="0"/>
                  <a:t>hours, respectively. The probability that both component lifetimes are at least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1500</m:t>
                    </m:r>
                  </m:oMath>
                </a14:m>
                <a:r>
                  <a:rPr lang="en-US" altLang="zh-CN" sz="2000" dirty="0"/>
                  <a:t> hours is</a:t>
                </a:r>
                <a:endParaRPr lang="zh-CN" altLang="en-US" sz="2000" dirty="0"/>
              </a:p>
              <a:p>
                <a:pPr>
                  <a:buClr>
                    <a:schemeClr val="bg1"/>
                  </a:buClr>
                </a:pP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 dirty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000" i="1" dirty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000" i="1" dirty="0">
                            <a:latin typeface="Cambria Math"/>
                            <a:ea typeface="Cambria Math"/>
                          </a:rPr>
                          <m:t>≥</m:t>
                        </m:r>
                        <m:r>
                          <a:rPr lang="en-US" altLang="zh-CN" sz="2000" b="0" i="1" dirty="0" smtClean="0">
                            <a:latin typeface="Cambria Math"/>
                            <a:ea typeface="Cambria Math"/>
                          </a:rPr>
                          <m:t>1500, </m:t>
                        </m:r>
                        <m:sSub>
                          <m:sSubPr>
                            <m:ctrlPr>
                              <a:rPr lang="en-US" altLang="zh-CN" sz="2000" b="0" i="1" dirty="0" smtClean="0">
                                <a:latin typeface="Cambria Math" charset="0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latin typeface="Cambria Math"/>
                                <a:ea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latin typeface="Cambria Math"/>
                                <a:ea typeface="Cambria Math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000" b="0" i="1" dirty="0" smtClean="0">
                            <a:latin typeface="Cambria Math"/>
                            <a:ea typeface="Cambria Math"/>
                          </a:rPr>
                          <m:t>≥1500</m:t>
                        </m:r>
                      </m:e>
                    </m:d>
                  </m:oMath>
                </a14:m>
                <a:endParaRPr lang="en-US" altLang="zh-CN" sz="2000" b="0" i="1" dirty="0">
                  <a:latin typeface="Cambria Math" panose="02040503050406030204" pitchFamily="18" charset="0"/>
                  <a:ea typeface="Cambria Math"/>
                </a:endParaRPr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FFD0FAF-B51E-44D6-8DCA-EB366152798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9572" y="873370"/>
                <a:ext cx="8776008" cy="1767562"/>
              </a:xfrm>
              <a:blipFill>
                <a:blip r:embed="rId2"/>
                <a:stretch>
                  <a:fillRect l="-625" r="-694" b="-20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23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="" xmlns:a16="http://schemas.microsoft.com/office/drawing/2014/main" id="{BF9A86F3-AA24-D5B5-4C34-945CE06F6ED1}"/>
                  </a:ext>
                </a:extLst>
              </p:cNvPr>
              <p:cNvSpPr txBox="1"/>
              <p:nvPr/>
            </p:nvSpPr>
            <p:spPr>
              <a:xfrm>
                <a:off x="258679" y="2655488"/>
                <a:ext cx="603383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Clr>
                    <a:schemeClr val="bg1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8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1800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1800" b="0" i="1" smtClean="0">
                              <a:latin typeface="Cambria Math"/>
                              <a:ea typeface="Cambria Math"/>
                            </a:rPr>
                            <m:t>≥1500</m:t>
                          </m:r>
                        </m:e>
                      </m:d>
                      <m:r>
                        <a:rPr lang="en-US" altLang="zh-CN" sz="1800" b="0" i="1" smtClean="0">
                          <a:latin typeface="Cambria Math"/>
                          <a:ea typeface="Cambria Math"/>
                        </a:rPr>
                        <m:t>𝑃</m:t>
                      </m:r>
                      <m:r>
                        <a:rPr lang="en-US" altLang="zh-CN" sz="1800" b="0" i="1" smtClean="0">
                          <a:latin typeface="Cambria Math"/>
                          <a:ea typeface="Cambria Math"/>
                        </a:rPr>
                        <m:t>( </m:t>
                      </m:r>
                      <m:sSub>
                        <m:sSubPr>
                          <m:ctrlPr>
                            <a:rPr lang="en-US" altLang="zh-CN" sz="1800" b="0" i="1" smtClean="0">
                              <a:latin typeface="Cambria Math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altLang="zh-CN" sz="1800" b="0" i="1" smtClean="0">
                              <a:latin typeface="Cambria Math"/>
                              <a:ea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1800" b="0" i="1" smtClean="0">
                              <a:latin typeface="Cambria Math"/>
                              <a:ea typeface="Cambria Math"/>
                            </a:rPr>
                            <m:t>2</m:t>
                          </m:r>
                        </m:sub>
                      </m:sSub>
                      <m:r>
                        <a:rPr lang="en-US" altLang="zh-CN" sz="1800" b="0" i="1" smtClean="0">
                          <a:latin typeface="Cambria Math"/>
                          <a:ea typeface="Cambria Math"/>
                        </a:rPr>
                        <m:t>≥1500</m:t>
                      </m:r>
                      <m:r>
                        <a:rPr lang="en-US" altLang="zh-CN" sz="1800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zh-CN" altLang="en-US" sz="18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BF9A86F3-AA24-D5B5-4C34-945CE06F6E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679" y="2655488"/>
                <a:ext cx="6033836" cy="369332"/>
              </a:xfrm>
              <a:prstGeom prst="rect">
                <a:avLst/>
              </a:prstGeom>
              <a:blipFill>
                <a:blip r:embed="rId3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="" xmlns:a16="http://schemas.microsoft.com/office/drawing/2014/main" id="{3ED10736-E3F6-CF49-D0AB-423194A3135B}"/>
                  </a:ext>
                </a:extLst>
              </p:cNvPr>
              <p:cNvSpPr txBox="1"/>
              <p:nvPr/>
            </p:nvSpPr>
            <p:spPr>
              <a:xfrm>
                <a:off x="258679" y="3060187"/>
                <a:ext cx="5907505" cy="404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Clr>
                    <a:schemeClr val="bg1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800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1−</m:t>
                          </m:r>
                          <m:d>
                            <m:d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en-US" altLang="zh-CN" sz="18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800" i="1">
                                      <a:latin typeface="Cambria Math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altLang="zh-CN" sz="1800" i="1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sz="18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b="0" i="1" smtClean="0">
                                          <a:latin typeface="Cambria Math"/>
                                        </a:rPr>
                                        <m:t>1500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US" altLang="zh-CN" sz="1800" b="0" i="1" smtClean="0">
                                          <a:latin typeface="Cambria Math"/>
                                        </a:rPr>
                                        <m:t>1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d>
                        </m:e>
                      </m:d>
                      <m:r>
                        <a:rPr lang="en-US" altLang="zh-CN" sz="1800" b="0" i="1" smtClean="0">
                          <a:latin typeface="Cambria Math"/>
                          <a:ea typeface="Cambria Math"/>
                        </a:rPr>
                        <m:t>∙[</m:t>
                      </m:r>
                      <m:r>
                        <a:rPr lang="en-US" altLang="zh-CN" sz="1800" i="1">
                          <a:latin typeface="Cambria Math"/>
                        </a:rPr>
                        <m:t>1−</m:t>
                      </m:r>
                      <m:d>
                        <m:d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1−</m:t>
                          </m:r>
                          <m:sSup>
                            <m:sSup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altLang="zh-CN" sz="1800" i="1">
                                  <a:latin typeface="Cambria Math"/>
                                </a:rPr>
                                <m:t>−15</m:t>
                              </m:r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00</m:t>
                              </m:r>
                              <m:sSub>
                                <m:sSubPr>
                                  <m:ctrlPr>
                                    <a:rPr lang="en-US" altLang="zh-CN" sz="1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altLang="zh-CN" sz="1800" b="0" i="1" smtClean="0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sup>
                          </m:sSup>
                        </m:e>
                      </m:d>
                      <m:r>
                        <a:rPr lang="en-US" altLang="zh-CN" sz="1800" i="1">
                          <a:latin typeface="Cambria Math"/>
                        </a:rPr>
                        <m:t>]</m:t>
                      </m:r>
                    </m:oMath>
                  </m:oMathPara>
                </a14:m>
                <a:endParaRPr lang="zh-CN" altLang="en-US" sz="18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3ED10736-E3F6-CF49-D0AB-423194A313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679" y="3060187"/>
                <a:ext cx="5907505" cy="404983"/>
              </a:xfrm>
              <a:prstGeom prst="rect">
                <a:avLst/>
              </a:prstGeom>
              <a:blipFill>
                <a:blip r:embed="rId4"/>
                <a:stretch>
                  <a:fillRect b="-12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="" xmlns:a16="http://schemas.microsoft.com/office/drawing/2014/main" id="{5C46242A-78BB-537C-F2F5-1027F36B0C9D}"/>
                  </a:ext>
                </a:extLst>
              </p:cNvPr>
              <p:cNvSpPr txBox="1"/>
              <p:nvPr/>
            </p:nvSpPr>
            <p:spPr>
              <a:xfrm>
                <a:off x="258679" y="3528991"/>
                <a:ext cx="4572000" cy="6592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Clr>
                    <a:schemeClr val="bg1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80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altLang="zh-CN" sz="1800" b="0" i="1" smtClean="0">
                              <a:latin typeface="Cambria Math"/>
                            </a:rPr>
                            <m:t>=</m:t>
                          </m:r>
                          <m:r>
                            <a:rPr lang="en-US" altLang="zh-CN" sz="1800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18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1500</m:t>
                              </m:r>
                              <m:r>
                                <a:rPr lang="en-US" altLang="zh-CN" sz="1800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altLang="zh-CN" sz="18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sup>
                      </m:sSup>
                      <m:sSup>
                        <m:sSupPr>
                          <m:ctrlPr>
                            <a:rPr lang="en-US" altLang="zh-CN" sz="1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altLang="zh-CN" sz="1800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1800" i="1">
                              <a:latin typeface="Cambria Math"/>
                            </a:rPr>
                            <m:t>−1500</m:t>
                          </m:r>
                          <m:sSub>
                            <m:sSubPr>
                              <m:ctrlPr>
                                <a:rPr lang="en-US" altLang="zh-CN" sz="1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altLang="zh-CN" sz="1800" i="1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zh-CN" altLang="en-US" sz="1800" dirty="0"/>
              </a:p>
              <a:p>
                <a:pPr>
                  <a:buClr>
                    <a:schemeClr val="bg1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sz="1800" i="1" dirty="0" smtClean="0">
                          <a:latin typeface="Cambria Math"/>
                        </a:rPr>
                        <m:t> </m:t>
                      </m:r>
                      <m:r>
                        <a:rPr lang="en-US" altLang="zh-CN" sz="1800" i="1" dirty="0" smtClean="0">
                          <a:latin typeface="Cambria Math"/>
                        </a:rPr>
                        <m:t>=0.0639</m:t>
                      </m:r>
                    </m:oMath>
                  </m:oMathPara>
                </a14:m>
                <a:endParaRPr lang="zh-CN" altLang="en-US" sz="1800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5C46242A-78BB-537C-F2F5-1027F36B0C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679" y="3528991"/>
                <a:ext cx="4572000" cy="65928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4623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121447BE-6751-42FD-96E5-B0D36E2335F5}"/>
              </a:ext>
            </a:extLst>
          </p:cNvPr>
          <p:cNvGrpSpPr/>
          <p:nvPr/>
        </p:nvGrpSpPr>
        <p:grpSpPr>
          <a:xfrm>
            <a:off x="293923" y="427423"/>
            <a:ext cx="8361680" cy="1978894"/>
            <a:chOff x="416560" y="422786"/>
            <a:chExt cx="8361680" cy="1089713"/>
          </a:xfrm>
        </p:grpSpPr>
        <p:sp>
          <p:nvSpPr>
            <p:cNvPr id="8" name="矩形 7">
              <a:extLst>
                <a:ext uri="{FF2B5EF4-FFF2-40B4-BE49-F238E27FC236}">
                  <a16:creationId xmlns="" xmlns:a16="http://schemas.microsoft.com/office/drawing/2014/main" id="{2613E862-2C59-45FB-8299-B7D60A0E15A8}"/>
                </a:ext>
              </a:extLst>
            </p:cNvPr>
            <p:cNvSpPr/>
            <p:nvPr/>
          </p:nvSpPr>
          <p:spPr>
            <a:xfrm>
              <a:off x="416560" y="422786"/>
              <a:ext cx="8361680" cy="3144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kumimoji="1" lang="en-US" altLang="zh-CN" dirty="0"/>
                <a:t>Example</a:t>
              </a:r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矩形 8">
                  <a:extLst>
                    <a:ext uri="{FF2B5EF4-FFF2-40B4-BE49-F238E27FC236}">
                      <a16:creationId xmlns="" xmlns:a16="http://schemas.microsoft.com/office/drawing/2014/main" id="{95404E4B-FEB9-43BB-8E3D-DCB26A255AF8}"/>
                    </a:ext>
                  </a:extLst>
                </p:cNvPr>
                <p:cNvSpPr/>
                <p:nvPr/>
              </p:nvSpPr>
              <p:spPr>
                <a:xfrm>
                  <a:off x="416560" y="721359"/>
                  <a:ext cx="8361680" cy="79114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pPr algn="just"/>
                  <a:r>
                    <a:rPr lang="en-US" altLang="zh-CN" sz="2000" dirty="0"/>
                    <a:t>In commuting to work, a professor must first get on a bus</a:t>
                  </a:r>
                  <a:r>
                    <a:rPr lang="zh-CN" altLang="en-US" sz="2000" dirty="0"/>
                    <a:t> </a:t>
                  </a:r>
                  <a:r>
                    <a:rPr lang="en-US" altLang="zh-CN" sz="2000" dirty="0"/>
                    <a:t>near her house and then transfer to a second bus. If the waiting</a:t>
                  </a:r>
                  <a:r>
                    <a:rPr lang="zh-CN" altLang="en-US" sz="2000" dirty="0"/>
                    <a:t> </a:t>
                  </a:r>
                  <a:r>
                    <a:rPr lang="en-US" altLang="zh-CN" sz="2000" dirty="0"/>
                    <a:t>time (in minutes) at each stop has a uniform distribution with </a:t>
                  </a:r>
                  <a14:m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𝐴</m:t>
                      </m:r>
                      <m:r>
                        <a:rPr lang="en-US" altLang="zh-CN" sz="2000" i="1">
                          <a:latin typeface="Cambria Math"/>
                        </a:rPr>
                        <m:t>=0</m:t>
                      </m:r>
                    </m:oMath>
                  </a14:m>
                  <a:r>
                    <a:rPr lang="zh-CN" altLang="en-US" sz="2000" dirty="0"/>
                    <a:t> </a:t>
                  </a:r>
                  <a:r>
                    <a:rPr lang="en-US" altLang="zh-CN" sz="2000" dirty="0"/>
                    <a:t>and </a:t>
                  </a:r>
                  <a14:m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𝐵</m:t>
                      </m:r>
                      <m:r>
                        <a:rPr lang="en-US" altLang="zh-CN" sz="2000" i="1">
                          <a:latin typeface="Cambria Math"/>
                        </a:rPr>
                        <m:t>=5</m:t>
                      </m:r>
                    </m:oMath>
                  </a14:m>
                  <a:r>
                    <a:rPr lang="en-US" altLang="zh-CN" sz="2000" dirty="0"/>
                    <a:t>. What’s the </a:t>
                  </a:r>
                  <a:r>
                    <a:rPr lang="en-US" altLang="zh-CN" sz="2000" dirty="0" err="1"/>
                    <a:t>pdf</a:t>
                  </a:r>
                  <a:r>
                    <a:rPr lang="en-US" altLang="zh-CN" sz="2000" dirty="0"/>
                    <a:t> of the total waiting time </a:t>
                  </a:r>
                  <a14:m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𝑌</m:t>
                      </m:r>
                    </m:oMath>
                  </a14:m>
                  <a:r>
                    <a:rPr lang="en-US" altLang="zh-CN" sz="2000" dirty="0"/>
                    <a:t>.</a:t>
                  </a:r>
                  <a:endParaRPr lang="zh-CN" altLang="en-US" sz="2000" dirty="0"/>
                </a:p>
                <a:p>
                  <a:pPr algn="just"/>
                  <a:endParaRPr lang="en-US" altLang="zh-CN" sz="1800" dirty="0"/>
                </a:p>
                <a:p>
                  <a:pPr algn="just"/>
                  <a:endParaRPr lang="en-US" altLang="zh-CN" dirty="0"/>
                </a:p>
                <a:p>
                  <a:pPr algn="just"/>
                  <a:endParaRPr lang="zh-CN" altLang="en-US" sz="1800" dirty="0"/>
                </a:p>
                <a:p>
                  <a:pPr algn="just"/>
                  <a:endParaRPr lang="zh-CN" altLang="en-US" sz="1800" dirty="0">
                    <a:latin typeface="+mj-lt"/>
                  </a:endParaRPr>
                </a:p>
                <a:p>
                  <a:pPr algn="just"/>
                  <a:r>
                    <a:rPr kumimoji="1" lang="en-US" altLang="zh-CN" sz="2000" dirty="0"/>
                    <a:t> </a:t>
                  </a:r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xmlns:a14="http://schemas.microsoft.com/office/drawing/2010/main" xmlns="" id="{95404E4B-FEB9-43BB-8E3D-DCB26A255AF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6560" y="721359"/>
                  <a:ext cx="8361680" cy="791140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655" t="-1261" r="-72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2">
                <a:extLst>
                  <a:ext uri="{FF2B5EF4-FFF2-40B4-BE49-F238E27FC236}">
                    <a16:creationId xmlns="" xmlns:a16="http://schemas.microsoft.com/office/drawing/2014/main" id="{B23468C6-553C-4974-A028-0FFD24D3583B}"/>
                  </a:ext>
                </a:extLst>
              </p:cNvPr>
              <p:cNvSpPr txBox="1"/>
              <p:nvPr/>
            </p:nvSpPr>
            <p:spPr>
              <a:xfrm>
                <a:off x="391160" y="2531590"/>
                <a:ext cx="8361680" cy="15881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solidFill>
                      <a:srgbClr val="FF0000"/>
                    </a:solidFill>
                    <a:latin typeface="+mj-lt"/>
                  </a:rPr>
                  <a:t>Solution: </a:t>
                </a:r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200" dirty="0"/>
                  <a:t> be the waiting time on the first stop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/>
                  <a:t> be the waiting time on the second stop. The joint pdf is </a:t>
                </a:r>
              </a:p>
              <a:p>
                <a:pPr algn="just"/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𝑓</m:t>
                        </m:r>
                      </m:e>
                      <m:sub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(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)</m:t>
                    </m:r>
                    <m:r>
                      <a:rPr lang="en-US" altLang="zh-CN" sz="2200" i="1">
                        <a:latin typeface="Cambria Math"/>
                        <a:ea typeface="Cambria Math"/>
                      </a:rPr>
                      <m:t>∙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𝑓</m:t>
                        </m:r>
                      </m:e>
                      <m:sub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altLang="zh-CN" sz="2200" i="1">
                        <a:latin typeface="Cambria Math"/>
                        <a:ea typeface="Cambria Math"/>
                      </a:rPr>
                      <m:t>(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i="1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altLang="zh-CN" sz="2200" i="1">
                            <a:latin typeface="Cambria Math"/>
                          </a:rPr>
                          <m:t>25</m:t>
                        </m:r>
                      </m:den>
                    </m:f>
                  </m:oMath>
                </a14:m>
                <a:r>
                  <a:rPr lang="zh-CN" altLang="en-US" sz="2200" dirty="0"/>
                  <a:t> </a:t>
                </a:r>
                <a:r>
                  <a:rPr lang="en-US" altLang="zh-CN" sz="220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200" dirty="0">
                        <a:latin typeface="Cambria Math"/>
                      </a:rPr>
                      <m:t>0&lt;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&lt;5</m:t>
                    </m:r>
                  </m:oMath>
                </a14:m>
                <a:endParaRPr lang="zh-CN" altLang="en-US" sz="2200" dirty="0"/>
              </a:p>
              <a:p>
                <a:pPr algn="just"/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200" i="1">
                        <a:latin typeface="Cambria Math"/>
                      </a:rPr>
                      <m:t>=0</m:t>
                    </m:r>
                  </m:oMath>
                </a14:m>
                <a:r>
                  <a:rPr lang="en-US" altLang="zh-CN" sz="2200" dirty="0"/>
                  <a:t>,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otherwise.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6" name="TextBox 2">
                <a:extLst>
                  <a:ext uri="{FF2B5EF4-FFF2-40B4-BE49-F238E27FC236}">
                    <a16:creationId xmlns:a16="http://schemas.microsoft.com/office/drawing/2014/main" id="{B23468C6-553C-4974-A028-0FFD24D358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60" y="2531590"/>
                <a:ext cx="8361680" cy="1588192"/>
              </a:xfrm>
              <a:prstGeom prst="rect">
                <a:avLst/>
              </a:prstGeom>
              <a:blipFill>
                <a:blip r:embed="rId3"/>
                <a:stretch>
                  <a:fillRect l="-948" t="-1916" r="-948" b="-728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24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="" xmlns:a16="http://schemas.microsoft.com/office/drawing/2014/main" id="{8CC82297-A789-ADBC-85D8-47CB6206C230}"/>
                  </a:ext>
                </a:extLst>
              </p:cNvPr>
              <p:cNvSpPr txBox="1"/>
              <p:nvPr/>
            </p:nvSpPr>
            <p:spPr>
              <a:xfrm>
                <a:off x="391160" y="4181220"/>
                <a:ext cx="8361680" cy="14465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To find out the </a:t>
                </a:r>
                <a:r>
                  <a:rPr lang="en-US" altLang="zh-CN" sz="2200" dirty="0" err="1"/>
                  <a:t>pdf</a:t>
                </a:r>
                <a:r>
                  <a:rPr lang="en-US" altLang="zh-CN" sz="2200" dirty="0"/>
                  <a:t> of the total waiting time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/>
                  <a:t>, we firstly find out its </a:t>
                </a:r>
                <a:r>
                  <a:rPr lang="en-US" altLang="zh-CN" sz="2200" dirty="0" err="1"/>
                  <a:t>cdf</a:t>
                </a:r>
                <a:endParaRPr lang="zh-CN" altLang="en-US" sz="2200" dirty="0"/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𝐹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r>
                      <a:rPr lang="en-US" altLang="zh-CN" sz="2200" i="1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r>
                      <a:rPr lang="en-US" altLang="zh-CN" sz="2200" i="1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  <a:p>
                <a:pPr algn="just"/>
                <a:endParaRPr lang="zh-CN" altLang="en-US" sz="2200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8CC82297-A789-ADBC-85D8-47CB6206C2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60" y="4181220"/>
                <a:ext cx="8361680" cy="1446550"/>
              </a:xfrm>
              <a:prstGeom prst="rect">
                <a:avLst/>
              </a:prstGeom>
              <a:blipFill>
                <a:blip r:embed="rId4"/>
                <a:stretch>
                  <a:fillRect l="-948" t="-2532" r="-9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978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09505" y="953725"/>
            <a:ext cx="2642915" cy="2203077"/>
            <a:chOff x="5922150" y="2760174"/>
            <a:chExt cx="2642915" cy="2203077"/>
          </a:xfrm>
        </p:grpSpPr>
        <p:cxnSp>
          <p:nvCxnSpPr>
            <p:cNvPr id="3" name="直接箭头连接符 2"/>
            <p:cNvCxnSpPr/>
            <p:nvPr/>
          </p:nvCxnSpPr>
          <p:spPr>
            <a:xfrm>
              <a:off x="5922150" y="4335349"/>
              <a:ext cx="2642915" cy="21795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箭头连接符 3"/>
            <p:cNvCxnSpPr/>
            <p:nvPr/>
          </p:nvCxnSpPr>
          <p:spPr>
            <a:xfrm flipV="1">
              <a:off x="6669027" y="2760174"/>
              <a:ext cx="0" cy="2203077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矩形 4"/>
            <p:cNvSpPr/>
            <p:nvPr/>
          </p:nvSpPr>
          <p:spPr>
            <a:xfrm>
              <a:off x="6669027" y="3615269"/>
              <a:ext cx="738288" cy="72008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28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7219679" y="4253519"/>
                  <a:ext cx="3770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/>
                          </a:rPr>
                          <m:t>5</m:t>
                        </m:r>
                      </m:oMath>
                    </m:oMathPara>
                  </a14:m>
                  <a:endParaRPr lang="zh-CN" altLang="en-US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19679" y="4253519"/>
                  <a:ext cx="377026" cy="369332"/>
                </a:xfrm>
                <a:prstGeom prst="rect">
                  <a:avLst/>
                </a:prstGeom>
                <a:blipFill rotWithShape="1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6334375" y="3440184"/>
                  <a:ext cx="3770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/>
                          </a:rPr>
                          <m:t>5</m:t>
                        </m:r>
                      </m:oMath>
                    </m:oMathPara>
                  </a14:m>
                  <a:endParaRPr lang="zh-CN" altLang="en-US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34375" y="3440184"/>
                  <a:ext cx="377026" cy="369332"/>
                </a:xfrm>
                <a:prstGeom prst="rect">
                  <a:avLst/>
                </a:prstGeom>
                <a:blipFill rotWithShape="1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8151853" y="2483895"/>
                <a:ext cx="534955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1853" y="2483895"/>
                <a:ext cx="534955" cy="430887"/>
              </a:xfrm>
              <a:prstGeom prst="rect">
                <a:avLst/>
              </a:prstGeom>
              <a:blipFill rotWithShape="1">
                <a:blip r:embed="rId4"/>
                <a:stretch>
                  <a:fillRect b="-14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6058302" y="889021"/>
                <a:ext cx="541495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8302" y="889021"/>
                <a:ext cx="541495" cy="430887"/>
              </a:xfrm>
              <a:prstGeom prst="rect">
                <a:avLst/>
              </a:prstGeom>
              <a:blipFill rotWithShape="1">
                <a:blip r:embed="rId5"/>
                <a:stretch>
                  <a:fillRect b="-28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直接连接符 9"/>
          <p:cNvCxnSpPr/>
          <p:nvPr/>
        </p:nvCxnSpPr>
        <p:spPr>
          <a:xfrm>
            <a:off x="5829724" y="1699647"/>
            <a:ext cx="1554336" cy="1347981"/>
          </a:xfrm>
          <a:prstGeom prst="line">
            <a:avLst/>
          </a:prstGeom>
          <a:ln w="15875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/>
              <p:cNvSpPr/>
              <p:nvPr/>
            </p:nvSpPr>
            <p:spPr>
              <a:xfrm>
                <a:off x="6160019" y="1988840"/>
                <a:ext cx="38260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/>
                          <a:ea typeface="Cambria Math"/>
                        </a:rPr>
                        <m:t>𝑦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1" name="矩形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0019" y="1988840"/>
                <a:ext cx="382605" cy="369332"/>
              </a:xfrm>
              <a:prstGeom prst="rect">
                <a:avLst/>
              </a:prstGeom>
              <a:blipFill rotWithShape="1">
                <a:blip r:embed="rId6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219204" y="1043735"/>
                <a:ext cx="170835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200" b="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0&lt;</m:t>
                    </m:r>
                    <m:r>
                      <a:rPr lang="en-US" altLang="zh-CN" sz="2200" b="0" i="1" smtClean="0">
                        <a:latin typeface="Cambria Math"/>
                      </a:rPr>
                      <m:t>𝑦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≤5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,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204" y="1043735"/>
                <a:ext cx="1708353" cy="430887"/>
              </a:xfrm>
              <a:prstGeom prst="rect">
                <a:avLst/>
              </a:prstGeom>
              <a:blipFill rotWithShape="1">
                <a:blip r:embed="rId7"/>
                <a:stretch>
                  <a:fillRect l="-4643" t="-7042" r="-3571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/>
              <p:cNvSpPr/>
              <p:nvPr/>
            </p:nvSpPr>
            <p:spPr>
              <a:xfrm>
                <a:off x="-400296" y="1599995"/>
                <a:ext cx="4497064" cy="7837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𝐹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sz="20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nary>
                        <m:naryPr>
                          <m:ctrlPr>
                            <a:rPr lang="zh-CN" altLang="en-US" sz="20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000" i="1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2000" b="0" i="1" smtClean="0">
                              <a:latin typeface="Cambria Math"/>
                            </a:rPr>
                            <m:t>𝑦</m:t>
                          </m:r>
                        </m:sup>
                        <m:e>
                          <m:nary>
                            <m:naryPr>
                              <m:ctrlPr>
                                <a:rPr lang="en-US" altLang="zh-CN" sz="20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2000" i="1">
                                  <a:latin typeface="Cambria Math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𝑦</m:t>
                              </m:r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sup>
                            <m:e>
                              <m:f>
                                <m:fPr>
                                  <m:ctrlPr>
                                    <a:rPr lang="en-US" altLang="zh-CN" sz="20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2</m:t>
                                  </m:r>
                                  <m:r>
                                    <m:rPr>
                                      <m:brk m:alnAt="7"/>
                                    </m:rPr>
                                    <a:rPr lang="en-US" altLang="zh-CN" sz="2000" i="1">
                                      <a:latin typeface="Cambria Math"/>
                                    </a:rPr>
                                    <m:t>5</m:t>
                                  </m:r>
                                </m:den>
                              </m:f>
                              <m:r>
                                <a:rPr lang="en-US" altLang="zh-CN" sz="2000" i="1">
                                  <a:latin typeface="Cambria Math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CN" sz="2000" i="1">
                                  <a:latin typeface="Cambria Math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4" name="矩形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00296" y="1599995"/>
                <a:ext cx="4497064" cy="783741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3351505" y="1599995"/>
                <a:ext cx="2210605" cy="6705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/>
                        </a:rPr>
                        <m:t>=</m:t>
                      </m:r>
                      <m:box>
                        <m:boxPr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altLang="zh-CN" sz="20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25</m:t>
                              </m:r>
                            </m:den>
                          </m:f>
                        </m:e>
                      </m:box>
                      <m:r>
                        <a:rPr lang="en-US" altLang="zh-CN" sz="2400" i="1" smtClean="0">
                          <a:latin typeface="Cambria Math"/>
                          <a:ea typeface="Cambria Math"/>
                        </a:rPr>
                        <m:t>∙</m:t>
                      </m:r>
                      <m:box>
                        <m:boxPr>
                          <m:ctrlPr>
                            <a:rPr lang="en-US" altLang="zh-CN" sz="2400" i="1" smtClean="0">
                              <a:latin typeface="Cambria Math" charset="0"/>
                              <a:ea typeface="Cambria Math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altLang="zh-CN" sz="2400" i="1" smtClean="0">
                                  <a:latin typeface="Cambria Math" charset="0"/>
                                  <a:ea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zh-CN" sz="2400" b="0" i="1" smtClean="0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b="0" i="1" smtClean="0">
                                      <a:latin typeface="Cambria Math"/>
                                      <a:ea typeface="Cambria Math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altLang="zh-CN" sz="2400" b="0" i="1" smtClean="0">
                                      <a:latin typeface="Cambria Math"/>
                                      <a:ea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zh-CN" sz="2400" b="0" i="1" smtClean="0">
                                  <a:latin typeface="Cambria Math"/>
                                  <a:ea typeface="Cambria Math"/>
                                </a:rPr>
                                <m:t>2</m:t>
                              </m:r>
                            </m:den>
                          </m:f>
                        </m:e>
                      </m:box>
                      <m:r>
                        <a:rPr lang="en-US" altLang="zh-CN" sz="2400" b="0" i="1" smtClean="0">
                          <a:latin typeface="Cambria Math"/>
                          <a:ea typeface="Cambria Math"/>
                        </a:rPr>
                        <m:t>=</m:t>
                      </m:r>
                      <m:f>
                        <m:fPr>
                          <m:ctrlPr>
                            <a:rPr lang="en-US" altLang="zh-CN" sz="20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2000" i="1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2000" b="0" i="1" smtClean="0">
                              <a:latin typeface="Cambria Math"/>
                            </a:rPr>
                            <m:t>50</m:t>
                          </m:r>
                        </m:den>
                      </m:f>
                      <m:sSup>
                        <m:sSupPr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altLang="zh-CN" sz="2000" b="0" i="1" smtClean="0">
                              <a:latin typeface="Cambria Math"/>
                            </a:rPr>
                            <m:t>𝑦</m:t>
                          </m:r>
                        </m:e>
                        <m:sup>
                          <m:r>
                            <a:rPr lang="en-US" altLang="zh-CN" sz="2000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1505" y="1599995"/>
                <a:ext cx="2210605" cy="670568"/>
              </a:xfrm>
              <a:prstGeom prst="rect">
                <a:avLst/>
              </a:prstGeom>
              <a:blipFill rotWithShape="1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直接连接符 17"/>
          <p:cNvCxnSpPr/>
          <p:nvPr/>
        </p:nvCxnSpPr>
        <p:spPr>
          <a:xfrm>
            <a:off x="6310243" y="1402373"/>
            <a:ext cx="1582531" cy="1347981"/>
          </a:xfrm>
          <a:prstGeom prst="line">
            <a:avLst/>
          </a:prstGeom>
          <a:ln w="15875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219204" y="2528900"/>
                <a:ext cx="186384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200" b="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5&lt;</m:t>
                    </m:r>
                    <m:r>
                      <a:rPr lang="en-US" altLang="zh-CN" sz="2200" b="0" i="1" smtClean="0">
                        <a:latin typeface="Cambria Math"/>
                      </a:rPr>
                      <m:t>𝑦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≤10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,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204" y="2528900"/>
                <a:ext cx="1863844" cy="430887"/>
              </a:xfrm>
              <a:prstGeom prst="rect">
                <a:avLst/>
              </a:prstGeom>
              <a:blipFill rotWithShape="1">
                <a:blip r:embed="rId10"/>
                <a:stretch>
                  <a:fillRect l="-4248" t="-7042" r="-3268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矩形 23"/>
              <p:cNvSpPr/>
              <p:nvPr/>
            </p:nvSpPr>
            <p:spPr>
              <a:xfrm>
                <a:off x="6185539" y="1264403"/>
                <a:ext cx="38260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/>
                          <a:ea typeface="Cambria Math"/>
                        </a:rPr>
                        <m:t>𝑦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4" name="矩形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5539" y="1264403"/>
                <a:ext cx="382605" cy="369332"/>
              </a:xfrm>
              <a:prstGeom prst="rect">
                <a:avLst/>
              </a:prstGeom>
              <a:blipFill rotWithShape="1">
                <a:blip r:embed="rId11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矩形 24"/>
              <p:cNvSpPr/>
              <p:nvPr/>
            </p:nvSpPr>
            <p:spPr>
              <a:xfrm>
                <a:off x="-153525" y="3070633"/>
                <a:ext cx="4497064" cy="8228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𝐹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sz="20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r>
                        <a:rPr lang="en-US" altLang="zh-CN" sz="2000" b="0" i="1" smtClean="0">
                          <a:latin typeface="Cambria Math"/>
                        </a:rPr>
                        <m:t>1−</m:t>
                      </m:r>
                      <m:nary>
                        <m:naryPr>
                          <m:ctrlPr>
                            <a:rPr lang="zh-CN" altLang="en-US" sz="20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altLang="zh-CN" sz="2000" b="0" i="1" smtClean="0">
                              <a:latin typeface="Cambria Math"/>
                            </a:rPr>
                            <m:t>𝑦</m:t>
                          </m:r>
                          <m:r>
                            <a:rPr lang="en-US" altLang="zh-CN" sz="2000" b="0" i="1" smtClean="0">
                              <a:latin typeface="Cambria Math"/>
                            </a:rPr>
                            <m:t>−5</m:t>
                          </m:r>
                        </m:sub>
                        <m:sup>
                          <m:r>
                            <a:rPr lang="en-US" altLang="zh-CN" sz="2000" b="0" i="1" smtClean="0">
                              <a:latin typeface="Cambria Math"/>
                            </a:rPr>
                            <m:t>5</m:t>
                          </m:r>
                        </m:sup>
                        <m:e>
                          <m:nary>
                            <m:naryPr>
                              <m:ctrlPr>
                                <a:rPr lang="en-US" altLang="zh-CN" sz="20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2000" i="1">
                                  <a:latin typeface="Cambria Math"/>
                                </a:rPr>
                                <m:t>𝑦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5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US" altLang="zh-CN" sz="20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2</m:t>
                                  </m:r>
                                  <m:r>
                                    <m:rPr>
                                      <m:brk m:alnAt="7"/>
                                    </m:rPr>
                                    <a:rPr lang="en-US" altLang="zh-CN" sz="2000" i="1">
                                      <a:latin typeface="Cambria Math"/>
                                    </a:rPr>
                                    <m:t>5</m:t>
                                  </m:r>
                                </m:den>
                              </m:f>
                              <m:r>
                                <a:rPr lang="en-US" altLang="zh-CN" sz="2000" i="1">
                                  <a:latin typeface="Cambria Math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CN" sz="2000" i="1">
                                  <a:latin typeface="Cambria Math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25" name="矩形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53525" y="3070633"/>
                <a:ext cx="4497064" cy="822854"/>
              </a:xfrm>
              <a:prstGeom prst="rect">
                <a:avLst/>
              </a:prstGeom>
              <a:blipFill rotWithShape="1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4034957" y="3068960"/>
                <a:ext cx="4597156" cy="6705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/>
                        </a:rPr>
                        <m:t>=1−</m:t>
                      </m:r>
                      <m:box>
                        <m:boxPr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altLang="zh-CN" sz="20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25</m:t>
                              </m:r>
                            </m:den>
                          </m:f>
                        </m:e>
                      </m:box>
                      <m:r>
                        <a:rPr lang="en-US" altLang="zh-CN" sz="2400" i="1" smtClean="0">
                          <a:latin typeface="Cambria Math"/>
                          <a:ea typeface="Cambria Math"/>
                        </a:rPr>
                        <m:t>∙</m:t>
                      </m:r>
                      <m:box>
                        <m:boxPr>
                          <m:ctrlPr>
                            <a:rPr lang="en-US" altLang="zh-CN" sz="2400" i="1" smtClean="0">
                              <a:latin typeface="Cambria Math" charset="0"/>
                              <a:ea typeface="Cambria Math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altLang="zh-CN" sz="2400" i="1" smtClean="0">
                                  <a:latin typeface="Cambria Math" charset="0"/>
                                  <a:ea typeface="Cambria Math"/>
                                </a:rPr>
                              </m:ctrlPr>
                            </m:fPr>
                            <m:num>
                              <m:r>
                                <a:rPr lang="en-US" altLang="zh-CN" sz="2400" b="0" i="1" smtClean="0">
                                  <a:latin typeface="Cambria Math"/>
                                  <a:ea typeface="Cambria Math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b="0" i="1" smtClean="0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b="0" i="1" smtClean="0">
                                      <a:latin typeface="Cambria Math"/>
                                      <a:ea typeface="Cambria Math"/>
                                    </a:rPr>
                                    <m:t>10−</m:t>
                                  </m:r>
                                  <m:r>
                                    <a:rPr lang="en-US" altLang="zh-CN" sz="2400" b="0" i="1" smtClean="0">
                                      <a:latin typeface="Cambria Math"/>
                                      <a:ea typeface="Cambria Math"/>
                                    </a:rPr>
                                    <m:t>𝑦</m:t>
                                  </m:r>
                                  <m:r>
                                    <a:rPr lang="en-US" altLang="zh-CN" sz="2400" b="0" i="1" smtClean="0">
                                      <a:latin typeface="Cambria Math"/>
                                      <a:ea typeface="Cambria Math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altLang="zh-CN" sz="2400" b="0" i="1" smtClean="0">
                                      <a:latin typeface="Cambria Math"/>
                                      <a:ea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zh-CN" sz="2400" b="0" i="1" smtClean="0">
                                  <a:latin typeface="Cambria Math"/>
                                  <a:ea typeface="Cambria Math"/>
                                </a:rPr>
                                <m:t>2</m:t>
                              </m:r>
                            </m:den>
                          </m:f>
                        </m:e>
                      </m:box>
                      <m:r>
                        <a:rPr lang="en-US" altLang="zh-CN" sz="2400" b="0" i="1" smtClean="0">
                          <a:latin typeface="Cambria Math"/>
                          <a:ea typeface="Cambria Math"/>
                        </a:rPr>
                        <m:t>=1−</m:t>
                      </m:r>
                      <m:f>
                        <m:fPr>
                          <m:ctrlPr>
                            <a:rPr lang="en-US" altLang="zh-CN" sz="20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2000" i="1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2000" b="0" i="1" smtClean="0">
                              <a:latin typeface="Cambria Math"/>
                            </a:rPr>
                            <m:t>50</m:t>
                          </m:r>
                        </m:den>
                      </m:f>
                      <m:sSup>
                        <m:sSupPr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altLang="zh-CN" sz="2000" b="0" i="1" smtClean="0">
                              <a:latin typeface="Cambria Math"/>
                            </a:rPr>
                            <m:t>(10−</m:t>
                          </m:r>
                          <m:r>
                            <a:rPr lang="en-US" altLang="zh-CN" sz="2000" b="0" i="1" smtClean="0">
                              <a:latin typeface="Cambria Math"/>
                            </a:rPr>
                            <m:t>𝑦</m:t>
                          </m:r>
                          <m:r>
                            <a:rPr lang="en-US" altLang="zh-CN" sz="2000" b="0" i="1" smtClean="0">
                              <a:latin typeface="Cambria Math"/>
                            </a:rPr>
                            <m:t>)</m:t>
                          </m:r>
                        </m:e>
                        <m:sup>
                          <m:r>
                            <a:rPr lang="en-US" altLang="zh-CN" sz="2000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4957" y="3068960"/>
                <a:ext cx="4597156" cy="670568"/>
              </a:xfrm>
              <a:prstGeom prst="rect">
                <a:avLst/>
              </a:prstGeom>
              <a:blipFill rotWithShape="1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矩形 28"/>
              <p:cNvSpPr/>
              <p:nvPr/>
            </p:nvSpPr>
            <p:spPr>
              <a:xfrm>
                <a:off x="231371" y="4059070"/>
                <a:ext cx="5084149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/>
                          </a:rPr>
                          <m:t>𝐹</m:t>
                        </m:r>
                      </m:e>
                      <m:sub>
                        <m:r>
                          <a:rPr lang="en-US" altLang="zh-CN" sz="2000" i="1">
                            <a:latin typeface="Cambria Math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000" i="1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000" i="1">
                        <a:latin typeface="Cambria Math"/>
                      </a:rPr>
                      <m:t>=</m:t>
                    </m:r>
                    <m:r>
                      <a:rPr lang="en-US" altLang="zh-CN" sz="2000" b="0" i="1" smtClean="0">
                        <a:latin typeface="Cambria Math"/>
                      </a:rPr>
                      <m:t>0</m:t>
                    </m:r>
                  </m:oMath>
                </a14:m>
                <a:r>
                  <a:rPr lang="en-US" altLang="zh-CN" sz="2000" dirty="0"/>
                  <a:t>,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𝑦</m:t>
                    </m:r>
                    <m:r>
                      <a:rPr lang="en-US" altLang="zh-CN" sz="2000" b="0" i="1" smtClean="0">
                        <a:latin typeface="Cambria Math"/>
                      </a:rPr>
                      <m:t>&lt;0</m:t>
                    </m:r>
                    <m:r>
                      <a:rPr lang="en-US" altLang="zh-CN" sz="2000" b="0" i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/>
                          </a:rPr>
                          <m:t>𝐹</m:t>
                        </m:r>
                      </m:e>
                      <m:sub>
                        <m:r>
                          <a:rPr lang="en-US" altLang="zh-CN" sz="2000" i="1">
                            <a:latin typeface="Cambria Math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000" i="1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000" i="1">
                        <a:latin typeface="Cambria Math"/>
                      </a:rPr>
                      <m:t>=</m:t>
                    </m:r>
                    <m:r>
                      <a:rPr lang="en-US" altLang="zh-CN" sz="2000" b="0" i="1" smtClean="0">
                        <a:latin typeface="Cambria Math"/>
                      </a:rPr>
                      <m:t>1</m:t>
                    </m:r>
                  </m:oMath>
                </a14:m>
                <a:r>
                  <a:rPr lang="en-US" altLang="zh-CN" sz="2000" dirty="0"/>
                  <a:t>,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/>
                      </a:rPr>
                      <m:t>𝑦</m:t>
                    </m:r>
                    <m:r>
                      <a:rPr lang="en-US" altLang="zh-CN" sz="2000" b="0" i="1" smtClean="0">
                        <a:latin typeface="Cambria Math"/>
                      </a:rPr>
                      <m:t>&gt;1</m:t>
                    </m:r>
                    <m:r>
                      <a:rPr lang="en-US" altLang="zh-CN" sz="2000" i="1">
                        <a:latin typeface="Cambria Math"/>
                      </a:rPr>
                      <m:t>0</m:t>
                    </m:r>
                  </m:oMath>
                </a14:m>
                <a:r>
                  <a:rPr lang="en-US" altLang="zh-CN" sz="2000" dirty="0"/>
                  <a:t>.</a:t>
                </a:r>
                <a:endParaRPr lang="zh-CN" altLang="en-US" sz="2000" dirty="0"/>
              </a:p>
            </p:txBody>
          </p:sp>
        </mc:Choice>
        <mc:Fallback xmlns="">
          <p:sp>
            <p:nvSpPr>
              <p:cNvPr id="29" name="矩形 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371" y="4059070"/>
                <a:ext cx="5084149" cy="400110"/>
              </a:xfrm>
              <a:prstGeom prst="rect">
                <a:avLst/>
              </a:prstGeom>
              <a:blipFill rotWithShape="1">
                <a:blip r:embed="rId14"/>
                <a:stretch>
                  <a:fillRect t="-6154" r="-360" b="-2923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253206" y="4734145"/>
                <a:ext cx="5060809" cy="13913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bSup>
                      <m:sSub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𝐹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′</m:t>
                        </m:r>
                      </m:sup>
                    </m:sSubSup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𝑦</m:t>
                    </m:r>
                    <m:r>
                      <a:rPr lang="en-US" altLang="zh-CN" sz="2200" b="0" i="1" smtClean="0">
                        <a:latin typeface="Cambria Math"/>
                      </a:rPr>
                      <m:t>)=</m:t>
                    </m:r>
                    <m:d>
                      <m:dPr>
                        <m:begChr m:val="{"/>
                        <m:endChr m:val=""/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f>
                                <m:f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brk m:alnAt="7"/>
                                    </m:rPr>
                                    <a:rPr lang="en-US" altLang="zh-CN" sz="2200" b="0" i="1" smtClean="0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m:rPr>
                                      <m:brk m:alnAt="7"/>
                                    </m:rPr>
                                    <a:rPr lang="en-US" altLang="zh-CN" sz="2200" b="0" i="1" smtClean="0">
                                      <a:latin typeface="Cambria Math"/>
                                    </a:rPr>
                                    <m:t>2</m:t>
                                  </m:r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5</m:t>
                                  </m:r>
                                </m:den>
                              </m:f>
                              <m:r>
                                <m:rPr>
                                  <m:brk m:alnAt="7"/>
                                </m:rPr>
                                <a:rPr lang="en-US" altLang="zh-CN" sz="2200" b="0" i="1" smtClean="0">
                                  <a:latin typeface="Cambria Math"/>
                                </a:rPr>
                                <m:t>𝑦</m:t>
                              </m:r>
                            </m:e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0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  <a:ea typeface="Cambria Math"/>
                                </a:rPr>
                                <m:t>≤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  <a:ea typeface="Cambria Math"/>
                                </a:rPr>
                                <m:t>𝑦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  <a:ea typeface="Cambria Math"/>
                                </a:rPr>
                                <m:t>&lt;5</m:t>
                              </m:r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5</m:t>
                                  </m:r>
                                </m:den>
                              </m:f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25</m:t>
                                  </m:r>
                                </m:den>
                              </m:f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𝑦</m:t>
                              </m:r>
                            </m:e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5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  <a:ea typeface="Cambria Math"/>
                                </a:rPr>
                                <m:t>≤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  <a:ea typeface="Cambria Math"/>
                                </a:rPr>
                                <m:t>𝑦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  <a:ea typeface="Cambria Math"/>
                                </a:rPr>
                                <m:t>≤10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206" y="4734145"/>
                <a:ext cx="5060809" cy="1391343"/>
              </a:xfrm>
              <a:prstGeom prst="rect">
                <a:avLst/>
              </a:prstGeom>
              <a:blipFill rotWithShape="1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3734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7" grpId="0"/>
      <p:bldP spid="21" grpId="0"/>
      <p:bldP spid="24" grpId="0"/>
      <p:bldP spid="25" grpId="0"/>
      <p:bldP spid="28" grpId="0"/>
      <p:bldP spid="29" grpId="0"/>
      <p:bldP spid="3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43345" y="1268760"/>
            <a:ext cx="37243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solidFill>
                  <a:schemeClr val="lt1"/>
                </a:solidFill>
              </a:rPr>
              <a:t>More Than Two Random Variables</a:t>
            </a:r>
            <a:endParaRPr kumimoji="1" lang="zh-CN" altLang="en-US" dirty="0">
              <a:solidFill>
                <a:schemeClr val="l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296525" y="1763815"/>
                <a:ext cx="8456315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dirty="0"/>
                  <a:t> are all discrete random variables, the joint </a:t>
                </a:r>
                <a:r>
                  <a:rPr lang="en-US" altLang="zh-CN" sz="2200" dirty="0" err="1"/>
                  <a:t>pmf</a:t>
                </a:r>
                <a:r>
                  <a:rPr lang="en-US" altLang="zh-CN" sz="2200" dirty="0"/>
                  <a:t> of the variables is the function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25" y="1763815"/>
                <a:ext cx="8456315" cy="769441"/>
              </a:xfrm>
              <a:prstGeom prst="rect">
                <a:avLst/>
              </a:prstGeom>
              <a:blipFill rotWithShape="0">
                <a:blip r:embed="rId2"/>
                <a:stretch>
                  <a:fillRect l="-937" t="-3937" r="-937" b="-157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459120" y="2663915"/>
                <a:ext cx="624292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200" b="0" i="1" smtClean="0">
                              <a:latin typeface="Cambria Math"/>
                            </a:rPr>
                            <m:t>, …,</m:t>
                          </m:r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(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,</m:t>
                      </m:r>
                      <m:sSub>
                        <m:sSub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altLang="zh-CN" sz="220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,…,</m:t>
                      </m:r>
                      <m:sSub>
                        <m:sSub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𝑛</m:t>
                          </m:r>
                        </m:sub>
                      </m:sSub>
                      <m:r>
                        <a:rPr lang="en-US" altLang="zh-CN" sz="220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𝑛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9120" y="2663915"/>
                <a:ext cx="6242927" cy="430887"/>
              </a:xfrm>
              <a:prstGeom prst="rect">
                <a:avLst/>
              </a:prstGeom>
              <a:blipFill rotWithShape="1">
                <a:blip r:embed="rId3"/>
                <a:stretch>
                  <a:fillRect r="-98" b="-183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343345" y="3293985"/>
                <a:ext cx="8409496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If the variables are continuous, the joint </a:t>
                </a:r>
                <a:r>
                  <a:rPr lang="en-US" altLang="zh-CN" sz="2200" dirty="0" err="1"/>
                  <a:t>pdf</a:t>
                </a:r>
                <a:r>
                  <a:rPr lang="en-US" altLang="zh-CN" sz="2200" dirty="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is the function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𝑓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/>
                  <a:t> such that for any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intervals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, …,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sz="2200" i="1">
                        <a:latin typeface="Cambria Math"/>
                      </a:rPr>
                      <m:t>, </m:t>
                    </m:r>
                  </m:oMath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345" y="3293985"/>
                <a:ext cx="8409496" cy="1107996"/>
              </a:xfrm>
              <a:prstGeom prst="rect">
                <a:avLst/>
              </a:prstGeom>
              <a:blipFill rotWithShape="0">
                <a:blip r:embed="rId4"/>
                <a:stretch>
                  <a:fillRect l="-942" t="-38462" r="-870" b="-50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459544" y="4644135"/>
                <a:ext cx="438158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(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≤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≤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,…,</m:t>
                      </m:r>
                      <m:sSub>
                        <m:sSub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𝑛</m:t>
                          </m:r>
                        </m:sub>
                      </m:sSub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≤</m:t>
                      </m:r>
                      <m:sSub>
                        <m:sSubPr>
                          <m:ctrlPr>
                            <a:rPr lang="en-US" altLang="zh-CN" sz="2200" i="1">
                              <a:latin typeface="Cambria Math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altLang="zh-CN" sz="2200" i="1">
                              <a:latin typeface="Cambria Math"/>
                              <a:ea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𝑛</m:t>
                          </m:r>
                        </m:sub>
                      </m:sSub>
                      <m:r>
                        <a:rPr lang="en-US" altLang="zh-CN" sz="2200" i="1">
                          <a:latin typeface="Cambria Math"/>
                          <a:ea typeface="Cambria Math"/>
                        </a:rPr>
                        <m:t>≤</m:t>
                      </m:r>
                      <m:sSub>
                        <m:sSubPr>
                          <m:ctrlPr>
                            <a:rPr lang="en-US" altLang="zh-CN" sz="2200" i="1">
                              <a:latin typeface="Cambria Math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altLang="zh-CN" sz="2200" i="1">
                              <a:latin typeface="Cambria Math"/>
                              <a:ea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𝑛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9544" y="4644135"/>
                <a:ext cx="4381584" cy="430887"/>
              </a:xfrm>
              <a:prstGeom prst="rect">
                <a:avLst/>
              </a:prstGeom>
              <a:blipFill rotWithShape="1">
                <a:blip r:embed="rId5"/>
                <a:stretch>
                  <a:fillRect b="-183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130095" y="5184195"/>
                <a:ext cx="4940520" cy="6008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23"/>
                              </m:rPr>
                              <a:rPr lang="en-US" altLang="zh-CN" sz="2200" b="0" i="1" smtClean="0">
                                <a:latin typeface="Cambria Math"/>
                              </a:rPr>
                              <m:t>𝑎</m:t>
                            </m:r>
                          </m:e>
                          <m:sub>
                            <m:r>
                              <m:rPr>
                                <m:brk m:alnAt="23"/>
                              </m:rP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sub>
                      <m:sup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sup>
                      <m:e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⋯ </m:t>
                        </m:r>
                      </m:e>
                    </m:nary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23"/>
                              </m:rPr>
                              <a:rPr lang="en-US" altLang="zh-CN" sz="2200" b="0" i="1" smtClean="0">
                                <a:latin typeface="Cambria Math"/>
                              </a:rPr>
                              <m:t>𝑎</m:t>
                            </m:r>
                          </m:e>
                          <m:sub>
                            <m:r>
                              <m:rPr>
                                <m:brk m:alnAt="23"/>
                              </m:rPr>
                              <a:rPr lang="en-US" altLang="zh-CN" sz="2200" b="0" i="1" smtClean="0">
                                <a:latin typeface="Cambria Math"/>
                              </a:rPr>
                              <m:t>𝑛</m:t>
                            </m:r>
                          </m:sub>
                        </m:sSub>
                      </m:sub>
                      <m:sup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𝑛</m:t>
                            </m:r>
                          </m:sub>
                        </m:sSub>
                      </m:sup>
                      <m:e>
                        <m:r>
                          <a:rPr lang="en-US" altLang="zh-CN" sz="2200" i="1">
                            <a:latin typeface="Cambria Math"/>
                          </a:rPr>
                          <m:t>𝑓</m:t>
                        </m:r>
                        <m:r>
                          <a:rPr lang="en-US" altLang="zh-CN" sz="2200" i="1">
                            <a:latin typeface="Cambria Math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, </m:t>
                        </m:r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,…,</m:t>
                        </m:r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)</m:t>
                        </m:r>
                      </m:e>
                    </m:nary>
                    <m:r>
                      <a:rPr lang="en-US" altLang="zh-CN" sz="2200" b="0" i="1" smtClean="0">
                        <a:latin typeface="Cambria Math"/>
                      </a:rPr>
                      <m:t>𝑑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⋯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𝑑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0095" y="5184195"/>
                <a:ext cx="4940520" cy="600870"/>
              </a:xfrm>
              <a:prstGeom prst="rect">
                <a:avLst/>
              </a:prstGeom>
              <a:blipFill rotWithShape="1">
                <a:blip r:embed="rId6"/>
                <a:stretch>
                  <a:fillRect r="-740" b="-40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34729758-A7AB-4DDE-8966-C4B79F5E60E1}"/>
              </a:ext>
            </a:extLst>
          </p:cNvPr>
          <p:cNvSpPr/>
          <p:nvPr/>
        </p:nvSpPr>
        <p:spPr>
          <a:xfrm>
            <a:off x="391160" y="602857"/>
            <a:ext cx="8361680" cy="5710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More Than Two Random Variables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257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345682" y="1538790"/>
                <a:ext cx="8415935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Consider an experiment consisting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independent and identical</a:t>
                </a:r>
              </a:p>
              <a:p>
                <a:pPr algn="just"/>
                <a:r>
                  <a:rPr lang="en-US" altLang="zh-CN" sz="2200" dirty="0"/>
                  <a:t>Trials, in which each trial can result in any one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𝑟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possible outcomes.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682" y="1538790"/>
                <a:ext cx="8415935" cy="1107996"/>
              </a:xfrm>
              <a:prstGeom prst="rect">
                <a:avLst/>
              </a:prstGeom>
              <a:blipFill rotWithShape="0">
                <a:blip r:embed="rId2"/>
                <a:stretch>
                  <a:fillRect l="-942" t="-2747" r="-1014" b="-10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358950" y="2685237"/>
                <a:ext cx="8267691" cy="14465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smtClean="0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en-US" altLang="zh-CN" sz="2200" i="1" dirty="0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2200" b="0" i="1" dirty="0" smtClean="0">
                        <a:latin typeface="Cambria Math"/>
                      </a:rPr>
                      <m:t>=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𝑃</m:t>
                    </m:r>
                  </m:oMath>
                </a14:m>
                <a:r>
                  <a:rPr lang="en-US" altLang="zh-CN" sz="2200" dirty="0"/>
                  <a:t>(outcome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𝑖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on any particular trial), and define random variables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200" dirty="0"/>
                  <a:t> the number of trials resulting in outcome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𝑖</m:t>
                    </m:r>
                    <m:r>
                      <a:rPr lang="en-US" altLang="zh-CN" sz="2200" i="1" dirty="0" smtClean="0">
                        <a:latin typeface="Cambria Math"/>
                      </a:rPr>
                      <m:t> </m:t>
                    </m:r>
                  </m:oMath>
                </a14:m>
                <a:endParaRPr lang="en-US" altLang="zh-CN" sz="2200" i="1" dirty="0">
                  <a:latin typeface="Cambria Math"/>
                </a:endParaRPr>
              </a:p>
              <a:p>
                <a:pPr algn="just"/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𝑖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=</m:t>
                    </m:r>
                    <m:r>
                      <a:rPr lang="en-US" altLang="zh-CN" sz="2200" i="1" dirty="0" smtClean="0">
                        <a:latin typeface="Cambria Math"/>
                      </a:rPr>
                      <m:t>1, . . . , </m:t>
                    </m:r>
                    <m:r>
                      <a:rPr lang="en-US" altLang="zh-CN" sz="2200" i="1" dirty="0" smtClean="0">
                        <a:latin typeface="Cambria Math"/>
                      </a:rPr>
                      <m:t>𝑟</m:t>
                    </m:r>
                    <m:r>
                      <a:rPr lang="en-US" altLang="zh-CN" sz="2200" i="1" dirty="0" smtClean="0">
                        <a:latin typeface="Cambria Math"/>
                      </a:rPr>
                      <m:t>). </m:t>
                    </m:r>
                  </m:oMath>
                </a14:m>
                <a:r>
                  <a:rPr lang="en-US" altLang="zh-CN" sz="2200" dirty="0"/>
                  <a:t>Such an experiment is called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multinomial experiment</a:t>
                </a:r>
                <a:r>
                  <a:rPr lang="en-US" altLang="zh-CN" sz="2200" b="1" dirty="0"/>
                  <a:t>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950" y="2685237"/>
                <a:ext cx="8267691" cy="1446550"/>
              </a:xfrm>
              <a:prstGeom prst="rect">
                <a:avLst/>
              </a:prstGeom>
              <a:blipFill>
                <a:blip r:embed="rId3"/>
                <a:stretch>
                  <a:fillRect l="-959" t="-2101" r="-959" b="-79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345682" y="4131787"/>
                <a:ext cx="8611180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The joint </a:t>
                </a:r>
                <a:r>
                  <a:rPr lang="en-US" altLang="zh-CN" sz="2200" dirty="0" err="1"/>
                  <a:t>pmf</a:t>
                </a:r>
                <a:r>
                  <a:rPr lang="en-US" altLang="zh-CN" sz="2200" dirty="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𝑟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is called the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multinomial distribution</a:t>
                </a:r>
                <a:r>
                  <a:rPr lang="en-US" altLang="zh-CN" sz="2200" b="1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682" y="4131787"/>
                <a:ext cx="8611180" cy="430887"/>
              </a:xfrm>
              <a:prstGeom prst="rect">
                <a:avLst/>
              </a:prstGeom>
              <a:blipFill rotWithShape="0">
                <a:blip r:embed="rId4"/>
                <a:stretch>
                  <a:fillRect l="-921" t="-100000" b="-13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45682" y="4704831"/>
                <a:ext cx="205588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200" b="0" i="1" smtClean="0">
                              <a:latin typeface="Cambria Math"/>
                            </a:rPr>
                            <m:t>, …,</m:t>
                          </m:r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𝑟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682" y="4704831"/>
                <a:ext cx="2055883" cy="430887"/>
              </a:xfrm>
              <a:prstGeom prst="rect">
                <a:avLst/>
              </a:prstGeom>
              <a:blipFill rotWithShape="0">
                <a:blip r:embed="rId5"/>
                <a:stretch>
                  <a:fillRect b="-1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186124" y="4573288"/>
                <a:ext cx="4398063" cy="11248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2200" b="0" i="1" smtClean="0">
                              <a:latin typeface="Cambria Math"/>
                            </a:rPr>
                            <m:t>𝑛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!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(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b="0" i="1" smtClean="0">
                              <a:latin typeface="Cambria Math"/>
                            </a:rPr>
                            <m:t>!)</m:t>
                          </m:r>
                          <m:r>
                            <a:rPr lang="en-US" altLang="zh-CN" sz="2200" i="1">
                              <a:latin typeface="Cambria Math"/>
                              <a:ea typeface="Cambria Math"/>
                            </a:rPr>
                            <m:t>∙</m:t>
                          </m:r>
                          <m:d>
                            <m:dPr>
                              <m:ctrlPr>
                                <a:rPr lang="en-US" altLang="zh-CN" sz="2200" i="1">
                                  <a:latin typeface="Cambria Math" charset="0"/>
                                  <a:ea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200" i="1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latin typeface="Cambria Math"/>
                                      <a:ea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200" i="1">
                                      <a:latin typeface="Cambria Math"/>
                                      <a:ea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altLang="zh-CN" sz="2200" i="1">
                                  <a:latin typeface="Cambria Math"/>
                                  <a:ea typeface="Cambria Math"/>
                                </a:rPr>
                                <m:t>!</m:t>
                              </m:r>
                            </m:e>
                          </m:d>
                          <m:r>
                            <a:rPr lang="en-US" altLang="zh-CN" sz="2200" i="1">
                              <a:latin typeface="Cambria Math"/>
                              <a:ea typeface="Cambria Math"/>
                            </a:rPr>
                            <m:t>∙⋯∙</m:t>
                          </m:r>
                          <m:d>
                            <m:dPr>
                              <m:ctrlPr>
                                <a:rPr lang="en-US" altLang="zh-CN" sz="2200" i="1">
                                  <a:latin typeface="Cambria Math" charset="0"/>
                                  <a:ea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200" i="1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latin typeface="Cambria Math"/>
                                      <a:ea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200" i="1">
                                      <a:latin typeface="Cambria Math"/>
                                      <a:ea typeface="Cambria Math"/>
                                    </a:rPr>
                                    <m:t>𝑟</m:t>
                                  </m:r>
                                </m:sub>
                              </m:sSub>
                              <m:r>
                                <a:rPr lang="en-US" altLang="zh-CN" sz="2200" i="1">
                                  <a:latin typeface="Cambria Math"/>
                                  <a:ea typeface="Cambria Math"/>
                                </a:rPr>
                                <m:t>!</m:t>
                              </m:r>
                            </m:e>
                          </m:d>
                        </m:den>
                      </m:f>
                      <m:sSubSup>
                        <m:sSubSup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  <m:sup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sup>
                      </m:sSubSup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⋯</m:t>
                      </m:r>
                      <m:sSubSup>
                        <m:sSubSup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𝑟</m:t>
                          </m:r>
                        </m:sub>
                        <m:sup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𝑟</m:t>
                              </m:r>
                            </m:sub>
                          </m:sSub>
                        </m:sup>
                      </m:sSubSup>
                    </m:oMath>
                  </m:oMathPara>
                </a14:m>
                <a:endParaRPr lang="en-US" altLang="zh-CN" sz="2200" b="0" dirty="0">
                  <a:latin typeface="+mj-lt"/>
                </a:endParaRPr>
              </a:p>
              <a:p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6124" y="4573288"/>
                <a:ext cx="4398063" cy="112486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5549072" y="5383378"/>
                <a:ext cx="341869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200" b="0" dirty="0"/>
                  <a:t>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⋯+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𝑟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𝑛</m:t>
                    </m:r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9072" y="5383378"/>
                <a:ext cx="3418693" cy="430887"/>
              </a:xfrm>
              <a:prstGeom prst="rect">
                <a:avLst/>
              </a:prstGeom>
              <a:blipFill rotWithShape="1">
                <a:blip r:embed="rId7"/>
                <a:stretch>
                  <a:fillRect l="-2139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>
            <a:extLst>
              <a:ext uri="{FF2B5EF4-FFF2-40B4-BE49-F238E27FC236}">
                <a16:creationId xmlns="" xmlns:a16="http://schemas.microsoft.com/office/drawing/2014/main" id="{AF32DA66-340B-498C-AC92-7C525256A8C7}"/>
              </a:ext>
            </a:extLst>
          </p:cNvPr>
          <p:cNvSpPr/>
          <p:nvPr/>
        </p:nvSpPr>
        <p:spPr>
          <a:xfrm>
            <a:off x="356585" y="791952"/>
            <a:ext cx="8361680" cy="5710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 (multinomial distribution)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25242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521550" y="1569850"/>
                <a:ext cx="6403035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3</m:t>
                        </m:r>
                      </m:sub>
                    </m:sSub>
                  </m:oMath>
                </a14:m>
                <a:r>
                  <a:rPr lang="zh-CN" altLang="en-US" sz="2200" dirty="0"/>
                  <a:t> </a:t>
                </a:r>
                <a:r>
                  <a:rPr lang="en-US" altLang="zh-CN" sz="2200" dirty="0"/>
                  <a:t>be continuous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. If their joint </a:t>
                </a:r>
                <a:r>
                  <a:rPr lang="en-US" altLang="zh-CN" sz="2200" dirty="0" err="1"/>
                  <a:t>pdf</a:t>
                </a:r>
                <a:r>
                  <a:rPr lang="en-US" altLang="zh-CN" sz="2200" dirty="0"/>
                  <a:t> is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550" y="1569850"/>
                <a:ext cx="6403035" cy="430887"/>
              </a:xfrm>
              <a:prstGeom prst="rect">
                <a:avLst/>
              </a:prstGeom>
              <a:blipFill rotWithShape="1">
                <a:blip r:embed="rId2"/>
                <a:stretch>
                  <a:fillRect l="-1238" t="-7143" r="-381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431540" y="2072084"/>
                <a:ext cx="7852598" cy="64113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 smtClean="0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altLang="zh-CN" sz="200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0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000" i="1">
                              <a:latin typeface="Cambria Math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altLang="zh-CN" sz="20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000" i="1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000" i="1" smtClean="0">
                              <a:latin typeface="Cambria Math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altLang="zh-CN" sz="20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en-US" altLang="zh-CN" sz="2000" b="0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000" b="0" i="1" smtClean="0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000" b="0" i="1" smtClean="0">
                                    <a:latin typeface="Cambria Math"/>
                                  </a:rPr>
                                  <m:t>𝑘</m:t>
                                </m:r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CN" sz="20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altLang="zh-CN" sz="2000" b="0" i="1" smtClean="0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CN" sz="20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altLang="zh-CN" sz="20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US" altLang="zh-CN" sz="2000" b="0" i="1" smtClean="0">
                                    <a:latin typeface="Cambria Math"/>
                                  </a:rPr>
                                  <m:t>(</m:t>
                                </m:r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CN" sz="20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altLang="zh-CN" sz="2000" b="0" i="1" smtClean="0">
                                        <a:latin typeface="Cambria Math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US" altLang="zh-CN" sz="2000" b="0" i="1" smtClean="0">
                                    <a:latin typeface="Cambria Math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0</m:t>
                                </m:r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≤</m:t>
                                </m:r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≤1, </m:t>
                                </m:r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b="0" i="1" smtClean="0">
                                        <a:latin typeface="Cambria Math"/>
                                        <a:ea typeface="Cambria Math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altLang="zh-CN" sz="2000" i="1">
                                    <a:latin typeface="Cambria Math"/>
                                    <a:ea typeface="Cambria Math"/>
                                  </a:rPr>
                                  <m:t>≤</m:t>
                                </m:r>
                                <m:r>
                                  <a:rPr lang="en-US" altLang="zh-CN" sz="2000" b="0" i="1" smtClean="0">
                                    <a:latin typeface="Cambria Math"/>
                                    <a:ea typeface="Cambria Math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sz="2000" b="0" i="1" smtClean="0">
                                    <a:latin typeface="Cambria Math"/>
                                  </a:rPr>
                                  <m:t>𝑜𝑡h𝑒𝑟𝑤𝑖𝑠𝑒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540" y="2072084"/>
                <a:ext cx="7852598" cy="641138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40889" y="2887505"/>
                <a:ext cx="499555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What is the value of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?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889" y="2887505"/>
                <a:ext cx="4995555" cy="430887"/>
              </a:xfrm>
              <a:prstGeom prst="rect">
                <a:avLst/>
              </a:prstGeom>
              <a:blipFill rotWithShape="1">
                <a:blip r:embed="rId4"/>
                <a:stretch>
                  <a:fillRect l="-1463" t="-7143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016605" y="3505065"/>
                <a:ext cx="4576830" cy="5214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nary>
                      <m:naryPr>
                        <m:ctrlPr>
                          <a:rPr lang="zh-CN" altLang="en-US" sz="220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b="0" i="1" smtClean="0">
                            <a:latin typeface="Cambria Math"/>
                          </a:rPr>
                          <m:t>−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∞</m:t>
                        </m:r>
                      </m:sup>
                      <m:e>
                        <m:nary>
                          <m:naryPr>
                            <m:ctrlPr>
                              <a:rPr lang="en-US" altLang="zh-CN" sz="2200" i="1" smtClean="0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200" b="0" i="1" smtClean="0"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∞</m:t>
                            </m:r>
                          </m:sub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∞</m:t>
                            </m:r>
                          </m:sup>
                          <m:e>
                            <m:nary>
                              <m:naryPr>
                                <m:ctrlPr>
                                  <a:rPr lang="en-US" altLang="zh-CN" sz="2200" i="1" smtClean="0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altLang="zh-CN" sz="2200" b="0" i="1" smtClean="0">
                                    <a:latin typeface="Cambria Math"/>
                                  </a:rPr>
                                  <m:t>−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∞</m:t>
                                </m:r>
                              </m:sub>
                              <m:sup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∞</m:t>
                                </m:r>
                              </m:sup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altLang="zh-CN" sz="2200" i="1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altLang="zh-CN" sz="2200" i="1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200" i="1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altLang="zh-CN" sz="2200" i="1">
                                            <a:latin typeface="Cambria Math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en-US" altLang="zh-CN" sz="2200" i="1">
                                        <a:latin typeface="Cambria Math"/>
                                      </a:rPr>
                                      <m:t>, </m:t>
                                    </m:r>
                                    <m:sSub>
                                      <m:sSubPr>
                                        <m:ctrlPr>
                                          <a:rPr lang="en-US" altLang="zh-CN" sz="2200" i="1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200" i="1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altLang="zh-CN" sz="2200" i="1">
                                            <a:latin typeface="Cambria Math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en-US" altLang="zh-CN" sz="2200" i="1">
                                        <a:latin typeface="Cambria Math"/>
                                      </a:rPr>
                                      <m:t>, </m:t>
                                    </m:r>
                                    <m:sSub>
                                      <m:sSubPr>
                                        <m:ctrlPr>
                                          <a:rPr lang="en-US" altLang="zh-CN" sz="2200" i="1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200" i="1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altLang="zh-CN" sz="2200" i="1">
                                            <a:latin typeface="Cambria Math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nary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3</m:t>
                                </m:r>
                              </m:sub>
                            </m:sSub>
                          </m:e>
                        </m:nary>
                      </m:e>
                    </m:nary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6605" y="3505065"/>
                <a:ext cx="4576830" cy="521425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40889" y="4076389"/>
                <a:ext cx="6774803" cy="6067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p>
                      <m:e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nary>
                              <m:naryPr>
                                <m:chr m:val="∬"/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0</m:t>
                                    </m:r>
                                    <m:r>
                                      <a:rPr lang="en-US" altLang="zh-CN" sz="2200" b="0" i="1" smtClean="0">
                                        <a:latin typeface="Cambria Math"/>
                                        <a:ea typeface="Cambria Math"/>
                                      </a:rPr>
                                      <m:t>≤</m:t>
                                    </m:r>
                                    <m:r>
                                      <m:rPr>
                                        <m:brk m:alnAt="23"/>
                                      </m:rP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altLang="zh-CN" sz="2200" b="0" i="1" smtClean="0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m:rPr>
                                    <m:brk m:alnAt="23"/>
                                  </m:rPr>
                                  <a:rPr lang="en-US" altLang="zh-CN" sz="2200" b="0" i="1" smtClean="0">
                                    <a:latin typeface="Cambria Math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23"/>
                                      </m:rP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altLang="zh-CN" sz="22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m:rPr>
                                    <m:brk m:alnAt="23"/>
                                  </m:rP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≤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1, </m:t>
                                </m:r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23"/>
                                      </m:rPr>
                                      <a:rPr lang="en-US" altLang="zh-CN" sz="2200" b="0" i="1" smtClean="0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altLang="zh-CN" sz="2200" b="0" i="1" smtClean="0">
                                        <a:latin typeface="Cambria Math"/>
                                        <a:ea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m:rPr>
                                    <m:brk m:alnAt="23"/>
                                  </m:rP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23"/>
                                      </m:rPr>
                                      <a:rPr lang="en-US" altLang="zh-CN" sz="2200" b="0" i="1" smtClean="0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altLang="zh-CN" sz="2200" b="0" i="1" smtClean="0">
                                        <a:latin typeface="Cambria Math"/>
                                        <a:ea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m:rPr>
                                    <m:brk m:alnAt="23"/>
                                  </m:rP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≤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23"/>
                                      </m:rPr>
                                      <a:rPr lang="en-US" altLang="zh-CN" sz="2200" b="0" i="1" smtClean="0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altLang="zh-CN" sz="2200" b="0" i="1" smtClean="0">
                                        <a:latin typeface="Cambria Math"/>
                                        <a:ea typeface="Cambria Math"/>
                                      </a:rPr>
                                      <m:t>3</m:t>
                                    </m:r>
                                  </m:sub>
                                </m:sSub>
                              </m:sub>
                              <m:sup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 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𝑓</m:t>
                                    </m:r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(</m:t>
                                    </m:r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)</m:t>
                                </m:r>
                              </m:e>
                            </m:nary>
                            <m:r>
                              <a:rPr lang="en-US" altLang="zh-CN" sz="2200" i="1">
                                <a:latin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200" i="1">
                                <a:latin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200" b="0" i="1" smtClean="0">
                            <a:latin typeface="Cambria Math"/>
                          </a:rPr>
                          <m:t>𝑑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3</m:t>
                            </m:r>
                          </m:sub>
                        </m:sSub>
                      </m:e>
                    </m:nary>
                    <m:r>
                      <a:rPr lang="en-US" altLang="zh-CN" sz="2200" b="0" i="1" smtClean="0">
                        <a:latin typeface="Cambria Math"/>
                      </a:rPr>
                      <m:t>   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889" y="4076389"/>
                <a:ext cx="6774803" cy="60670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31540" y="4810210"/>
                <a:ext cx="6456255" cy="5990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p>
                      <m:e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nary>
                              <m:nary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altLang="zh-CN" sz="2200" b="0" i="1" smtClean="0">
                                    <a:latin typeface="Cambria Math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3</m:t>
                                    </m:r>
                                  </m:sub>
                                </m:sSub>
                              </m:sup>
                              <m:e>
                                <m:d>
                                  <m:d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nary>
                                      <m:naryPr>
                                        <m:ctrlPr>
                                          <a:rPr lang="en-US" altLang="zh-CN" sz="2200" b="0" i="1" smtClean="0">
                                            <a:latin typeface="Cambria Math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brk m:alnAt="23"/>
                                          </m:rPr>
                                          <a:rPr lang="en-US" altLang="zh-CN" sz="2200" b="0" i="1" smtClean="0">
                                            <a:latin typeface="Cambria Math"/>
                                          </a:rPr>
                                          <m:t>0</m:t>
                                        </m:r>
                                      </m:sub>
                                      <m:sup>
                                        <m:r>
                                          <a:rPr lang="en-US" altLang="zh-CN" sz="2200" b="0" i="1" smtClean="0">
                                            <a:latin typeface="Cambria Math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altLang="zh-CN" sz="2200" b="0" i="1" smtClean="0">
                                                <a:latin typeface="Cambria Math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CN" sz="2200" b="0" i="1" smtClean="0">
                                                <a:latin typeface="Cambria Math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CN" sz="2200" b="0" i="1" smtClean="0">
                                                <a:latin typeface="Cambria Math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  <m:r>
                                          <a:rPr lang="en-US" altLang="zh-CN" sz="2200" b="0" i="1" smtClean="0">
                                            <a:latin typeface="Cambria Math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altLang="zh-CN" sz="2200" b="0" i="1" smtClean="0">
                                                <a:latin typeface="Cambria Math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CN" sz="2200" b="0" i="1" smtClean="0">
                                                <a:latin typeface="Cambria Math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CN" sz="2200" b="0" i="1" smtClean="0">
                                                <a:latin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sup>
                                      <m:e>
                                        <m:r>
                                          <a:rPr lang="en-US" altLang="zh-CN" sz="2200" b="0" i="1" smtClean="0">
                                            <a:latin typeface="Cambria Math"/>
                                          </a:rPr>
                                          <m:t>𝑓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CN" sz="2200" b="0" i="1" smtClean="0">
                                                <a:latin typeface="Cambria Math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altLang="zh-CN" sz="2200" b="0" i="1" smtClean="0">
                                                    <a:latin typeface="Cambria Math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CN" sz="2200" b="0" i="1" smtClean="0">
                                                    <a:latin typeface="Cambria Math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CN" sz="2200" b="0" i="1" smtClean="0">
                                                    <a:latin typeface="Cambria Math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altLang="zh-CN" sz="2200" b="0" i="1" smtClean="0">
                                                <a:latin typeface="Cambria Math"/>
                                              </a:rPr>
                                              <m:t>,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CN" sz="2200" b="0" i="1" smtClean="0">
                                                    <a:latin typeface="Cambria Math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CN" sz="2200" b="0" i="1" smtClean="0">
                                                    <a:latin typeface="Cambria Math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CN" sz="2200" b="0" i="1" smtClean="0">
                                                    <a:latin typeface="Cambria Math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altLang="zh-CN" sz="2200" b="0" i="1" smtClean="0">
                                                <a:latin typeface="Cambria Math"/>
                                              </a:rPr>
                                              <m:t>,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CN" sz="2200" b="0" i="1" smtClean="0">
                                                    <a:latin typeface="Cambria Math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CN" sz="2200" b="0" i="1" smtClean="0">
                                                    <a:latin typeface="Cambria Math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CN" sz="2200" b="0" i="1" smtClean="0">
                                                    <a:latin typeface="Cambria Math"/>
                                                  </a:rPr>
                                                  <m:t>3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  <m:r>
                                          <a:rPr lang="en-US" altLang="zh-CN" sz="2200" b="0" i="1" smtClean="0">
                                            <a:latin typeface="Cambria Math"/>
                                          </a:rPr>
                                          <m:t> </m:t>
                                        </m:r>
                                        <m:r>
                                          <a:rPr lang="en-US" altLang="zh-CN" sz="2200" b="0" i="1" smtClean="0">
                                            <a:latin typeface="Cambria Math"/>
                                          </a:rPr>
                                          <m:t>𝑑</m:t>
                                        </m:r>
                                        <m:sSub>
                                          <m:sSubPr>
                                            <m:ctrlPr>
                                              <a:rPr lang="en-US" altLang="zh-CN" sz="2200" b="0" i="1" smtClean="0">
                                                <a:latin typeface="Cambria Math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CN" sz="2200" b="0" i="1" smtClean="0">
                                                <a:latin typeface="Cambria Math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CN" sz="2200" b="0" i="1" smtClean="0">
                                                <a:latin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nary>
                                  </m:e>
                                </m:d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𝑑</m:t>
                                </m:r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nary>
                          </m:e>
                        </m:d>
                        <m:r>
                          <a:rPr lang="en-US" altLang="zh-CN" sz="2200" b="0" i="1" smtClean="0">
                            <a:latin typeface="Cambria Math"/>
                          </a:rPr>
                          <m:t>𝑑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3</m:t>
                            </m:r>
                          </m:sub>
                        </m:sSub>
                      </m:e>
                    </m:nary>
                    <m:r>
                      <a:rPr lang="en-US" altLang="zh-CN" sz="2200" b="0" i="1" smtClean="0">
                        <a:latin typeface="Cambria Math"/>
                      </a:rPr>
                      <m:t>   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540" y="4810210"/>
                <a:ext cx="6456255" cy="599010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440889" y="5544235"/>
                <a:ext cx="907428" cy="5781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𝑘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144</m:t>
                        </m:r>
                      </m:den>
                    </m:f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889" y="5544235"/>
                <a:ext cx="907428" cy="578172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1723531" y="5673009"/>
                <a:ext cx="243027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So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𝑘</m:t>
                    </m:r>
                    <m:r>
                      <a:rPr lang="en-US" altLang="zh-CN" sz="2200" b="0" i="1" smtClean="0">
                        <a:latin typeface="Cambria Math"/>
                      </a:rPr>
                      <m:t>=144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3531" y="5673009"/>
                <a:ext cx="2430270" cy="430887"/>
              </a:xfrm>
              <a:prstGeom prst="rect">
                <a:avLst/>
              </a:prstGeom>
              <a:blipFill rotWithShape="1">
                <a:blip r:embed="rId9"/>
                <a:stretch>
                  <a:fillRect l="-3266" t="-7143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C2E17846-C5C6-4989-9E1F-7DB1508C0A47}"/>
              </a:ext>
            </a:extLst>
          </p:cNvPr>
          <p:cNvSpPr/>
          <p:nvPr/>
        </p:nvSpPr>
        <p:spPr>
          <a:xfrm>
            <a:off x="521550" y="791952"/>
            <a:ext cx="8361680" cy="5710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 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8077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9" grpId="0"/>
      <p:bldP spid="2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="" xmlns:a16="http://schemas.microsoft.com/office/drawing/2014/main" id="{5ABA4156-46FE-4436-B8AD-9EEBE38673D3}"/>
              </a:ext>
            </a:extLst>
          </p:cNvPr>
          <p:cNvGrpSpPr/>
          <p:nvPr/>
        </p:nvGrpSpPr>
        <p:grpSpPr>
          <a:xfrm>
            <a:off x="391160" y="456335"/>
            <a:ext cx="8361680" cy="1882604"/>
            <a:chOff x="416560" y="381269"/>
            <a:chExt cx="8361680" cy="1882604"/>
          </a:xfrm>
        </p:grpSpPr>
        <p:sp>
          <p:nvSpPr>
            <p:cNvPr id="7" name="矩形 6">
              <a:extLst>
                <a:ext uri="{FF2B5EF4-FFF2-40B4-BE49-F238E27FC236}">
                  <a16:creationId xmlns="" xmlns:a16="http://schemas.microsoft.com/office/drawing/2014/main" id="{E2F961E1-C515-48DF-BCDC-E38F37FDD749}"/>
                </a:ext>
              </a:extLst>
            </p:cNvPr>
            <p:cNvSpPr/>
            <p:nvPr/>
          </p:nvSpPr>
          <p:spPr>
            <a:xfrm>
              <a:off x="416560" y="381269"/>
              <a:ext cx="8361680" cy="3962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kumimoji="1" lang="en-US" altLang="zh-CN" dirty="0"/>
                <a:t>Definition (Conditional Probability)</a:t>
              </a:r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矩形 7">
                  <a:extLst>
                    <a:ext uri="{FF2B5EF4-FFF2-40B4-BE49-F238E27FC236}">
                      <a16:creationId xmlns="" xmlns:a16="http://schemas.microsoft.com/office/drawing/2014/main" id="{F135547A-CB61-4344-80FC-69B3D4B0BF02}"/>
                    </a:ext>
                  </a:extLst>
                </p:cNvPr>
                <p:cNvSpPr/>
                <p:nvPr/>
              </p:nvSpPr>
              <p:spPr>
                <a:xfrm>
                  <a:off x="416560" y="721359"/>
                  <a:ext cx="8361680" cy="1542514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pPr algn="just"/>
                  <a:r>
                    <a:rPr lang="en-US" altLang="zh-CN" sz="2000" dirty="0"/>
                    <a:t>Recall that for any two events </a:t>
                  </a:r>
                  <a14:m>
                    <m:oMath xmlns:m="http://schemas.openxmlformats.org/officeDocument/2006/math">
                      <m:r>
                        <a:rPr lang="en-US" altLang="zh-CN" sz="2000" dirty="0">
                          <a:latin typeface="Cambria Math" charset="0"/>
                        </a:rPr>
                        <m:t>𝐴</m:t>
                      </m:r>
                    </m:oMath>
                  </a14:m>
                  <a:r>
                    <a:rPr lang="en-US" altLang="zh-CN" sz="2000" dirty="0"/>
                    <a:t> and </a:t>
                  </a:r>
                  <a14:m>
                    <m:oMath xmlns:m="http://schemas.openxmlformats.org/officeDocument/2006/math">
                      <m:r>
                        <a:rPr lang="en-US" altLang="zh-CN" sz="2000" dirty="0">
                          <a:latin typeface="Cambria Math" charset="0"/>
                        </a:rPr>
                        <m:t>𝐵</m:t>
                      </m:r>
                    </m:oMath>
                  </a14:m>
                  <a:r>
                    <a:rPr lang="en-US" altLang="zh-CN" sz="2000" dirty="0"/>
                    <a:t> with </a:t>
                  </a:r>
                  <a14:m>
                    <m:oMath xmlns:m="http://schemas.openxmlformats.org/officeDocument/2006/math">
                      <m:r>
                        <a:rPr lang="en-US" altLang="zh-CN" sz="2000" dirty="0">
                          <a:latin typeface="Cambria Math" charset="0"/>
                        </a:rPr>
                        <m:t>𝑃</m:t>
                      </m:r>
                      <m:r>
                        <a:rPr lang="en-US" altLang="zh-CN" sz="2000" dirty="0">
                          <a:latin typeface="Cambria Math" charset="0"/>
                        </a:rPr>
                        <m:t>(</m:t>
                      </m:r>
                      <m:r>
                        <a:rPr lang="en-US" altLang="zh-CN" sz="2000" dirty="0">
                          <a:latin typeface="Cambria Math" charset="0"/>
                        </a:rPr>
                        <m:t>𝐵</m:t>
                      </m:r>
                      <m:r>
                        <a:rPr lang="en-US" altLang="zh-CN" sz="2000" dirty="0">
                          <a:latin typeface="Cambria Math" charset="0"/>
                        </a:rPr>
                        <m:t>)&gt;0</m:t>
                      </m:r>
                    </m:oMath>
                  </a14:m>
                  <a:r>
                    <a:rPr lang="en-US" altLang="zh-CN" sz="2000" dirty="0"/>
                    <a:t>, the conditional probability of </a:t>
                  </a:r>
                  <a14:m>
                    <m:oMath xmlns:m="http://schemas.openxmlformats.org/officeDocument/2006/math">
                      <m:r>
                        <a:rPr lang="en-US" altLang="zh-CN" sz="2000" dirty="0">
                          <a:latin typeface="Cambria Math" charset="0"/>
                        </a:rPr>
                        <m:t>𝐴</m:t>
                      </m:r>
                    </m:oMath>
                  </a14:m>
                  <a:r>
                    <a:rPr lang="en-US" altLang="zh-CN" sz="2000" dirty="0"/>
                    <a:t> given that </a:t>
                  </a:r>
                  <a14:m>
                    <m:oMath xmlns:m="http://schemas.openxmlformats.org/officeDocument/2006/math">
                      <m:r>
                        <a:rPr lang="en-US" altLang="zh-CN" sz="2000" dirty="0">
                          <a:latin typeface="Cambria Math" charset="0"/>
                        </a:rPr>
                        <m:t>𝐵</m:t>
                      </m:r>
                    </m:oMath>
                  </a14:m>
                  <a:r>
                    <a:rPr lang="en-US" altLang="zh-CN" sz="2000" dirty="0"/>
                    <a:t> has occurred is defined by</a:t>
                  </a:r>
                  <a:endParaRPr lang="zh-CN" altLang="en-US" sz="2000" dirty="0"/>
                </a:p>
                <a:p>
                  <a:pPr algn="ctr"/>
                  <a14:m>
                    <m:oMath xmlns:m="http://schemas.openxmlformats.org/officeDocument/2006/math">
                      <m:r>
                        <a:rPr lang="zh-CN" altLang="zh-CN" sz="2000" dirty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zh-CN" altLang="zh-CN" sz="2000" i="1" dirty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zh-CN" sz="2000" dirty="0">
                              <a:latin typeface="Cambria Math" charset="0"/>
                            </a:rPr>
                            <m:t>𝐴</m:t>
                          </m:r>
                        </m:e>
                        <m:e>
                          <m:r>
                            <a:rPr lang="zh-CN" altLang="zh-CN" sz="2000" dirty="0">
                              <a:latin typeface="Cambria Math" charset="0"/>
                            </a:rPr>
                            <m:t>𝐵</m:t>
                          </m:r>
                        </m:e>
                      </m:d>
                      <m:r>
                        <a:rPr lang="en-US" altLang="zh-CN" sz="2000" dirty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i="1" dirty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2000" dirty="0">
                              <a:latin typeface="Cambria Math" charset="0"/>
                            </a:rPr>
                            <m:t>𝑃</m:t>
                          </m:r>
                          <m:r>
                            <a:rPr lang="en-US" altLang="zh-CN" sz="2000" dirty="0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sz="2000" dirty="0">
                              <a:latin typeface="Cambria Math" charset="0"/>
                            </a:rPr>
                            <m:t>𝐴</m:t>
                          </m:r>
                          <m:r>
                            <a:rPr lang="en-US" altLang="zh-CN" sz="2000" dirty="0">
                              <a:latin typeface="Cambria Math" charset="0"/>
                            </a:rPr>
                            <m:t>∩</m:t>
                          </m:r>
                          <m:r>
                            <a:rPr lang="en-US" altLang="zh-CN" sz="2000" dirty="0">
                              <a:latin typeface="Cambria Math" charset="0"/>
                            </a:rPr>
                            <m:t>𝐵</m:t>
                          </m:r>
                          <m:r>
                            <a:rPr lang="en-US" altLang="zh-CN" sz="2000" dirty="0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sz="2000" dirty="0">
                              <a:latin typeface="Cambria Math" charset="0"/>
                            </a:rPr>
                            <m:t>𝑃</m:t>
                          </m:r>
                          <m:r>
                            <a:rPr lang="en-US" altLang="zh-CN" sz="2000" dirty="0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sz="2000" dirty="0">
                              <a:latin typeface="Cambria Math" charset="0"/>
                            </a:rPr>
                            <m:t>𝐵</m:t>
                          </m:r>
                          <m:r>
                            <a:rPr lang="en-US" altLang="zh-CN" sz="2000" dirty="0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a14:m>
                  <a:r>
                    <a:rPr lang="en-US" altLang="zh-CN" sz="2000" dirty="0"/>
                    <a:t>.</a:t>
                  </a:r>
                  <a:endParaRPr lang="zh-CN" altLang="en-US" sz="2000" dirty="0"/>
                </a:p>
                <a:p>
                  <a:pPr algn="just"/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8" name="矩形 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F135547A-CB61-4344-80FC-69B3D4B0BF0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6560" y="721359"/>
                  <a:ext cx="8361680" cy="1542514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655" t="-1569" r="-72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" name="组合 8">
            <a:extLst>
              <a:ext uri="{FF2B5EF4-FFF2-40B4-BE49-F238E27FC236}">
                <a16:creationId xmlns="" xmlns:a16="http://schemas.microsoft.com/office/drawing/2014/main" id="{05CC0504-F47E-4A58-AA3A-D494E03337CD}"/>
              </a:ext>
            </a:extLst>
          </p:cNvPr>
          <p:cNvGrpSpPr/>
          <p:nvPr/>
        </p:nvGrpSpPr>
        <p:grpSpPr>
          <a:xfrm>
            <a:off x="391160" y="2829285"/>
            <a:ext cx="8361680" cy="2005605"/>
            <a:chOff x="416560" y="381269"/>
            <a:chExt cx="8361680" cy="2005605"/>
          </a:xfrm>
        </p:grpSpPr>
        <p:sp>
          <p:nvSpPr>
            <p:cNvPr id="10" name="矩形 9">
              <a:extLst>
                <a:ext uri="{FF2B5EF4-FFF2-40B4-BE49-F238E27FC236}">
                  <a16:creationId xmlns="" xmlns:a16="http://schemas.microsoft.com/office/drawing/2014/main" id="{EFD2B99D-42DE-4828-975B-D56639E4B7A9}"/>
                </a:ext>
              </a:extLst>
            </p:cNvPr>
            <p:cNvSpPr/>
            <p:nvPr/>
          </p:nvSpPr>
          <p:spPr>
            <a:xfrm>
              <a:off x="416560" y="381269"/>
              <a:ext cx="8361680" cy="3962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kumimoji="1" lang="en-US" altLang="zh-CN" dirty="0"/>
                <a:t>Example</a:t>
              </a:r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矩形 10">
                  <a:extLst>
                    <a:ext uri="{FF2B5EF4-FFF2-40B4-BE49-F238E27FC236}">
                      <a16:creationId xmlns="" xmlns:a16="http://schemas.microsoft.com/office/drawing/2014/main" id="{A1612EE9-588A-4CC2-B2B2-0B517C695A4C}"/>
                    </a:ext>
                  </a:extLst>
                </p:cNvPr>
                <p:cNvSpPr/>
                <p:nvPr/>
              </p:nvSpPr>
              <p:spPr>
                <a:xfrm>
                  <a:off x="416560" y="721359"/>
                  <a:ext cx="8361680" cy="1665515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pPr algn="just"/>
                  <a:r>
                    <a:rPr lang="en-US" altLang="zh-CN" sz="2000" dirty="0"/>
                    <a:t>Suppose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𝑋</m:t>
                      </m:r>
                      <m:r>
                        <a:rPr lang="en-US" altLang="zh-CN" sz="2000" i="1" dirty="0">
                          <a:latin typeface="Cambria Math"/>
                        </a:rPr>
                        <m:t>=</m:t>
                      </m:r>
                    </m:oMath>
                  </a14:m>
                  <a:r>
                    <a:rPr lang="en-US" altLang="zh-CN" sz="2000" dirty="0"/>
                    <a:t> the number of </a:t>
                  </a:r>
                  <a:r>
                    <a:rPr lang="en-US" altLang="zh-CN" sz="2000" dirty="0">
                      <a:solidFill>
                        <a:srgbClr val="FF0000"/>
                      </a:solidFill>
                    </a:rPr>
                    <a:t>major defects</a:t>
                  </a:r>
                  <a:r>
                    <a:rPr lang="en-US" altLang="zh-CN" sz="2000" dirty="0"/>
                    <a:t> in a randomly selected new automobile and </a:t>
                  </a:r>
                  <a14:m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𝑌</m:t>
                      </m:r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</m:oMath>
                  </a14:m>
                  <a:r>
                    <a:rPr lang="en-US" altLang="zh-CN" sz="2000" dirty="0"/>
                    <a:t> the number of </a:t>
                  </a:r>
                  <a:r>
                    <a:rPr lang="en-US" altLang="zh-CN" sz="2000" dirty="0">
                      <a:solidFill>
                        <a:srgbClr val="FF0000"/>
                      </a:solidFill>
                    </a:rPr>
                    <a:t>minor defects </a:t>
                  </a:r>
                  <a:r>
                    <a:rPr lang="en-US" altLang="zh-CN" sz="2000" dirty="0"/>
                    <a:t>in that same auto. If we learn that the selected car has </a:t>
                  </a:r>
                  <a14:m>
                    <m:oMath xmlns:m="http://schemas.openxmlformats.org/officeDocument/2006/math">
                      <m:r>
                        <a:rPr lang="en-US" altLang="zh-CN" sz="2000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𝑚</m:t>
                      </m:r>
                    </m:oMath>
                  </a14:m>
                  <a:r>
                    <a:rPr lang="en-US" altLang="zh-CN" sz="2000" dirty="0">
                      <a:solidFill>
                        <a:srgbClr val="FF0000"/>
                      </a:solidFill>
                    </a:rPr>
                    <a:t> major defects</a:t>
                  </a:r>
                  <a:r>
                    <a:rPr lang="en-US" altLang="zh-CN" sz="2000" dirty="0"/>
                    <a:t>, what now is the probability that the car has </a:t>
                  </a:r>
                  <a14:m>
                    <m:oMath xmlns:m="http://schemas.openxmlformats.org/officeDocument/2006/math">
                      <m:r>
                        <a:rPr lang="en-US" altLang="zh-CN" sz="200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𝑛</m:t>
                      </m:r>
                    </m:oMath>
                  </a14:m>
                  <a:r>
                    <a:rPr lang="en-US" altLang="zh-CN" sz="2000" dirty="0">
                      <a:solidFill>
                        <a:srgbClr val="3333FF"/>
                      </a:solidFill>
                    </a:rPr>
                    <a:t> minor defects</a:t>
                  </a:r>
                  <a:r>
                    <a:rPr lang="en-US" altLang="zh-CN" sz="2000" dirty="0"/>
                    <a:t>—that is, what is </a:t>
                  </a:r>
                  <a14:m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𝑃</m:t>
                      </m:r>
                      <m:r>
                        <a:rPr lang="en-US" altLang="zh-CN" sz="2000" i="1">
                          <a:latin typeface="Cambria Math"/>
                        </a:rPr>
                        <m:t>(</m:t>
                      </m:r>
                      <m:r>
                        <a:rPr lang="en-US" altLang="zh-CN" sz="2000" i="1">
                          <a:latin typeface="Cambria Math"/>
                        </a:rPr>
                        <m:t>𝑌</m:t>
                      </m:r>
                      <m:r>
                        <a:rPr lang="en-US" altLang="zh-CN" sz="2000" i="1"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altLang="zh-CN" sz="2000" i="1">
                          <a:latin typeface="Cambria Math"/>
                          <a:ea typeface="Cambria Math"/>
                        </a:rPr>
                        <m:t>𝑛</m:t>
                      </m:r>
                      <m:r>
                        <a:rPr lang="en-US" altLang="zh-CN" sz="2000" i="1">
                          <a:latin typeface="Cambria Math"/>
                          <a:ea typeface="Cambria Math"/>
                        </a:rPr>
                        <m:t>|</m:t>
                      </m:r>
                      <m:r>
                        <a:rPr lang="en-US" altLang="zh-CN" sz="2000" i="1">
                          <a:latin typeface="Cambria Math"/>
                          <a:ea typeface="Cambria Math"/>
                        </a:rPr>
                        <m:t>𝑋</m:t>
                      </m:r>
                      <m:r>
                        <a:rPr lang="en-US" altLang="zh-CN" sz="2000" i="1"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altLang="zh-CN" sz="2000" i="1">
                          <a:latin typeface="Cambria Math"/>
                          <a:ea typeface="Cambria Math"/>
                        </a:rPr>
                        <m:t>𝑚</m:t>
                      </m:r>
                      <m:r>
                        <a:rPr lang="en-US" altLang="zh-CN" sz="2000" i="1">
                          <a:latin typeface="Cambria Math"/>
                        </a:rPr>
                        <m:t>)</m:t>
                      </m:r>
                    </m:oMath>
                  </a14:m>
                  <a:r>
                    <a:rPr lang="en-US" altLang="zh-CN" sz="2000" dirty="0"/>
                    <a:t>?</a:t>
                  </a:r>
                </a:p>
                <a:p>
                  <a:pPr algn="just"/>
                  <a:endParaRPr lang="zh-CN" altLang="en-US" sz="1800" dirty="0"/>
                </a:p>
                <a:p>
                  <a:pPr algn="just"/>
                  <a:endParaRPr lang="zh-CN" altLang="en-US" sz="1800" dirty="0">
                    <a:latin typeface="+mj-lt"/>
                  </a:endParaRPr>
                </a:p>
                <a:p>
                  <a:pPr algn="just"/>
                  <a:r>
                    <a:rPr kumimoji="1" lang="en-US" altLang="zh-CN" sz="2000" dirty="0"/>
                    <a:t> </a:t>
                  </a:r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11" name="矩形 10">
                  <a:extLst>
                    <a:ext uri="{FF2B5EF4-FFF2-40B4-BE49-F238E27FC236}">
                      <a16:creationId xmlns:a16="http://schemas.microsoft.com/office/drawing/2014/main" xmlns:a14="http://schemas.microsoft.com/office/drawing/2010/main" xmlns="" id="{A1612EE9-588A-4CC2-B2B2-0B517C695A4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6560" y="721359"/>
                  <a:ext cx="8361680" cy="166551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655" t="-1455" r="-728" b="-363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29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91160" y="5048290"/>
                <a:ext cx="8361680" cy="12062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zh-CN" sz="200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000">
                            <a:latin typeface="Cambria Math" charset="0"/>
                          </a:rPr>
                          <m:t>𝑌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=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𝑛</m:t>
                        </m:r>
                      </m:e>
                      <m:e>
                        <m:r>
                          <a:rPr lang="en-US" altLang="zh-CN" sz="2000">
                            <a:latin typeface="Cambria Math" charset="0"/>
                          </a:rPr>
                          <m:t>𝑋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=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𝑚</m:t>
                        </m:r>
                      </m:e>
                    </m:d>
                    <m:r>
                      <a:rPr lang="en-US" altLang="zh-CN" sz="200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000">
                            <a:latin typeface="Cambria Math" charset="0"/>
                          </a:rPr>
                          <m:t>𝑃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(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𝑋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=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𝑚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,   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𝑌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=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𝑛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altLang="zh-CN" sz="2000">
                            <a:latin typeface="Cambria Math" charset="0"/>
                          </a:rPr>
                          <m:t>𝑃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(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𝑋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=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𝑚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zh-CN" altLang="en-US" sz="20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000">
                            <a:latin typeface="Cambria Math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0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000">
                                <a:latin typeface="Cambria Math" charset="0"/>
                              </a:rPr>
                              <m:t>𝑚</m:t>
                            </m:r>
                            <m:r>
                              <a:rPr lang="en-US" altLang="zh-CN" sz="2000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altLang="zh-CN" sz="2000">
                                <a:latin typeface="Cambria Math" charset="0"/>
                              </a:rPr>
                              <m:t>𝑛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altLang="zh-CN" sz="20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000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2000">
                                <a:latin typeface="Cambria Math" charset="0"/>
                              </a:rPr>
                              <m:t>𝑋</m:t>
                            </m:r>
                          </m:sub>
                        </m:sSub>
                        <m:r>
                          <a:rPr lang="en-US" altLang="zh-CN" sz="2000">
                            <a:latin typeface="Cambria Math" charset="0"/>
                          </a:rPr>
                          <m:t>(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𝑚</m:t>
                        </m:r>
                        <m:r>
                          <a:rPr lang="en-US" altLang="zh-CN" sz="200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zh-CN" altLang="en-US" sz="2000" dirty="0"/>
                  <a:t> </a:t>
                </a:r>
                <a:r>
                  <a:rPr lang="en-US" altLang="zh-CN" sz="2000" dirty="0"/>
                  <a:t>,</a:t>
                </a:r>
                <a:endParaRPr lang="zh-CN" altLang="en-US" sz="2000" dirty="0"/>
              </a:p>
              <a:p>
                <a:pPr algn="just"/>
                <a:r>
                  <a:rPr lang="en-US" altLang="zh-CN" sz="2000" dirty="0"/>
                  <a:t>where </a:t>
                </a:r>
                <a14:m>
                  <m:oMath xmlns:m="http://schemas.openxmlformats.org/officeDocument/2006/math">
                    <m:r>
                      <a:rPr lang="en-US" altLang="zh-CN" sz="2000" dirty="0">
                        <a:latin typeface="Cambria Math" charset="0"/>
                      </a:rPr>
                      <m:t>𝑝</m:t>
                    </m:r>
                    <m:r>
                      <a:rPr lang="en-US" altLang="zh-CN" sz="2000" dirty="0">
                        <a:latin typeface="Cambria Math" charset="0"/>
                      </a:rPr>
                      <m:t>(</m:t>
                    </m:r>
                    <m:r>
                      <a:rPr lang="en-US" altLang="zh-CN" sz="2000" dirty="0">
                        <a:latin typeface="Cambria Math" charset="0"/>
                      </a:rPr>
                      <m:t>𝑥</m:t>
                    </m:r>
                    <m:r>
                      <a:rPr lang="en-US" altLang="zh-CN" sz="2000" dirty="0">
                        <a:latin typeface="Cambria Math" charset="0"/>
                      </a:rPr>
                      <m:t>, </m:t>
                    </m:r>
                    <m:r>
                      <a:rPr lang="en-US" altLang="zh-CN" sz="2000" dirty="0">
                        <a:latin typeface="Cambria Math" charset="0"/>
                      </a:rPr>
                      <m:t>𝑦</m:t>
                    </m:r>
                    <m:r>
                      <a:rPr lang="en-US" altLang="zh-CN" sz="2000" dirty="0">
                        <a:latin typeface="Cambria Math" charset="0"/>
                      </a:rPr>
                      <m:t>)</m:t>
                    </m:r>
                  </m:oMath>
                </a14:m>
                <a:r>
                  <a:rPr lang="zh-CN" altLang="en-US" sz="2000" dirty="0"/>
                  <a:t> </a:t>
                </a:r>
                <a:r>
                  <a:rPr lang="en-US" altLang="zh-CN" sz="2000" dirty="0"/>
                  <a:t>is the joint </a:t>
                </a:r>
                <a:r>
                  <a:rPr lang="en-US" altLang="zh-CN" sz="2000" dirty="0" err="1"/>
                  <a:t>pmf</a:t>
                </a:r>
                <a:r>
                  <a:rPr lang="en-US" altLang="zh-CN" sz="2000" dirty="0"/>
                  <a:t> of </a:t>
                </a:r>
                <a14:m>
                  <m:oMath xmlns:m="http://schemas.openxmlformats.org/officeDocument/2006/math">
                    <m:r>
                      <a:rPr lang="en-US" altLang="zh-CN" sz="2000" dirty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US" altLang="zh-CN" sz="2000" dirty="0"/>
                  <a:t> and </a:t>
                </a:r>
                <a14:m>
                  <m:oMath xmlns:m="http://schemas.openxmlformats.org/officeDocument/2006/math">
                    <m:r>
                      <a:rPr lang="en-US" altLang="zh-CN" sz="2000" dirty="0">
                        <a:latin typeface="Cambria Math" charset="0"/>
                      </a:rPr>
                      <m:t>𝑌</m:t>
                    </m:r>
                  </m:oMath>
                </a14:m>
                <a:r>
                  <a:rPr lang="en-US" altLang="zh-CN" sz="2000" dirty="0"/>
                  <a:t>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altLang="zh-CN" sz="2000">
                            <a:latin typeface="Cambria Math" charset="0"/>
                          </a:rPr>
                          <m:t>𝑋</m:t>
                        </m:r>
                      </m:sub>
                    </m:sSub>
                    <m:r>
                      <a:rPr lang="en-US" altLang="zh-CN" sz="2000">
                        <a:latin typeface="Cambria Math" charset="0"/>
                      </a:rPr>
                      <m:t>(</m:t>
                    </m:r>
                    <m:r>
                      <a:rPr lang="en-US" altLang="zh-CN" sz="2000">
                        <a:latin typeface="Cambria Math" charset="0"/>
                      </a:rPr>
                      <m:t>𝑚</m:t>
                    </m:r>
                    <m:r>
                      <a:rPr lang="en-US" altLang="zh-CN" sz="200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altLang="zh-CN" sz="2000" dirty="0"/>
                  <a:t> is the marginal </a:t>
                </a:r>
                <a:r>
                  <a:rPr lang="en-US" altLang="zh-CN" sz="2000" dirty="0" err="1"/>
                  <a:t>pmf</a:t>
                </a:r>
                <a:r>
                  <a:rPr lang="en-US" altLang="zh-CN" sz="2000" dirty="0"/>
                  <a:t> of </a:t>
                </a:r>
                <a14:m>
                  <m:oMath xmlns:m="http://schemas.openxmlformats.org/officeDocument/2006/math">
                    <m:r>
                      <a:rPr lang="en-US" altLang="zh-CN" sz="2000" dirty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US" altLang="zh-CN" sz="2000" dirty="0"/>
                  <a:t>.</a:t>
                </a:r>
                <a:endParaRPr lang="zh-CN" altLang="en-US" sz="20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60" y="5048290"/>
                <a:ext cx="8361680" cy="1206292"/>
              </a:xfrm>
              <a:prstGeom prst="rect">
                <a:avLst/>
              </a:prstGeom>
              <a:blipFill rotWithShape="0">
                <a:blip r:embed="rId4"/>
                <a:stretch>
                  <a:fillRect l="-729" r="-802" b="-80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776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4A8EADB6-6114-6543-96EE-8B4D5F395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 b="0" dirty="0"/>
              <a:t>Introduction</a:t>
            </a:r>
            <a:endParaRPr kumimoji="1" lang="zh-CN" altLang="en-US" sz="2800" b="0" dirty="0"/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8FD9BEB3-37B8-B34D-820C-3F8F95410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572" y="848794"/>
            <a:ext cx="8776008" cy="1371483"/>
          </a:xfrm>
        </p:spPr>
        <p:txBody>
          <a:bodyPr>
            <a:noAutofit/>
          </a:bodyPr>
          <a:lstStyle/>
          <a:p>
            <a:pPr algn="just"/>
            <a:r>
              <a:rPr lang="en-US" altLang="zh-CN" dirty="0"/>
              <a:t>In Chapters 3 and 4, we developed probability models for a </a:t>
            </a:r>
            <a:r>
              <a:rPr lang="en-US" altLang="zh-CN" dirty="0">
                <a:solidFill>
                  <a:srgbClr val="FF0000"/>
                </a:solidFill>
              </a:rPr>
              <a:t>single</a:t>
            </a:r>
            <a:r>
              <a:rPr lang="en-US" altLang="zh-CN" dirty="0"/>
              <a:t> random variable. However many problems in probability and statistics involve several random variables simultaneously.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="" xmlns:a16="http://schemas.microsoft.com/office/drawing/2014/main" id="{C3C5E692-EF8E-884C-8882-84A0DB08DF86}"/>
              </a:ext>
            </a:extLst>
          </p:cNvPr>
          <p:cNvGrpSpPr/>
          <p:nvPr/>
        </p:nvGrpSpPr>
        <p:grpSpPr>
          <a:xfrm>
            <a:off x="377319" y="2294248"/>
            <a:ext cx="8389361" cy="1636148"/>
            <a:chOff x="178420" y="981309"/>
            <a:chExt cx="8787160" cy="1636148"/>
          </a:xfrm>
        </p:grpSpPr>
        <p:sp>
          <p:nvSpPr>
            <p:cNvPr id="6" name="矩形 5">
              <a:extLst>
                <a:ext uri="{FF2B5EF4-FFF2-40B4-BE49-F238E27FC236}">
                  <a16:creationId xmlns="" xmlns:a16="http://schemas.microsoft.com/office/drawing/2014/main" id="{F01A3ACA-3ABC-054E-9D35-B358830A260B}"/>
                </a:ext>
              </a:extLst>
            </p:cNvPr>
            <p:cNvSpPr/>
            <p:nvPr/>
          </p:nvSpPr>
          <p:spPr>
            <a:xfrm>
              <a:off x="178420" y="981309"/>
              <a:ext cx="8787160" cy="399083"/>
            </a:xfrm>
            <a:prstGeom prst="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just"/>
              <a:r>
                <a:rPr kumimoji="1" lang="en-US" altLang="zh-CN" dirty="0"/>
                <a:t>Example</a:t>
              </a:r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矩形 6">
                  <a:extLst>
                    <a:ext uri="{FF2B5EF4-FFF2-40B4-BE49-F238E27FC236}">
                      <a16:creationId xmlns="" xmlns:a16="http://schemas.microsoft.com/office/drawing/2014/main" id="{7D02799E-9765-EB4F-9ECE-DA51B3F489AA}"/>
                    </a:ext>
                  </a:extLst>
                </p:cNvPr>
                <p:cNvSpPr/>
                <p:nvPr/>
              </p:nvSpPr>
              <p:spPr>
                <a:xfrm>
                  <a:off x="178420" y="1380392"/>
                  <a:ext cx="8787160" cy="1237065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  <a:alpha val="19536"/>
                  </a:schemeClr>
                </a:solidFill>
                <a:ln/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pPr algn="just"/>
                  <a:r>
                    <a:rPr lang="en-US" altLang="zh-CN" dirty="0"/>
                    <a:t>In commuting to work, a professor must first get on a bus near her house and then transfer to a second bus. If the waiting time (in minutes) at each stop has a uniform distribution with </a:t>
                  </a:r>
                  <a14:m>
                    <m:oMath xmlns:m="http://schemas.openxmlformats.org/officeDocument/2006/math">
                      <m:r>
                        <a:rPr lang="en-US" altLang="zh-CN" i="1">
                          <a:latin typeface="Cambria Math"/>
                        </a:rPr>
                        <m:t>𝐴</m:t>
                      </m:r>
                      <m:r>
                        <a:rPr lang="en-US" altLang="zh-CN" i="1">
                          <a:latin typeface="Cambria Math"/>
                        </a:rPr>
                        <m:t>=0</m:t>
                      </m:r>
                    </m:oMath>
                  </a14:m>
                  <a:r>
                    <a:rPr lang="zh-CN" altLang="en-US" dirty="0"/>
                    <a:t> </a:t>
                  </a:r>
                  <a:r>
                    <a:rPr lang="en-US" altLang="zh-CN" dirty="0"/>
                    <a:t>and </a:t>
                  </a:r>
                  <a14:m>
                    <m:oMath xmlns:m="http://schemas.openxmlformats.org/officeDocument/2006/math">
                      <m:r>
                        <a:rPr lang="en-US" altLang="zh-CN" i="1">
                          <a:latin typeface="Cambria Math"/>
                        </a:rPr>
                        <m:t>𝐵</m:t>
                      </m:r>
                      <m:r>
                        <a:rPr lang="en-US" altLang="zh-CN" i="1">
                          <a:latin typeface="Cambria Math"/>
                        </a:rPr>
                        <m:t>=5</m:t>
                      </m:r>
                    </m:oMath>
                  </a14:m>
                  <a:r>
                    <a:rPr lang="en-US" altLang="zh-CN" dirty="0"/>
                    <a:t>. What’s </a:t>
                  </a:r>
                  <a:r>
                    <a:rPr lang="en-US" altLang="zh-CN" b="1" dirty="0"/>
                    <a:t>the probability </a:t>
                  </a:r>
                  <a:r>
                    <a:rPr lang="en-US" altLang="zh-CN" dirty="0"/>
                    <a:t>that the total waiting time </a:t>
                  </a:r>
                  <a14:m>
                    <m:oMath xmlns:m="http://schemas.openxmlformats.org/officeDocument/2006/math">
                      <m:r>
                        <a:rPr lang="en-US" altLang="zh-CN" i="1">
                          <a:latin typeface="Cambria Math"/>
                        </a:rPr>
                        <m:t>𝑌</m:t>
                      </m:r>
                    </m:oMath>
                  </a14:m>
                  <a:r>
                    <a:rPr lang="en-US" altLang="zh-CN" dirty="0"/>
                    <a:t> is less than </a:t>
                  </a:r>
                  <a14:m>
                    <m:oMath xmlns:m="http://schemas.openxmlformats.org/officeDocument/2006/math">
                      <m:r>
                        <a:rPr lang="en-US" altLang="zh-CN" i="1" dirty="0">
                          <a:latin typeface="Cambria Math"/>
                        </a:rPr>
                        <m:t>5</m:t>
                      </m:r>
                    </m:oMath>
                  </a14:m>
                  <a:r>
                    <a:rPr lang="en-US" altLang="zh-CN" dirty="0"/>
                    <a:t> minites?</a:t>
                  </a:r>
                  <a:endParaRPr lang="zh-CN" altLang="en-US" dirty="0"/>
                </a:p>
              </p:txBody>
            </p:sp>
          </mc:Choice>
          <mc:Fallback xmlns="">
            <p:sp>
              <p:nvSpPr>
                <p:cNvPr id="7" name="矩形 6">
                  <a:extLst>
                    <a:ext uri="{FF2B5EF4-FFF2-40B4-BE49-F238E27FC236}">
                      <a16:creationId xmlns:a16="http://schemas.microsoft.com/office/drawing/2014/main" id="{7D02799E-9765-EB4F-9ECE-DA51B3F489A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8420" y="1380392"/>
                  <a:ext cx="8787160" cy="1237065"/>
                </a:xfrm>
                <a:prstGeom prst="rect">
                  <a:avLst/>
                </a:prstGeom>
                <a:blipFill>
                  <a:blip r:embed="rId2"/>
                  <a:stretch>
                    <a:fillRect l="-654" t="-2941" r="-508" b="-3431"/>
                  </a:stretch>
                </a:blipFill>
                <a:ln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2">
                <a:extLst>
                  <a:ext uri="{FF2B5EF4-FFF2-40B4-BE49-F238E27FC236}">
                    <a16:creationId xmlns="" xmlns:a16="http://schemas.microsoft.com/office/drawing/2014/main" id="{7D36EA05-0490-8E4F-A099-A1FA47A5A0C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7101" y="5353096"/>
                <a:ext cx="8776008" cy="96305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altLang="zh-CN" sz="2000" dirty="0"/>
              </a:p>
              <a:p>
                <a:r>
                  <a:rPr lang="en-US" altLang="zh-CN" sz="2000" dirty="0"/>
                  <a:t>To find out the solution we need to know the 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Joint Probability Distribution </a:t>
                </a:r>
                <a:r>
                  <a:rPr lang="en-US" altLang="zh-CN" sz="2000" dirty="0"/>
                  <a:t>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000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000" i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000" i="1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000" dirty="0"/>
                  <a:t>.</a:t>
                </a:r>
                <a:endParaRPr lang="zh-CN" altLang="en-US" sz="2000" dirty="0"/>
              </a:p>
            </p:txBody>
          </p:sp>
        </mc:Choice>
        <mc:Fallback xmlns="">
          <p:sp>
            <p:nvSpPr>
              <p:cNvPr id="9" name="内容占位符 2">
                <a:extLst>
                  <a:ext uri="{FF2B5EF4-FFF2-40B4-BE49-F238E27FC236}">
                    <a16:creationId xmlns:a16="http://schemas.microsoft.com/office/drawing/2014/main" id="{7D36EA05-0490-8E4F-A099-A1FA47A5A0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101" y="5353096"/>
                <a:ext cx="8776008" cy="963052"/>
              </a:xfrm>
              <a:prstGeom prst="rect">
                <a:avLst/>
              </a:prstGeom>
              <a:blipFill>
                <a:blip r:embed="rId3"/>
                <a:stretch>
                  <a:fillRect l="-625" b="-1012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3</a:t>
            </a:fld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="" xmlns:a16="http://schemas.microsoft.com/office/drawing/2014/main" id="{646202FE-648C-817C-47A1-5785A80670C7}"/>
                  </a:ext>
                </a:extLst>
              </p:cNvPr>
              <p:cNvSpPr txBox="1"/>
              <p:nvPr/>
            </p:nvSpPr>
            <p:spPr>
              <a:xfrm>
                <a:off x="377319" y="4116031"/>
                <a:ext cx="8389361" cy="10970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5000"/>
                  </a:lnSpc>
                </a:pPr>
                <a:r>
                  <a:rPr lang="en-US" altLang="zh-CN" sz="1800" b="1" dirty="0">
                    <a:latin typeface="+mj-lt"/>
                  </a:rPr>
                  <a:t>Solution</a:t>
                </a:r>
                <a:r>
                  <a:rPr lang="en-US" altLang="zh-CN" sz="1800" dirty="0">
                    <a:latin typeface="+mj-lt"/>
                  </a:rPr>
                  <a:t>: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1800" dirty="0">
                    <a:latin typeface="+mj-lt"/>
                  </a:rPr>
                  <a:t> be the waiting time on the first stop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1800" dirty="0"/>
                  <a:t> be the waiting time on the second stop. Then the desired probability is</a:t>
                </a:r>
                <a:endParaRPr lang="zh-CN" altLang="en-US" sz="1800" dirty="0">
                  <a:latin typeface="+mj-lt"/>
                </a:endParaRPr>
              </a:p>
              <a:p>
                <a:pPr algn="just">
                  <a:lnSpc>
                    <a:spcPct val="125000"/>
                  </a:lnSpc>
                </a:pP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/>
                      </a:rPr>
                      <m:t>𝑃</m:t>
                    </m:r>
                    <m:r>
                      <a:rPr lang="en-US" altLang="zh-CN" sz="1800" b="0" i="1" smtClean="0">
                        <a:latin typeface="Cambria Math"/>
                      </a:rPr>
                      <m:t>(</m:t>
                    </m:r>
                    <m:sSub>
                      <m:sSubPr>
                        <m:ctrlPr>
                          <a:rPr lang="en-US" altLang="zh-CN" sz="18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1800" b="0" i="1" smtClean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altLang="zh-CN" sz="18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1800" b="0" i="1" smtClean="0">
                        <a:latin typeface="Cambria Math"/>
                      </a:rPr>
                      <m:t>&lt;5)</m:t>
                    </m:r>
                  </m:oMath>
                </a14:m>
                <a:r>
                  <a:rPr lang="en-US" altLang="zh-CN" sz="1800" dirty="0">
                    <a:latin typeface="+mj-lt"/>
                  </a:rPr>
                  <a:t>.</a:t>
                </a:r>
                <a:endParaRPr lang="zh-CN" altLang="en-US" sz="18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646202FE-648C-817C-47A1-5785A80670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319" y="4116031"/>
                <a:ext cx="8389361" cy="1097095"/>
              </a:xfrm>
              <a:prstGeom prst="rect">
                <a:avLst/>
              </a:prstGeom>
              <a:blipFill>
                <a:blip r:embed="rId4"/>
                <a:stretch>
                  <a:fillRect l="-654" r="-581" b="-8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068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="" xmlns:a16="http://schemas.microsoft.com/office/drawing/2014/main" id="{C80DB625-B694-4BFF-8CBF-3AF6E7C7AD61}"/>
              </a:ext>
            </a:extLst>
          </p:cNvPr>
          <p:cNvGrpSpPr/>
          <p:nvPr/>
        </p:nvGrpSpPr>
        <p:grpSpPr>
          <a:xfrm>
            <a:off x="314158" y="674371"/>
            <a:ext cx="8361680" cy="1938754"/>
            <a:chOff x="416560" y="381269"/>
            <a:chExt cx="8361680" cy="1938754"/>
          </a:xfrm>
        </p:grpSpPr>
        <p:sp>
          <p:nvSpPr>
            <p:cNvPr id="5" name="矩形 4">
              <a:extLst>
                <a:ext uri="{FF2B5EF4-FFF2-40B4-BE49-F238E27FC236}">
                  <a16:creationId xmlns="" xmlns:a16="http://schemas.microsoft.com/office/drawing/2014/main" id="{3211CA80-9E71-4F1A-B6E4-EB1624391A3C}"/>
                </a:ext>
              </a:extLst>
            </p:cNvPr>
            <p:cNvSpPr/>
            <p:nvPr/>
          </p:nvSpPr>
          <p:spPr>
            <a:xfrm>
              <a:off x="416560" y="381269"/>
              <a:ext cx="8361680" cy="3962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kumimoji="1" lang="en-US" altLang="zh-CN" dirty="0"/>
                <a:t>Definition (Conditional </a:t>
              </a:r>
              <a:r>
                <a:rPr kumimoji="1" lang="en-US" altLang="zh-CN" dirty="0" err="1"/>
                <a:t>Pmf</a:t>
              </a:r>
              <a:r>
                <a:rPr kumimoji="1" lang="en-US" altLang="zh-CN" dirty="0"/>
                <a:t>)</a:t>
              </a:r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矩形 5">
                  <a:extLst>
                    <a:ext uri="{FF2B5EF4-FFF2-40B4-BE49-F238E27FC236}">
                      <a16:creationId xmlns="" xmlns:a16="http://schemas.microsoft.com/office/drawing/2014/main" id="{3AD71242-6D5B-4848-9F53-56C0FE001793}"/>
                    </a:ext>
                  </a:extLst>
                </p:cNvPr>
                <p:cNvSpPr/>
                <p:nvPr/>
              </p:nvSpPr>
              <p:spPr>
                <a:xfrm>
                  <a:off x="416560" y="777509"/>
                  <a:ext cx="8361680" cy="1542514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pPr algn="just"/>
                  <a:r>
                    <a:rPr lang="en-US" altLang="zh-CN" sz="2000" dirty="0"/>
                    <a:t>Let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𝑋</m:t>
                      </m:r>
                    </m:oMath>
                  </a14:m>
                  <a:r>
                    <a:rPr lang="en-US" altLang="zh-CN" sz="2000" i="1" dirty="0"/>
                    <a:t> </a:t>
                  </a:r>
                  <a:r>
                    <a:rPr lang="en-US" altLang="zh-CN" sz="2000" dirty="0"/>
                    <a:t>and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𝑌</m:t>
                      </m:r>
                    </m:oMath>
                  </a14:m>
                  <a:r>
                    <a:rPr lang="en-US" altLang="zh-CN" sz="2000" i="1" dirty="0"/>
                    <a:t> </a:t>
                  </a:r>
                  <a:r>
                    <a:rPr lang="en-US" altLang="zh-CN" sz="2000" dirty="0"/>
                    <a:t>be two discrete </a:t>
                  </a:r>
                  <a:r>
                    <a:rPr lang="en-US" altLang="zh-CN" sz="2000" dirty="0" err="1"/>
                    <a:t>rv’s</a:t>
                  </a:r>
                  <a:r>
                    <a:rPr lang="en-US" altLang="zh-CN" sz="2000" dirty="0"/>
                    <a:t> with joint </a:t>
                  </a:r>
                  <a:r>
                    <a:rPr lang="en-US" altLang="zh-CN" sz="2000" dirty="0" err="1"/>
                    <a:t>pmf</a:t>
                  </a:r>
                  <a:r>
                    <a:rPr lang="en-US" altLang="zh-CN" sz="2000" dirty="0"/>
                    <a:t>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𝑝</m:t>
                      </m:r>
                      <m:r>
                        <a:rPr lang="en-US" altLang="zh-CN" sz="2000" i="1" dirty="0">
                          <a:latin typeface="Cambria Math"/>
                        </a:rPr>
                        <m:t>(</m:t>
                      </m:r>
                      <m:r>
                        <a:rPr lang="en-US" altLang="zh-CN" sz="2000" i="1" dirty="0">
                          <a:latin typeface="Cambria Math"/>
                        </a:rPr>
                        <m:t>𝑥</m:t>
                      </m:r>
                      <m:r>
                        <a:rPr lang="en-US" altLang="zh-CN" sz="2000" i="1" dirty="0">
                          <a:latin typeface="Cambria Math"/>
                        </a:rPr>
                        <m:t>, </m:t>
                      </m:r>
                      <m:r>
                        <a:rPr lang="en-US" altLang="zh-CN" sz="2000" i="1" dirty="0">
                          <a:latin typeface="Cambria Math"/>
                        </a:rPr>
                        <m:t>𝑦</m:t>
                      </m:r>
                      <m:r>
                        <a:rPr lang="en-US" altLang="zh-CN" sz="2000" i="1" dirty="0">
                          <a:latin typeface="Cambria Math"/>
                        </a:rPr>
                        <m:t>)</m:t>
                      </m:r>
                    </m:oMath>
                  </a14:m>
                  <a:r>
                    <a:rPr lang="zh-CN" altLang="en-US" sz="2000" dirty="0"/>
                    <a:t> </a:t>
                  </a:r>
                  <a:r>
                    <a:rPr lang="en-US" altLang="zh-CN" sz="2000" dirty="0"/>
                    <a:t>and marginal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𝑋</m:t>
                      </m:r>
                    </m:oMath>
                  </a14:m>
                  <a:r>
                    <a:rPr lang="en-US" altLang="zh-CN" sz="2000" i="1" dirty="0"/>
                    <a:t> </a:t>
                  </a:r>
                  <a:r>
                    <a:rPr lang="en-US" altLang="zh-CN" sz="2000" dirty="0" err="1"/>
                    <a:t>pmf</a:t>
                  </a:r>
                  <a:r>
                    <a:rPr lang="en-US" altLang="zh-CN" sz="2000" dirty="0"/>
                    <a:t> 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𝑋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(</m:t>
                      </m:r>
                      <m:r>
                        <a:rPr lang="en-US" altLang="zh-CN" sz="2000" i="1">
                          <a:latin typeface="Cambria Math"/>
                        </a:rPr>
                        <m:t>𝑥</m:t>
                      </m:r>
                      <m:r>
                        <a:rPr lang="en-US" altLang="zh-CN" sz="2000" i="1">
                          <a:latin typeface="Cambria Math"/>
                        </a:rPr>
                        <m:t>)</m:t>
                      </m:r>
                    </m:oMath>
                  </a14:m>
                  <a:r>
                    <a:rPr lang="en-US" altLang="zh-CN" sz="2000" dirty="0"/>
                    <a:t>. Then for any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𝑋</m:t>
                      </m:r>
                    </m:oMath>
                  </a14:m>
                  <a:r>
                    <a:rPr lang="en-US" altLang="zh-CN" sz="2000" i="1" dirty="0"/>
                    <a:t> </a:t>
                  </a:r>
                  <a:r>
                    <a:rPr lang="en-US" altLang="zh-CN" sz="2000" dirty="0"/>
                    <a:t>value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𝑥</m:t>
                      </m:r>
                    </m:oMath>
                  </a14:m>
                  <a:r>
                    <a:rPr lang="en-US" altLang="zh-CN" sz="2000" i="1" dirty="0"/>
                    <a:t> </a:t>
                  </a:r>
                  <a:r>
                    <a:rPr lang="en-US" altLang="zh-CN" sz="2000" dirty="0"/>
                    <a:t>for which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altLang="zh-CN" sz="20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altLang="zh-CN" sz="2000" i="1">
                          <a:latin typeface="Cambria Math"/>
                        </a:rPr>
                        <m:t>&gt;0</m:t>
                      </m:r>
                    </m:oMath>
                  </a14:m>
                  <a:r>
                    <a:rPr lang="en-US" altLang="zh-CN" sz="2000" dirty="0"/>
                    <a:t>, the </a:t>
                  </a:r>
                  <a:r>
                    <a:rPr lang="en-US" altLang="zh-CN" sz="2000" dirty="0">
                      <a:solidFill>
                        <a:srgbClr val="FF0000"/>
                      </a:solidFill>
                    </a:rPr>
                    <a:t>conditional </a:t>
                  </a:r>
                  <a:r>
                    <a:rPr lang="en-US" altLang="zh-CN" sz="2000" dirty="0" err="1">
                      <a:solidFill>
                        <a:srgbClr val="FF0000"/>
                      </a:solidFill>
                    </a:rPr>
                    <a:t>pmf</a:t>
                  </a:r>
                  <a:r>
                    <a:rPr lang="en-US" altLang="zh-CN" sz="2000" dirty="0">
                      <a:solidFill>
                        <a:srgbClr val="FF0000"/>
                      </a:solidFill>
                    </a:rPr>
                    <a:t> </a:t>
                  </a:r>
                  <a:r>
                    <a:rPr lang="en-US" altLang="zh-CN" sz="2000" dirty="0"/>
                    <a:t>of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𝑌</m:t>
                      </m:r>
                    </m:oMath>
                  </a14:m>
                  <a:r>
                    <a:rPr lang="en-US" altLang="zh-CN" sz="2000" i="1" dirty="0"/>
                    <a:t> </a:t>
                  </a:r>
                  <a:r>
                    <a:rPr lang="en-US" altLang="zh-CN" sz="2000" dirty="0"/>
                    <a:t>given that </a:t>
                  </a:r>
                  <a14:m>
                    <m:oMath xmlns:m="http://schemas.openxmlformats.org/officeDocument/2006/math">
                      <m:r>
                        <a:rPr lang="en-US" altLang="zh-CN" sz="2000" i="1" dirty="0">
                          <a:latin typeface="Cambria Math"/>
                        </a:rPr>
                        <m:t>𝑋</m:t>
                      </m:r>
                      <m:r>
                        <a:rPr lang="en-US" altLang="zh-CN" sz="2000" i="1" dirty="0">
                          <a:latin typeface="Cambria Math"/>
                        </a:rPr>
                        <m:t>=</m:t>
                      </m:r>
                      <m:r>
                        <a:rPr lang="en-US" altLang="zh-CN" sz="2000" i="1" dirty="0">
                          <a:latin typeface="Cambria Math"/>
                        </a:rPr>
                        <m:t>𝑥</m:t>
                      </m:r>
                    </m:oMath>
                  </a14:m>
                  <a:r>
                    <a:rPr lang="en-US" altLang="zh-CN" sz="2000" i="1" dirty="0"/>
                    <a:t> </a:t>
                  </a:r>
                  <a:r>
                    <a:rPr lang="en-US" altLang="zh-CN" sz="2000" dirty="0"/>
                    <a:t>is</a:t>
                  </a:r>
                  <a:endParaRPr lang="zh-CN" altLang="en-US" sz="2000" dirty="0"/>
                </a:p>
                <a:p>
                  <a:pPr algn="ctr"/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8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1800" b="0" i="1" smtClean="0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sz="1800" i="1">
                              <a:latin typeface="Cambria Math"/>
                            </a:rPr>
                            <m:t>𝑌</m:t>
                          </m:r>
                          <m:r>
                            <a:rPr lang="en-US" altLang="zh-CN" sz="1800" i="1">
                              <a:latin typeface="Cambria Math"/>
                            </a:rPr>
                            <m:t>|</m:t>
                          </m:r>
                          <m:r>
                            <a:rPr lang="en-US" altLang="zh-CN" sz="1800" i="1">
                              <a:latin typeface="Cambria Math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altLang="zh-CN" sz="1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1800" b="0" i="1" smtClean="0">
                              <a:latin typeface="Cambria Math"/>
                            </a:rPr>
                            <m:t>𝑦</m:t>
                          </m:r>
                        </m:e>
                        <m:e>
                          <m:r>
                            <a:rPr lang="en-US" altLang="zh-CN" sz="1800" b="0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altLang="zh-CN" sz="18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altLang="zh-CN" sz="1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1800" b="0" i="1" smtClean="0">
                              <a:latin typeface="Cambria Math"/>
                            </a:rPr>
                            <m:t>𝑝</m:t>
                          </m:r>
                          <m:r>
                            <a:rPr lang="en-US" altLang="zh-CN" sz="1800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altLang="zh-CN" sz="1800" b="0" i="1" smtClean="0">
                              <a:latin typeface="Cambria Math"/>
                            </a:rPr>
                            <m:t>𝑥</m:t>
                          </m:r>
                          <m:r>
                            <a:rPr lang="en-US" altLang="zh-CN" sz="18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1800" b="0" i="1" smtClean="0">
                              <a:latin typeface="Cambria Math"/>
                            </a:rPr>
                            <m:t>𝑦</m:t>
                          </m:r>
                          <m:r>
                            <a:rPr lang="en-US" altLang="zh-CN" sz="1800" b="0" i="1" smtClean="0">
                              <a:latin typeface="Cambria Math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/>
                                </a:rPr>
                                <m:t>𝑋</m:t>
                              </m:r>
                            </m:sub>
                          </m:sSub>
                          <m:r>
                            <a:rPr lang="en-US" altLang="zh-CN" sz="1800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altLang="zh-CN" sz="1800" b="0" i="1" smtClean="0">
                              <a:latin typeface="Cambria Math"/>
                            </a:rPr>
                            <m:t>𝑥</m:t>
                          </m:r>
                          <m:r>
                            <a:rPr lang="en-US" altLang="zh-CN" sz="1800" b="0" i="1" smtClean="0">
                              <a:latin typeface="Cambria Math"/>
                            </a:rPr>
                            <m:t>)</m:t>
                          </m:r>
                        </m:den>
                      </m:f>
                    </m:oMath>
                  </a14:m>
                  <a:r>
                    <a:rPr lang="en-US" altLang="zh-CN" sz="1800" dirty="0">
                      <a:latin typeface="+mj-lt"/>
                    </a:rPr>
                    <a:t>.</a:t>
                  </a:r>
                  <a:endParaRPr lang="zh-CN" altLang="en-US" sz="1800" dirty="0">
                    <a:latin typeface="+mj-lt"/>
                  </a:endParaRPr>
                </a:p>
                <a:p>
                  <a:pPr algn="just"/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6" name="矩形 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AD71242-6D5B-4848-9F53-56C0FE00179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6560" y="777509"/>
                  <a:ext cx="8361680" cy="1542514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728" t="-1569" r="-72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A61A3957-3391-45F0-8E5E-C0F0AAAA411A}"/>
              </a:ext>
            </a:extLst>
          </p:cNvPr>
          <p:cNvSpPr/>
          <p:nvPr/>
        </p:nvSpPr>
        <p:spPr>
          <a:xfrm>
            <a:off x="325147" y="2835371"/>
            <a:ext cx="835069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200" dirty="0"/>
              <a:t>In the last example, if we learn that the selected car has one major defect, what now is the probability that the car has at most three</a:t>
            </a:r>
            <a:r>
              <a:rPr lang="zh-CN" altLang="en-US" sz="2200" dirty="0"/>
              <a:t> </a:t>
            </a:r>
            <a:r>
              <a:rPr lang="en-US" altLang="zh-CN" sz="2200" dirty="0"/>
              <a:t>minor defects?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30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="" xmlns:a16="http://schemas.microsoft.com/office/drawing/2014/main" id="{DC3189AB-0FF5-9AAB-DA53-4787BC46C020}"/>
                  </a:ext>
                </a:extLst>
              </p:cNvPr>
              <p:cNvSpPr txBox="1"/>
              <p:nvPr/>
            </p:nvSpPr>
            <p:spPr>
              <a:xfrm>
                <a:off x="415090" y="4016133"/>
                <a:ext cx="8260748" cy="6316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zh-CN" sz="220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≤3</m:t>
                        </m:r>
                      </m:e>
                      <m:e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𝑋</m:t>
                        </m:r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=1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zh-CN" sz="2200" i="1">
                            <a:latin typeface="Cambria Math"/>
                          </a:rPr>
                          <m:t>𝑛</m:t>
                        </m:r>
                        <m:r>
                          <a:rPr lang="en-US" altLang="zh-CN" sz="2200" i="1">
                            <a:latin typeface="Cambria Math"/>
                          </a:rPr>
                          <m:t>=0</m:t>
                        </m:r>
                      </m:sub>
                      <m:sup>
                        <m:r>
                          <a:rPr lang="en-US" altLang="zh-CN" sz="2200" i="1">
                            <a:latin typeface="Cambria Math"/>
                          </a:rPr>
                          <m:t>3</m:t>
                        </m:r>
                      </m:sup>
                      <m:e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𝑌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|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(</m:t>
                        </m:r>
                        <m:r>
                          <a:rPr lang="en-US" altLang="zh-CN" sz="2200" i="1">
                            <a:latin typeface="Cambria Math"/>
                          </a:rPr>
                          <m:t>𝑛</m:t>
                        </m:r>
                        <m:r>
                          <a:rPr lang="en-US" altLang="zh-CN" sz="2200" i="1">
                            <a:latin typeface="Cambria Math"/>
                          </a:rPr>
                          <m:t>|1)</m:t>
                        </m:r>
                      </m:e>
                    </m:nary>
                    <m:r>
                      <a:rPr lang="en-US" altLang="zh-CN" sz="2200" i="1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zh-CN" sz="2200" i="1">
                            <a:latin typeface="Cambria Math"/>
                          </a:rPr>
                          <m:t>𝑛</m:t>
                        </m:r>
                        <m:r>
                          <a:rPr lang="en-US" altLang="zh-CN" sz="2200" i="1">
                            <a:latin typeface="Cambria Math"/>
                          </a:rPr>
                          <m:t>=0</m:t>
                        </m:r>
                      </m:sub>
                      <m:sup>
                        <m:r>
                          <a:rPr lang="en-US" altLang="zh-CN" sz="2200" i="1">
                            <a:latin typeface="Cambria Math"/>
                          </a:rPr>
                          <m:t>3</m:t>
                        </m:r>
                      </m:sup>
                      <m:e>
                        <m:f>
                          <m:f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altLang="zh-CN" sz="2200" i="1">
                                <a:latin typeface="Cambria Math"/>
                              </a:rPr>
                              <m:t>𝑝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(1,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𝑛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)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𝑋</m:t>
                                </m:r>
                              </m:sub>
                            </m:sSub>
                            <m:r>
                              <a:rPr lang="en-US" altLang="zh-CN" sz="2200" i="1">
                                <a:latin typeface="Cambria Math"/>
                              </a:rPr>
                              <m:t>(1)</m:t>
                            </m:r>
                          </m:den>
                        </m:f>
                      </m:e>
                    </m:nary>
                  </m:oMath>
                </a14:m>
                <a:r>
                  <a:rPr lang="zh-CN" altLang="en-US" sz="2200" dirty="0"/>
                  <a:t> 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DC3189AB-0FF5-9AAB-DA53-4787BC46C0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090" y="4016133"/>
                <a:ext cx="8260748" cy="63164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="" xmlns:a16="http://schemas.microsoft.com/office/drawing/2014/main" id="{A0A5DDC1-B0E7-D049-638A-7801AAFA1B5B}"/>
                  </a:ext>
                </a:extLst>
              </p:cNvPr>
              <p:cNvSpPr txBox="1"/>
              <p:nvPr/>
            </p:nvSpPr>
            <p:spPr>
              <a:xfrm>
                <a:off x="325147" y="4794828"/>
                <a:ext cx="6870031" cy="9790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>
                    <a:solidFill>
                      <a:srgbClr val="FF0000"/>
                    </a:solidFill>
                  </a:rPr>
                  <a:t>Remark </a:t>
                </a:r>
                <a:r>
                  <a:rPr lang="en-US" altLang="zh-CN" sz="2200" dirty="0"/>
                  <a:t>If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/>
                  <a:t>are independent, then  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|</m:t>
                        </m:r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𝑦</m:t>
                        </m:r>
                      </m:e>
                      <m:e>
                        <m:r>
                          <a:rPr lang="en-US" altLang="zh-CN" sz="2200" i="1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𝑌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(</m:t>
                        </m:r>
                        <m:r>
                          <a:rPr lang="en-US" altLang="zh-CN" sz="2200" i="1">
                            <a:latin typeface="Cambria Math"/>
                          </a:rPr>
                          <m:t>𝑦</m:t>
                        </m:r>
                        <m:r>
                          <a:rPr lang="en-US" altLang="zh-CN" sz="2200" i="1">
                            <a:latin typeface="Cambria Math"/>
                          </a:rPr>
                          <m:t>)</m:t>
                        </m:r>
                      </m:num>
                      <m:den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(</m:t>
                        </m:r>
                        <m:r>
                          <a:rPr lang="en-US" altLang="zh-CN" sz="2200" i="1">
                            <a:latin typeface="Cambria Math"/>
                          </a:rPr>
                          <m:t>𝑥</m:t>
                        </m:r>
                        <m:r>
                          <a:rPr lang="en-US" altLang="zh-CN" sz="2200" i="1">
                            <a:latin typeface="Cambria Math"/>
                          </a:rPr>
                          <m:t>)</m:t>
                        </m:r>
                      </m:den>
                    </m:f>
                    <m:r>
                      <a:rPr lang="en-US" altLang="zh-CN" sz="2200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(</m:t>
                    </m:r>
                    <m:r>
                      <a:rPr lang="en-US" altLang="zh-CN" sz="2200" i="1">
                        <a:latin typeface="Cambria Math"/>
                      </a:rPr>
                      <m:t>𝑦</m:t>
                    </m:r>
                    <m:r>
                      <a:rPr lang="en-US" altLang="zh-CN" sz="2200" i="1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A0A5DDC1-B0E7-D049-638A-7801AAFA1B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147" y="4794828"/>
                <a:ext cx="6870031" cy="979051"/>
              </a:xfrm>
              <a:prstGeom prst="rect">
                <a:avLst/>
              </a:prstGeom>
              <a:blipFill>
                <a:blip r:embed="rId4"/>
                <a:stretch>
                  <a:fillRect l="-1154" t="-3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6567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1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41530" y="1177970"/>
                <a:ext cx="8521552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be two continuous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. What is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1177970"/>
                <a:ext cx="8521552" cy="430887"/>
              </a:xfrm>
              <a:prstGeom prst="rect">
                <a:avLst/>
              </a:prstGeom>
              <a:blipFill>
                <a:blip r:embed="rId2"/>
                <a:stretch>
                  <a:fillRect l="-930" t="-8451" b="-295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431540" y="1673805"/>
                <a:ext cx="303371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/>
                          </a:rPr>
                          <m:t>𝑐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≤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𝑌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≤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𝑑</m:t>
                        </m:r>
                      </m:e>
                      <m:e>
                        <m:r>
                          <a:rPr lang="en-US" altLang="zh-CN" sz="2000" b="0" i="1" smtClean="0">
                            <a:latin typeface="Cambria Math"/>
                          </a:rPr>
                          <m:t>𝑎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≤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≤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𝑏</m:t>
                        </m:r>
                      </m:e>
                    </m:d>
                  </m:oMath>
                </a14:m>
                <a:r>
                  <a:rPr lang="en-US" altLang="zh-CN" sz="2000" dirty="0">
                    <a:latin typeface="+mj-lt"/>
                  </a:rPr>
                  <a:t>?</a:t>
                </a:r>
                <a:endParaRPr lang="zh-CN" altLang="en-US" sz="200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540" y="1673805"/>
                <a:ext cx="3033716" cy="400110"/>
              </a:xfrm>
              <a:prstGeom prst="rect">
                <a:avLst/>
              </a:prstGeom>
              <a:blipFill rotWithShape="1">
                <a:blip r:embed="rId3"/>
                <a:stretch>
                  <a:fillRect t="-6154" r="-1207" b="-2923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431540" y="2095231"/>
                <a:ext cx="6436634" cy="6316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Solution: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𝑐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𝑑</m:t>
                        </m:r>
                      </m:e>
                      <m:e>
                        <m:r>
                          <a:rPr lang="en-US" altLang="zh-CN" sz="2200" i="1">
                            <a:latin typeface="Cambria Math"/>
                          </a:rPr>
                          <m:t>𝑎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𝑏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i="1">
                            <a:latin typeface="Cambria Math"/>
                          </a:rPr>
                          <m:t>𝑃</m:t>
                        </m:r>
                        <m:r>
                          <a:rPr lang="en-US" altLang="zh-CN" sz="2200" i="1">
                            <a:latin typeface="Cambria Math"/>
                          </a:rPr>
                          <m:t>(</m:t>
                        </m:r>
                        <m:r>
                          <a:rPr lang="en-US" altLang="zh-CN" sz="2200" i="1">
                            <a:latin typeface="Cambria Math"/>
                          </a:rPr>
                          <m:t>𝑐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𝑑</m:t>
                        </m:r>
                        <m:r>
                          <a:rPr lang="en-US" altLang="zh-CN" sz="2200" i="1">
                            <a:latin typeface="Cambria Math"/>
                          </a:rPr>
                          <m:t>,</m:t>
                        </m:r>
                        <m:r>
                          <a:rPr lang="en-US" altLang="zh-CN" sz="2200" i="1">
                            <a:latin typeface="Cambria Math"/>
                          </a:rPr>
                          <m:t>𝑎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𝑏</m:t>
                        </m:r>
                        <m:r>
                          <a:rPr lang="en-US" altLang="zh-CN" sz="2200" i="1">
                            <a:latin typeface="Cambria Math"/>
                          </a:rPr>
                          <m:t>)</m:t>
                        </m:r>
                      </m:num>
                      <m:den>
                        <m:r>
                          <a:rPr lang="en-US" altLang="zh-CN" sz="2200" i="1">
                            <a:latin typeface="Cambria Math"/>
                          </a:rPr>
                          <m:t>𝑃</m:t>
                        </m:r>
                        <m:r>
                          <a:rPr lang="en-US" altLang="zh-CN" sz="2200" i="1">
                            <a:latin typeface="Cambria Math"/>
                          </a:rPr>
                          <m:t> (</m:t>
                        </m:r>
                        <m:r>
                          <a:rPr lang="en-US" altLang="zh-CN" sz="2200" i="1">
                            <a:latin typeface="Cambria Math"/>
                          </a:rPr>
                          <m:t>𝑎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𝑏</m:t>
                        </m:r>
                        <m:r>
                          <a:rPr lang="en-US" altLang="zh-CN" sz="2200" i="1">
                            <a:latin typeface="Cambria Math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540" y="2095231"/>
                <a:ext cx="6436634" cy="631648"/>
              </a:xfrm>
              <a:prstGeom prst="rect">
                <a:avLst/>
              </a:prstGeom>
              <a:blipFill rotWithShape="1">
                <a:blip r:embed="rId4"/>
                <a:stretch>
                  <a:fillRect l="-1231" r="-28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41531" y="2843935"/>
                <a:ext cx="852155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Sometimes we may need to find the conditional probability about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given that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  <m:r>
                      <a:rPr lang="en-US" altLang="zh-CN" sz="2200" i="1" dirty="0">
                        <a:latin typeface="Cambria Math"/>
                      </a:rPr>
                      <m:t>=</m:t>
                    </m:r>
                    <m:r>
                      <a:rPr lang="en-US" altLang="zh-CN" sz="2200" i="1" dirty="0">
                        <a:latin typeface="Cambria Math"/>
                      </a:rPr>
                      <m:t>𝑥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1" y="2843935"/>
                <a:ext cx="8521552" cy="769441"/>
              </a:xfrm>
              <a:prstGeom prst="rect">
                <a:avLst/>
              </a:prstGeom>
              <a:blipFill rotWithShape="0">
                <a:blip r:embed="rId5"/>
                <a:stretch>
                  <a:fillRect l="-930" t="-11905" b="-730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341530" y="3657399"/>
                <a:ext cx="6178999" cy="6316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By definition, </a:t>
                </a:r>
                <a14:m>
                  <m:oMath xmlns:m="http://schemas.openxmlformats.org/officeDocument/2006/math">
                    <m:r>
                      <a:rPr lang="en-US" altLang="zh-CN" sz="220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𝑐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𝑑</m:t>
                        </m:r>
                      </m:e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=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i="1">
                            <a:latin typeface="Cambria Math"/>
                          </a:rPr>
                          <m:t>𝑃</m:t>
                        </m:r>
                        <m:r>
                          <a:rPr lang="en-US" altLang="zh-CN" sz="2200" i="1">
                            <a:latin typeface="Cambria Math"/>
                          </a:rPr>
                          <m:t>(</m:t>
                        </m:r>
                        <m:r>
                          <a:rPr lang="en-US" altLang="zh-CN" sz="2200" i="1">
                            <a:latin typeface="Cambria Math"/>
                          </a:rPr>
                          <m:t>𝑐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𝑑</m:t>
                        </m:r>
                        <m:r>
                          <a:rPr lang="en-US" altLang="zh-CN" sz="2200" i="1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=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200" i="1">
                            <a:latin typeface="Cambria Math"/>
                          </a:rPr>
                          <m:t>)</m:t>
                        </m:r>
                      </m:num>
                      <m:den>
                        <m:r>
                          <a:rPr lang="en-US" altLang="zh-CN" sz="2200" i="1">
                            <a:latin typeface="Cambria Math"/>
                          </a:rPr>
                          <m:t>𝑃</m:t>
                        </m:r>
                        <m:r>
                          <a:rPr lang="en-US" altLang="zh-CN" sz="2200" i="1">
                            <a:latin typeface="Cambria Math"/>
                          </a:rPr>
                          <m:t> (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=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200" i="1">
                            <a:latin typeface="Cambria Math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3657399"/>
                <a:ext cx="6178999" cy="631648"/>
              </a:xfrm>
              <a:prstGeom prst="rect">
                <a:avLst/>
              </a:prstGeom>
              <a:blipFill rotWithShape="1">
                <a:blip r:embed="rId6"/>
                <a:stretch>
                  <a:fillRect l="-1183" r="-39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86252" y="4289047"/>
                <a:ext cx="443299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However,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=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!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252" y="4289047"/>
                <a:ext cx="4432992" cy="430887"/>
              </a:xfrm>
              <a:prstGeom prst="rect">
                <a:avLst/>
              </a:prstGeom>
              <a:blipFill rotWithShape="1">
                <a:blip r:embed="rId7"/>
                <a:stretch>
                  <a:fillRect l="-1648" t="-7143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386252" y="4726504"/>
                <a:ext cx="468052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Also,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𝑐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𝑑</m:t>
                        </m:r>
                        <m:r>
                          <a:rPr lang="en-US" altLang="zh-CN" sz="2200" i="1">
                            <a:latin typeface="Cambria Math"/>
                          </a:rPr>
                          <m:t>,</m:t>
                        </m:r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  <m:r>
                          <a:rPr lang="en-US" altLang="zh-CN" sz="2200" i="1">
                            <a:latin typeface="Cambria Math"/>
                          </a:rPr>
                          <m:t>=</m:t>
                        </m:r>
                        <m:r>
                          <a:rPr lang="en-US" altLang="zh-CN" sz="2200" i="1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b="0" i="0" smtClean="0">
                        <a:latin typeface="Cambria Math"/>
                      </a:rPr>
                      <m:t>=0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!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252" y="4726504"/>
                <a:ext cx="4680521" cy="430887"/>
              </a:xfrm>
              <a:prstGeom prst="rect">
                <a:avLst/>
              </a:prstGeom>
              <a:blipFill rotWithShape="1">
                <a:blip r:embed="rId8"/>
                <a:stretch>
                  <a:fillRect l="-1563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80808" y="5274205"/>
                <a:ext cx="813454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Thus, we need to develop a new method to compute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zh-CN" altLang="en-US" sz="2200" b="0" i="0" smtClean="0">
                        <a:latin typeface="Cambria Math" charset="0"/>
                      </a:rPr>
                      <m:t> </m:t>
                    </m:r>
                    <m:r>
                      <a:rPr lang="en-US" altLang="zh-CN" sz="2200" i="1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𝑐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≤</m:t>
                        </m:r>
                        <m:r>
                          <a:rPr lang="en-US" altLang="zh-CN" sz="2200" i="1">
                            <a:latin typeface="Cambria Math"/>
                          </a:rPr>
                          <m:t>𝑑</m:t>
                        </m:r>
                      </m:e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  <m:r>
                          <a:rPr lang="en-US" altLang="zh-CN" sz="2200" i="1">
                            <a:latin typeface="Cambria Math"/>
                          </a:rPr>
                          <m:t>=</m:t>
                        </m:r>
                        <m:r>
                          <a:rPr lang="en-US" altLang="zh-CN" sz="2200" i="1"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808" y="5274205"/>
                <a:ext cx="8134542" cy="769441"/>
              </a:xfrm>
              <a:prstGeom prst="rect">
                <a:avLst/>
              </a:prstGeom>
              <a:blipFill rotWithShape="0">
                <a:blip r:embed="rId9"/>
                <a:stretch>
                  <a:fillRect l="-974" t="-11905" b="-738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BE1BFDA4-0EF3-4E6A-ABC8-A6FA16C9AC3F}"/>
              </a:ext>
            </a:extLst>
          </p:cNvPr>
          <p:cNvSpPr/>
          <p:nvPr/>
        </p:nvSpPr>
        <p:spPr>
          <a:xfrm>
            <a:off x="391160" y="654517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Question</a:t>
            </a:r>
            <a:endParaRPr kumimoji="1" lang="zh-CN" alt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2856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7137" y="683695"/>
            <a:ext cx="28803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  <a:latin typeface="+mj-lt"/>
              </a:rPr>
              <a:t>Definition</a:t>
            </a:r>
            <a:endParaRPr lang="zh-CN" altLang="en-US" sz="2200" dirty="0">
              <a:solidFill>
                <a:srgbClr val="FF0000"/>
              </a:solidFill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341530" y="1177970"/>
                <a:ext cx="8521552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be two continuous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 with joint </a:t>
                </a:r>
                <a:r>
                  <a:rPr lang="en-US" altLang="zh-CN" sz="2200" dirty="0" err="1"/>
                  <a:t>pdf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𝑓</m:t>
                    </m:r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r>
                      <a:rPr lang="en-US" altLang="zh-CN" sz="2200" i="1" dirty="0">
                        <a:latin typeface="Cambria Math"/>
                      </a:rPr>
                      <m:t>𝑥</m:t>
                    </m:r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r>
                      <a:rPr lang="en-US" altLang="zh-CN" sz="2200" i="1" dirty="0">
                        <a:latin typeface="Cambria Math"/>
                      </a:rPr>
                      <m:t>𝑦</m:t>
                    </m:r>
                    <m:r>
                      <a:rPr lang="en-US" altLang="zh-CN" sz="2200" i="1" dirty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/>
                  <a:t> </a:t>
                </a:r>
                <a:r>
                  <a:rPr lang="en-US" altLang="zh-CN" sz="2200" dirty="0"/>
                  <a:t>and marginal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pdf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𝑥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/>
                  <a:t>. Then for any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value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for which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&gt;0</m:t>
                    </m:r>
                  </m:oMath>
                </a14:m>
                <a:r>
                  <a:rPr lang="en-US" altLang="zh-CN" sz="2200" dirty="0"/>
                  <a:t>, the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conditional </a:t>
                </a:r>
                <a:r>
                  <a:rPr lang="en-US" altLang="zh-CN" sz="2200" dirty="0" err="1">
                    <a:solidFill>
                      <a:srgbClr val="FF0000"/>
                    </a:solidFill>
                  </a:rPr>
                  <a:t>pdf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/>
                  <a:t>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given that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=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is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1177970"/>
                <a:ext cx="8521552" cy="1107996"/>
              </a:xfrm>
              <a:prstGeom prst="rect">
                <a:avLst/>
              </a:prstGeom>
              <a:blipFill rotWithShape="0">
                <a:blip r:embed="rId2"/>
                <a:stretch>
                  <a:fillRect l="-930" t="-3297" r="-930" b="-10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427367" y="2303875"/>
                <a:ext cx="4541436" cy="6316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|</m:t>
                        </m:r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</m:e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𝑓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)</m:t>
                        </m:r>
                      </m:num>
                      <m:den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r>
                          <a:rPr lang="en-US" altLang="zh-CN" sz="22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altLang="zh-CN" sz="2200" dirty="0">
                    <a:latin typeface="+mj-lt"/>
                  </a:rPr>
                  <a:t> </a:t>
                </a:r>
                <a:r>
                  <a:rPr lang="zh-CN" altLang="en-US" sz="2200" dirty="0">
                    <a:latin typeface="+mj-lt"/>
                  </a:rPr>
                  <a:t>      </a:t>
                </a:r>
                <a:r>
                  <a:rPr lang="en-US" altLang="zh-CN" sz="2200" dirty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−∞&lt;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𝑦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&lt;∞.</m:t>
                    </m:r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7367" y="2303875"/>
                <a:ext cx="4541436" cy="63164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64485" y="3751762"/>
                <a:ext cx="54006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Then for any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200" dirty="0">
                    <a:latin typeface="+mj-lt"/>
                  </a:rPr>
                  <a:t>, 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485" y="3751762"/>
                <a:ext cx="5400600" cy="430887"/>
              </a:xfrm>
              <a:prstGeom prst="rect">
                <a:avLst/>
              </a:prstGeom>
              <a:blipFill rotWithShape="1">
                <a:blip r:embed="rId4"/>
                <a:stretch>
                  <a:fillRect l="-1467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64485" y="4329100"/>
                <a:ext cx="4948855" cy="5214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solidFill>
                          <a:srgbClr val="FF0000"/>
                        </a:solidFill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𝑌</m:t>
                        </m:r>
                      </m:e>
                      <m:e>
                        <m:r>
                          <a:rPr lang="en-US" altLang="zh-CN" sz="22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=</m:t>
                        </m:r>
                        <m:r>
                          <a:rPr lang="en-US" altLang="zh-CN" sz="22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b="0" i="1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US" altLang="zh-CN" sz="22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22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∞</m:t>
                        </m:r>
                      </m:sup>
                      <m:e>
                        <m:r>
                          <a:rPr lang="en-US" altLang="zh-CN" sz="22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𝑦</m:t>
                        </m:r>
                        <m:r>
                          <a:rPr lang="en-US" altLang="zh-CN" sz="2200" b="0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∙</m:t>
                        </m:r>
                        <m:sSub>
                          <m:sSubPr>
                            <m:ctrlPr>
                              <a:rPr lang="en-US" altLang="zh-CN" sz="2200" i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2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𝑌</m:t>
                            </m:r>
                            <m:r>
                              <a:rPr lang="en-US" altLang="zh-CN" sz="22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|</m:t>
                            </m:r>
                            <m:r>
                              <a:rPr lang="en-US" altLang="zh-CN" sz="22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200" i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𝑦</m:t>
                            </m:r>
                          </m:e>
                          <m:e>
                            <m:r>
                              <a:rPr lang="en-US" altLang="zh-CN" sz="22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𝑥</m:t>
                            </m:r>
                          </m:e>
                        </m:d>
                      </m:e>
                    </m:nary>
                    <m:r>
                      <a:rPr lang="en-US" altLang="zh-CN" sz="2200" i="1">
                        <a:solidFill>
                          <a:srgbClr val="FF0000"/>
                        </a:solidFill>
                        <a:latin typeface="Cambria Math"/>
                      </a:rPr>
                      <m:t>𝑑𝑦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485" y="4329100"/>
                <a:ext cx="4948855" cy="521425"/>
              </a:xfrm>
              <a:prstGeom prst="rect">
                <a:avLst/>
              </a:prstGeom>
              <a:blipFill rotWithShape="0">
                <a:blip r:embed="rId5"/>
                <a:stretch>
                  <a:fillRect l="-1601" r="-862" b="-139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2671068" y="3751762"/>
                <a:ext cx="4606774" cy="5225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≤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  <a:ea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  <a:ea typeface="Cambria Math"/>
                              </a:rPr>
                              <m:t>0</m:t>
                            </m:r>
                          </m:sub>
                        </m:sSub>
                      </m:e>
                      <m:e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=</m:t>
                        </m:r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b="0" i="1" smtClean="0">
                            <a:latin typeface="Cambria Math"/>
                          </a:rPr>
                          <m:t>−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∞</m:t>
                        </m:r>
                      </m:sub>
                      <m:sup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sup>
                      <m:e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𝑌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|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𝑦</m:t>
                            </m:r>
                          </m:e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en-US" altLang="zh-CN" sz="2200" b="0" i="1" smtClean="0">
                            <a:latin typeface="Cambria Math"/>
                          </a:rPr>
                          <m:t>𝑑𝑦</m:t>
                        </m:r>
                      </m:e>
                    </m:nary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1068" y="3751762"/>
                <a:ext cx="4606774" cy="522515"/>
              </a:xfrm>
              <a:prstGeom prst="rect">
                <a:avLst/>
              </a:prstGeom>
              <a:blipFill rotWithShape="1">
                <a:blip r:embed="rId6"/>
                <a:stretch>
                  <a:fillRect r="-926" b="-127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341530" y="2980785"/>
                <a:ext cx="7095183" cy="6316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Obviously,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b="0" i="1" smtClean="0">
                            <a:latin typeface="Cambria Math"/>
                          </a:rPr>
                          <m:t>−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∞</m:t>
                        </m:r>
                      </m:sup>
                      <m:e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𝑌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|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𝑦</m:t>
                            </m:r>
                          </m:e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</m:e>
                        </m:d>
                      </m:e>
                    </m:nary>
                    <m:r>
                      <a:rPr lang="en-US" altLang="zh-CN" sz="2200" b="0" i="1" smtClean="0">
                        <a:latin typeface="Cambria Math"/>
                      </a:rPr>
                      <m:t>𝑑𝑦</m:t>
                    </m:r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b="0" i="1" smtClean="0">
                            <a:latin typeface="Cambria Math"/>
                          </a:rPr>
                          <m:t>−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∞</m:t>
                        </m:r>
                      </m:sup>
                      <m:e>
                        <m:f>
                          <m:f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altLang="zh-CN" sz="2200" i="1">
                                <a:latin typeface="Cambria Math"/>
                              </a:rPr>
                              <m:t>𝑓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(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𝑦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)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𝑋</m:t>
                                </m:r>
                              </m:sub>
                            </m:sSub>
                            <m:r>
                              <a:rPr lang="en-US" altLang="zh-CN" sz="2200" i="1">
                                <a:latin typeface="Cambria Math"/>
                              </a:rPr>
                              <m:t>(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𝑥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)</m:t>
                            </m:r>
                          </m:den>
                        </m:f>
                        <m:r>
                          <a:rPr lang="en-US" altLang="zh-CN" sz="2200" b="0" i="1" smtClean="0">
                            <a:latin typeface="Cambria Math"/>
                          </a:rPr>
                          <m:t>𝑑𝑦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r>
                  <a:rPr lang="en-US" altLang="zh-CN" sz="2200" dirty="0">
                    <a:latin typeface="+mj-lt"/>
                  </a:rPr>
                  <a:t> 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2980785"/>
                <a:ext cx="7095183" cy="631648"/>
              </a:xfrm>
              <a:prstGeom prst="rect">
                <a:avLst/>
              </a:prstGeom>
              <a:blipFill rotWithShape="1">
                <a:blip r:embed="rId7"/>
                <a:stretch>
                  <a:fillRect l="-103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5546503" y="2901269"/>
                <a:ext cx="2368084" cy="7253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nary>
                          <m:nary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200" b="0" i="1" smtClean="0"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∞</m:t>
                            </m:r>
                          </m:sub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∞</m:t>
                            </m:r>
                          </m:sup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,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𝑑𝑦</m:t>
                            </m:r>
                          </m:e>
                        </m:nary>
                      </m:num>
                      <m:den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</m:d>
                      </m:den>
                    </m:f>
                    <m:r>
                      <a:rPr lang="en-US" altLang="zh-CN" sz="2200" b="0" i="1" smtClean="0">
                        <a:latin typeface="Cambria Math"/>
                      </a:rPr>
                      <m:t>=1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6503" y="2901269"/>
                <a:ext cx="2368084" cy="72532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308055" y="5027930"/>
                <a:ext cx="693077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solidFill>
                      <a:srgbClr val="FF0000"/>
                    </a:solidFill>
                    <a:latin typeface="+mj-lt"/>
                  </a:rPr>
                  <a:t>Remark </a:t>
                </a:r>
                <a:r>
                  <a:rPr lang="en-US" altLang="zh-CN" sz="2200" dirty="0">
                    <a:latin typeface="+mj-lt"/>
                  </a:rPr>
                  <a:t>If</a:t>
                </a:r>
                <a:r>
                  <a:rPr lang="en-US" altLang="zh-CN" sz="2200" dirty="0">
                    <a:solidFill>
                      <a:srgbClr val="FF0000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>
                    <a:solidFill>
                      <a:srgbClr val="FF0000"/>
                    </a:solidFill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are independent, then 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055" y="5027930"/>
                <a:ext cx="6930771" cy="430887"/>
              </a:xfrm>
              <a:prstGeom prst="rect">
                <a:avLst/>
              </a:prstGeom>
              <a:blipFill rotWithShape="1">
                <a:blip r:embed="rId9"/>
                <a:stretch>
                  <a:fillRect l="-1144" t="-7143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1961710" y="5458817"/>
                <a:ext cx="5918864" cy="6404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|</m:t>
                        </m:r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</m:e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𝑌</m:t>
                            </m:r>
                          </m:sub>
                        </m:sSub>
                        <m:r>
                          <a:rPr lang="en-US" altLang="zh-CN" sz="22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)</m:t>
                        </m:r>
                      </m:num>
                      <m:den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r>
                          <a:rPr lang="en-US" altLang="zh-CN" sz="22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)</m:t>
                        </m:r>
                      </m:den>
                    </m:f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𝑦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, </a:t>
                </a:r>
                <a:r>
                  <a:rPr lang="zh-CN" altLang="en-US" sz="2200" dirty="0">
                    <a:latin typeface="+mj-lt"/>
                  </a:rPr>
                  <a:t>   </a:t>
                </a:r>
                <a:r>
                  <a:rPr lang="en-US" altLang="zh-CN" sz="2200" dirty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−∞&lt;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𝑦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&lt;∞.</m:t>
                    </m:r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1710" y="5458817"/>
                <a:ext cx="5918864" cy="640496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矩形 15">
            <a:extLst>
              <a:ext uri="{FF2B5EF4-FFF2-40B4-BE49-F238E27FC236}">
                <a16:creationId xmlns="" xmlns:a16="http://schemas.microsoft.com/office/drawing/2014/main" id="{431E0DEF-A521-45DE-A913-18D9871D75F8}"/>
              </a:ext>
            </a:extLst>
          </p:cNvPr>
          <p:cNvSpPr/>
          <p:nvPr/>
        </p:nvSpPr>
        <p:spPr>
          <a:xfrm>
            <a:off x="391160" y="654517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Definition</a:t>
            </a:r>
            <a:endParaRPr kumimoji="1"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6352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59473" y="1195879"/>
                <a:ext cx="8393367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Reconsider the situation of examples involving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altLang="zh-CN" sz="2200" dirty="0"/>
                  <a:t> the proportion of time that a bank’s drive-up facility is busy 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altLang="zh-CN" sz="2200" dirty="0"/>
                  <a:t> the proportion of time for the walk-up window.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473" y="1195879"/>
                <a:ext cx="8393367" cy="1107996"/>
              </a:xfrm>
              <a:prstGeom prst="rect">
                <a:avLst/>
              </a:prstGeom>
              <a:blipFill rotWithShape="0">
                <a:blip r:embed="rId2"/>
                <a:stretch>
                  <a:fillRect l="-944" t="-3297" r="-944" b="-10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375865" y="2348880"/>
                <a:ext cx="5551328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Recall that the joint </a:t>
                </a:r>
                <a:r>
                  <a:rPr lang="en-US" altLang="zh-CN" sz="2200" dirty="0" err="1"/>
                  <a:t>pdf</a:t>
                </a:r>
                <a:r>
                  <a:rPr lang="en-US" altLang="zh-CN" sz="2200" dirty="0"/>
                  <a:t> of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  <m:r>
                      <a:rPr lang="en-US" altLang="zh-CN" sz="22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is given by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865" y="2348880"/>
                <a:ext cx="5551328" cy="430887"/>
              </a:xfrm>
              <a:prstGeom prst="rect">
                <a:avLst/>
              </a:prstGeom>
              <a:blipFill rotWithShape="1">
                <a:blip r:embed="rId3"/>
                <a:stretch>
                  <a:fillRect l="-1429" t="-7042" r="-659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112332" y="2794934"/>
                <a:ext cx="5406673" cy="8274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100" b="0" i="1" smtClean="0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altLang="zh-CN" sz="21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1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1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100" b="0" i="1" smtClean="0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100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sz="2100" b="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100" b="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f>
                                <m:fPr>
                                  <m:ctrlPr>
                                    <a:rPr lang="en-US" altLang="zh-CN" sz="21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brk m:alnAt="7"/>
                                    </m:rPr>
                                    <a:rPr lang="en-US" altLang="zh-CN" sz="2100" b="0" i="1" smtClean="0">
                                      <a:latin typeface="Cambria Math"/>
                                    </a:rPr>
                                    <m:t>6</m:t>
                                  </m:r>
                                </m:num>
                                <m:den>
                                  <m:r>
                                    <m:rPr>
                                      <m:brk m:alnAt="7"/>
                                    </m:rPr>
                                    <a:rPr lang="en-US" altLang="zh-CN" sz="2100" b="0" i="1" smtClean="0">
                                      <a:latin typeface="Cambria Math"/>
                                    </a:rPr>
                                    <m:t>5</m:t>
                                  </m:r>
                                </m:den>
                              </m:f>
                              <m:r>
                                <m:rPr>
                                  <m:brk m:alnAt="7"/>
                                </m:rPr>
                                <a:rPr lang="en-US" altLang="zh-CN" sz="2100" b="0" i="1" smtClean="0">
                                  <a:latin typeface="Cambria Math"/>
                                </a:rPr>
                                <m:t>(</m:t>
                              </m:r>
                              <m:r>
                                <a:rPr lang="en-US" altLang="zh-CN" sz="2100" b="0" i="1" smtClean="0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2100" b="0" i="1" smtClean="0">
                                  <a:latin typeface="Cambria Math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altLang="zh-CN" sz="21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zh-CN" sz="2100" b="0" i="1" smtClean="0">
                                      <a:latin typeface="Cambria Math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m:rPr>
                                      <m:brk m:alnAt="7"/>
                                    </m:rPr>
                                    <a:rPr lang="en-US" altLang="zh-CN" sz="2100" b="0" i="1" smtClean="0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m:rPr>
                                  <m:brk m:alnAt="7"/>
                                </m:rPr>
                                <a:rPr lang="en-US" altLang="zh-CN" sz="2100" b="0" i="1" smtClean="0">
                                  <a:latin typeface="Cambria Math"/>
                                </a:rPr>
                                <m:t>)</m:t>
                              </m:r>
                            </m:e>
                            <m:e>
                              <m:r>
                                <a:rPr lang="en-US" altLang="zh-CN" sz="2100" b="0" i="1" smtClean="0">
                                  <a:latin typeface="Cambria Math"/>
                                </a:rPr>
                                <m:t>0</m:t>
                              </m:r>
                              <m:r>
                                <a:rPr lang="en-US" altLang="zh-CN" sz="2100" b="0" i="1" smtClean="0">
                                  <a:latin typeface="Cambria Math"/>
                                  <a:ea typeface="Cambria Math"/>
                                </a:rPr>
                                <m:t>≤</m:t>
                              </m:r>
                              <m:r>
                                <a:rPr lang="en-US" altLang="zh-CN" sz="2100" b="0" i="1" smtClean="0">
                                  <a:latin typeface="Cambria Math"/>
                                  <a:ea typeface="Cambria Math"/>
                                </a:rPr>
                                <m:t>𝑥</m:t>
                              </m:r>
                              <m:r>
                                <a:rPr lang="en-US" altLang="zh-CN" sz="2100" b="0" i="1" smtClean="0">
                                  <a:latin typeface="Cambria Math"/>
                                  <a:ea typeface="Cambria Math"/>
                                </a:rPr>
                                <m:t>≤1, 0≤</m:t>
                              </m:r>
                              <m:r>
                                <a:rPr lang="en-US" altLang="zh-CN" sz="2100" b="0" i="1" smtClean="0">
                                  <a:latin typeface="Cambria Math"/>
                                  <a:ea typeface="Cambria Math"/>
                                </a:rPr>
                                <m:t>𝑦</m:t>
                              </m:r>
                              <m:r>
                                <a:rPr lang="en-US" altLang="zh-CN" sz="2100" b="0" i="1" smtClean="0">
                                  <a:latin typeface="Cambria Math"/>
                                  <a:ea typeface="Cambria Math"/>
                                </a:rPr>
                                <m:t>≤1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2100" b="0" i="1" smtClean="0">
                                  <a:latin typeface="Cambria Math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2100" b="0" i="1" smtClean="0">
                                  <a:latin typeface="Cambria Math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  <m:r>
                          <a:rPr lang="en-US" altLang="zh-CN" sz="2100" b="0" i="1" smtClean="0">
                            <a:latin typeface="Cambria Math"/>
                          </a:rPr>
                          <m:t>.</m:t>
                        </m:r>
                      </m:e>
                    </m:d>
                  </m:oMath>
                </a14:m>
                <a:r>
                  <a:rPr lang="zh-CN" altLang="en-US" sz="21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2332" y="2794934"/>
                <a:ext cx="5406673" cy="827471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437149" y="3699030"/>
                <a:ext cx="4392741" cy="8625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20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f>
                                <m:fPr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6</m:t>
                                  </m:r>
                                </m:num>
                                <m:den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5</m:t>
                                  </m:r>
                                </m:den>
                              </m:f>
                              <m:r>
                                <a:rPr lang="en-US" altLang="zh-CN" sz="22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2200" i="1">
                                  <a:latin typeface="Cambria Math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5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0</m:t>
                              </m:r>
                              <m:r>
                                <a:rPr lang="en-US" altLang="zh-CN" sz="2200" i="1">
                                  <a:latin typeface="Cambria Math"/>
                                  <a:ea typeface="Cambria Math"/>
                                </a:rPr>
                                <m:t>≤</m:t>
                              </m:r>
                              <m:r>
                                <a:rPr lang="en-US" altLang="zh-CN" sz="2200" i="1">
                                  <a:latin typeface="Cambria Math"/>
                                  <a:ea typeface="Cambria Math"/>
                                </a:rPr>
                                <m:t>𝑥</m:t>
                              </m:r>
                              <m:r>
                                <a:rPr lang="en-US" altLang="zh-CN" sz="2200" i="1">
                                  <a:latin typeface="Cambria Math"/>
                                  <a:ea typeface="Cambria Math"/>
                                </a:rPr>
                                <m:t>≤1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  <m:r>
                          <a:rPr lang="en-US" altLang="zh-CN" sz="2200" b="0" i="1" smtClean="0">
                            <a:latin typeface="Cambria Math"/>
                          </a:rPr>
                          <m:t>.</m:t>
                        </m:r>
                      </m:e>
                    </m:d>
                  </m:oMath>
                </a14:m>
                <a:r>
                  <a:rPr lang="zh-CN" altLang="en-US" sz="2200" dirty="0"/>
                  <a:t> </a:t>
                </a:r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49" y="3699030"/>
                <a:ext cx="4392741" cy="862544"/>
              </a:xfrm>
              <a:prstGeom prst="rect">
                <a:avLst/>
              </a:prstGeom>
              <a:blipFill rotWithShape="1">
                <a:blip r:embed="rId5"/>
                <a:stretch>
                  <a:fillRect l="-18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429904" y="4786956"/>
                <a:ext cx="5729967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The conditional </a:t>
                </a:r>
                <a:r>
                  <a:rPr lang="en-US" altLang="zh-CN" sz="2200" dirty="0" err="1"/>
                  <a:t>pdf</a:t>
                </a:r>
                <a:r>
                  <a:rPr lang="en-US" altLang="zh-CN" sz="2200" dirty="0"/>
                  <a:t>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given that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=0.8</m:t>
                    </m:r>
                  </m:oMath>
                </a14:m>
                <a:r>
                  <a:rPr lang="en-US" altLang="zh-CN" sz="2200" dirty="0"/>
                  <a:t> is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904" y="4786956"/>
                <a:ext cx="5729967" cy="430887"/>
              </a:xfrm>
              <a:prstGeom prst="rect">
                <a:avLst/>
              </a:prstGeom>
              <a:blipFill rotWithShape="1">
                <a:blip r:embed="rId6"/>
                <a:stretch>
                  <a:fillRect l="-1384" t="-7042" r="-53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/>
              <p:cNvSpPr/>
              <p:nvPr/>
            </p:nvSpPr>
            <p:spPr>
              <a:xfrm>
                <a:off x="2770164" y="5372055"/>
                <a:ext cx="2705549" cy="6316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|</m:t>
                        </m:r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𝑦</m:t>
                        </m:r>
                      </m:e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0.8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i="1">
                            <a:latin typeface="Cambria Math"/>
                          </a:rPr>
                          <m:t>𝑓</m:t>
                        </m:r>
                        <m:r>
                          <a:rPr lang="en-US" altLang="zh-CN" sz="2200" i="1">
                            <a:latin typeface="Cambria Math"/>
                          </a:rPr>
                          <m:t>(0.8,</m:t>
                        </m:r>
                        <m:r>
                          <a:rPr lang="en-US" altLang="zh-CN" sz="2200" i="1">
                            <a:latin typeface="Cambria Math"/>
                          </a:rPr>
                          <m:t>𝑦</m:t>
                        </m:r>
                        <m:r>
                          <a:rPr lang="en-US" altLang="zh-CN" sz="2200" i="1">
                            <a:latin typeface="Cambria Math"/>
                          </a:rPr>
                          <m:t>)</m:t>
                        </m:r>
                      </m:num>
                      <m:den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r>
                          <a:rPr lang="en-US" altLang="zh-CN" sz="2200" i="1">
                            <a:latin typeface="Cambria Math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 charset="0"/>
                          </a:rPr>
                          <m:t>0.8</m:t>
                        </m:r>
                        <m:r>
                          <a:rPr lang="en-US" altLang="zh-CN" sz="2200" i="1">
                            <a:latin typeface="Cambria Math"/>
                          </a:rPr>
                          <m:t>)</m:t>
                        </m:r>
                      </m:den>
                    </m:f>
                  </m:oMath>
                </a14:m>
                <a:r>
                  <a:rPr lang="zh-CN" altLang="en-US" sz="2200" dirty="0"/>
                  <a:t> </a:t>
                </a:r>
              </a:p>
            </p:txBody>
          </p:sp>
        </mc:Choice>
        <mc:Fallback xmlns="">
          <p:sp>
            <p:nvSpPr>
              <p:cNvPr id="8" name="矩形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0164" y="5372055"/>
                <a:ext cx="2705549" cy="631648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278114" y="5319210"/>
                <a:ext cx="3822713" cy="6209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brk m:alnAt="7"/>
                          </m:rP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.2</m:t>
                        </m:r>
                        <m:r>
                          <a:rPr lang="en-US" altLang="zh-CN" sz="2200" i="1">
                            <a:latin typeface="Cambria Math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0.8</m:t>
                        </m:r>
                        <m:r>
                          <a:rPr lang="en-US" altLang="zh-CN" sz="2200" i="1">
                            <a:latin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altLang="zh-CN" sz="2200" i="1">
                                <a:latin typeface="Cambria Math"/>
                              </a:rPr>
                              <m:t>𝑦</m:t>
                            </m:r>
                          </m:e>
                          <m:sup>
                            <m:r>
                              <m:rPr>
                                <m:brk m:alnAt="7"/>
                              </m:rPr>
                              <a:rPr lang="en-US" altLang="zh-CN" sz="2200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altLang="zh-CN" sz="2200" i="1">
                            <a:latin typeface="Cambria Math"/>
                          </a:rPr>
                          <m:t>)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1.2</m:t>
                        </m:r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∙0.8</m:t>
                        </m:r>
                        <m:r>
                          <a:rPr lang="en-US" altLang="zh-CN" sz="2200" i="1">
                            <a:latin typeface="Cambria Math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0.4</m:t>
                        </m:r>
                      </m:den>
                    </m:f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3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17</m:t>
                        </m:r>
                      </m:den>
                    </m:f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4+5</m:t>
                        </m:r>
                        <m:sSup>
                          <m:sSup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zh-CN" altLang="en-US" sz="2200" dirty="0">
                    <a:latin typeface="+mj-lt"/>
                  </a:rPr>
                  <a:t>     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78114" y="5319210"/>
                <a:ext cx="3822713" cy="620939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442235" y="5480602"/>
                <a:ext cx="337537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for any </a:t>
                </a:r>
                <a14:m>
                  <m:oMath xmlns:m="http://schemas.openxmlformats.org/officeDocument/2006/math">
                    <m:r>
                      <a:rPr lang="en-US" altLang="zh-CN" sz="2200" b="0" i="0" smtClean="0">
                        <a:latin typeface="Cambria Math"/>
                      </a:rPr>
                      <m:t>0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200" b="0" i="1" smtClean="0">
                        <a:latin typeface="Cambria Math"/>
                      </a:rPr>
                      <m:t>𝑦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≤1</m:t>
                    </m:r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235" y="5480602"/>
                <a:ext cx="3375375" cy="430887"/>
              </a:xfrm>
              <a:prstGeom prst="rect">
                <a:avLst/>
              </a:prstGeom>
              <a:blipFill rotWithShape="1">
                <a:blip r:embed="rId9"/>
                <a:stretch>
                  <a:fillRect l="-2351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232434B9-A87D-4020-934E-ABEEA5BA2DEC}"/>
              </a:ext>
            </a:extLst>
          </p:cNvPr>
          <p:cNvSpPr/>
          <p:nvPr/>
        </p:nvSpPr>
        <p:spPr>
          <a:xfrm>
            <a:off x="391160" y="654517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7632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  <p:bldP spid="8" grpId="0"/>
      <p:bldP spid="9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38276" y="1268759"/>
                <a:ext cx="7515835" cy="46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Otherwise,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|</m:t>
                        </m:r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𝑦</m:t>
                        </m:r>
                      </m:e>
                      <m:e>
                        <m:r>
                          <a:rPr lang="en-US" altLang="zh-CN" sz="2200" i="1">
                            <a:latin typeface="Cambria Math"/>
                          </a:rPr>
                          <m:t>0.8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, since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0.8,</m:t>
                        </m:r>
                        <m:r>
                          <a:rPr lang="en-US" altLang="zh-CN" sz="2200" i="1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276" y="1268759"/>
                <a:ext cx="7515835" cy="461217"/>
              </a:xfrm>
              <a:prstGeom prst="rect">
                <a:avLst/>
              </a:prstGeom>
              <a:blipFill rotWithShape="1">
                <a:blip r:embed="rId2"/>
                <a:stretch>
                  <a:fillRect l="-1054" t="-7895" b="-184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460633" y="1988840"/>
                <a:ext cx="8042887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The probability that the walk-up facility is busy at most half the time given that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𝑋</m:t>
                    </m:r>
                    <m:r>
                      <a:rPr lang="en-US" altLang="zh-CN" sz="2200" i="1">
                        <a:latin typeface="Cambria Math"/>
                      </a:rPr>
                      <m:t>=0.8</m:t>
                    </m:r>
                  </m:oMath>
                </a14:m>
                <a:r>
                  <a:rPr lang="en-US" altLang="zh-CN" sz="2200" dirty="0"/>
                  <a:t> is then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633" y="1988840"/>
                <a:ext cx="8042887" cy="769441"/>
              </a:xfrm>
              <a:prstGeom prst="rect">
                <a:avLst/>
              </a:prstGeom>
              <a:blipFill rotWithShape="1">
                <a:blip r:embed="rId3"/>
                <a:stretch>
                  <a:fillRect l="-986" t="-3968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31540" y="3054933"/>
                <a:ext cx="289534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≤0.5</m:t>
                          </m:r>
                        </m:e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=0.8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540" y="3054933"/>
                <a:ext cx="2895344" cy="430887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3265769" y="2978950"/>
                <a:ext cx="4877874" cy="5828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3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17</m:t>
                        </m:r>
                      </m:den>
                    </m:f>
                    <m:nary>
                      <m:nary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sz="2200" i="1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i="1">
                            <a:latin typeface="Cambria Math"/>
                          </a:rPr>
                          <m:t>0.5</m:t>
                        </m:r>
                      </m:sup>
                      <m:e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4+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5</m:t>
                            </m:r>
                            <m:sSup>
                              <m:sSup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  <m:r>
                          <a:rPr lang="en-US" altLang="zh-CN" sz="2200" i="1">
                            <a:latin typeface="Cambria Math"/>
                          </a:rPr>
                          <m:t>𝑑𝑦</m:t>
                        </m:r>
                      </m:e>
                    </m:nary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6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17</m:t>
                        </m:r>
                      </m:den>
                    </m:f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5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17</m:t>
                        </m:r>
                      </m:den>
                    </m:f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∙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1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8</m:t>
                        </m:r>
                      </m:den>
                    </m:f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≈0.39</m:t>
                    </m:r>
                  </m:oMath>
                </a14:m>
                <a:r>
                  <a:rPr lang="zh-CN" altLang="en-US" sz="2200" dirty="0"/>
                  <a:t> </a:t>
                </a:r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5769" y="2978950"/>
                <a:ext cx="4877874" cy="582852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431540" y="3924055"/>
                <a:ext cx="2164632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|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=0.8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540" y="3924055"/>
                <a:ext cx="2164632" cy="430887"/>
              </a:xfrm>
              <a:prstGeom prst="rect">
                <a:avLst/>
              </a:prstGeom>
              <a:blipFill rotWithShape="1">
                <a:blip r:embed="rId6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/>
              <p:cNvSpPr/>
              <p:nvPr/>
            </p:nvSpPr>
            <p:spPr>
              <a:xfrm>
                <a:off x="2501770" y="3848072"/>
                <a:ext cx="5323830" cy="5990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3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17</m:t>
                        </m:r>
                      </m:den>
                    </m:f>
                    <m:nary>
                      <m:nary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sz="2200" i="1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p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∙</m:t>
                        </m:r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4+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5</m:t>
                            </m:r>
                            <m:sSup>
                              <m:sSup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  <m:r>
                          <a:rPr lang="en-US" altLang="zh-CN" sz="2200" i="1">
                            <a:latin typeface="Cambria Math"/>
                          </a:rPr>
                          <m:t>𝑑𝑦</m:t>
                        </m:r>
                      </m:e>
                    </m:nary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3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17</m:t>
                        </m:r>
                      </m:den>
                    </m:f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2+</m:t>
                        </m:r>
                        <m:f>
                          <m:f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altLang="zh-CN" sz="2200" b="0" i="1" smtClean="0">
                                <a:latin typeface="Cambria Math"/>
                              </a:rPr>
                              <m:t>5</m:t>
                            </m:r>
                          </m:num>
                          <m:den>
                            <m:r>
                              <a:rPr lang="en-US" altLang="zh-CN" sz="2200" b="0" i="1" smtClean="0">
                                <a:latin typeface="Cambria Math"/>
                              </a:rPr>
                              <m:t>4</m:t>
                            </m:r>
                          </m:den>
                        </m:f>
                      </m:e>
                    </m:d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≈0.574</m:t>
                    </m:r>
                  </m:oMath>
                </a14:m>
                <a:r>
                  <a:rPr lang="zh-CN" altLang="en-US" sz="2200" dirty="0"/>
                  <a:t> </a:t>
                </a:r>
              </a:p>
            </p:txBody>
          </p:sp>
        </mc:Choice>
        <mc:Fallback xmlns="">
          <p:sp>
            <p:nvSpPr>
              <p:cNvPr id="11" name="矩形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1770" y="3848072"/>
                <a:ext cx="5323830" cy="599010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34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771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="" xmlns:a16="http://schemas.microsoft.com/office/drawing/2014/main" id="{4CC1DD26-CCAF-B24D-A373-4CD068825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569369"/>
            <a:ext cx="7886700" cy="1719262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algn="just"/>
            <a:r>
              <a:rPr lang="en-US" altLang="zh-CN" sz="3200" dirty="0"/>
              <a:t>7.2 Expected Values, Covariance, and Correlation</a:t>
            </a:r>
            <a:r>
              <a:rPr lang="zh-CN" altLang="en-US" sz="3200" dirty="0"/>
              <a:t/>
            </a:r>
            <a:br>
              <a:rPr lang="zh-CN" altLang="en-US" sz="3200" dirty="0"/>
            </a:br>
            <a:endParaRPr lang="zh-CN" alt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8093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406554" y="1943835"/>
                <a:ext cx="8417957" cy="17851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Any function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h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  <m:r>
                      <a:rPr lang="en-US" altLang="zh-CN" sz="2200" i="1" dirty="0" smtClean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of a single </a:t>
                </a:r>
                <a:r>
                  <a:rPr lang="en-US" altLang="zh-CN" sz="2200" dirty="0" err="1"/>
                  <a:t>rv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is itself a random variable. However, to compute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𝐸</m:t>
                    </m:r>
                    <m:r>
                      <a:rPr lang="en-US" altLang="zh-CN" sz="2200" i="1" dirty="0" smtClean="0">
                        <a:latin typeface="Cambria Math"/>
                      </a:rPr>
                      <m:t>[</m:t>
                    </m:r>
                    <m:r>
                      <a:rPr lang="en-US" altLang="zh-CN" sz="2200" i="1" dirty="0" smtClean="0">
                        <a:latin typeface="Cambria Math"/>
                      </a:rPr>
                      <m:t>h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  <m:r>
                      <a:rPr lang="en-US" altLang="zh-CN" sz="2200" i="1" dirty="0" smtClean="0">
                        <a:latin typeface="Cambria Math"/>
                      </a:rPr>
                      <m:t>)], </m:t>
                    </m:r>
                  </m:oMath>
                </a14:m>
                <a:r>
                  <a:rPr lang="en-US" altLang="zh-CN" sz="2200" dirty="0"/>
                  <a:t>it is not necessary to obtain the probability distribution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h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  <m:r>
                      <a:rPr lang="en-US" altLang="zh-CN" sz="2200" i="1" dirty="0" smtClean="0">
                        <a:latin typeface="Cambria Math"/>
                      </a:rPr>
                      <m:t>); </m:t>
                    </m:r>
                  </m:oMath>
                </a14:m>
                <a:r>
                  <a:rPr lang="en-US" altLang="zh-CN" sz="2200" dirty="0"/>
                  <a:t>instead,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𝐸</m:t>
                    </m:r>
                    <m:r>
                      <a:rPr lang="en-US" altLang="zh-CN" sz="2200" i="1" dirty="0" smtClean="0">
                        <a:latin typeface="Cambria Math"/>
                      </a:rPr>
                      <m:t>[</m:t>
                    </m:r>
                    <m:r>
                      <a:rPr lang="en-US" altLang="zh-CN" sz="2200" i="1" dirty="0" smtClean="0">
                        <a:latin typeface="Cambria Math"/>
                      </a:rPr>
                      <m:t>h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  <m:r>
                      <a:rPr lang="en-US" altLang="zh-CN" sz="2200" i="1" dirty="0" smtClean="0">
                        <a:latin typeface="Cambria Math"/>
                      </a:rPr>
                      <m:t>)] </m:t>
                    </m:r>
                  </m:oMath>
                </a14:m>
                <a:r>
                  <a:rPr lang="en-US" altLang="zh-CN" sz="2200" dirty="0"/>
                  <a:t>is computed as a weighted average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h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𝑥</m:t>
                    </m:r>
                    <m:r>
                      <a:rPr lang="en-US" altLang="zh-CN" sz="2200" i="1" dirty="0" smtClean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values, where the weight function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is the </a:t>
                </a:r>
                <a:r>
                  <a:rPr lang="en-US" altLang="zh-CN" sz="2200" dirty="0" err="1"/>
                  <a:t>pmf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𝑝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𝑥</m:t>
                    </m:r>
                    <m:r>
                      <a:rPr lang="en-US" altLang="zh-CN" sz="2200" i="1" dirty="0" smtClean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or </a:t>
                </a:r>
                <a:r>
                  <a:rPr lang="en-US" altLang="zh-CN" sz="2200" dirty="0" err="1"/>
                  <a:t>pdf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𝑓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𝑥</m:t>
                    </m:r>
                    <m:r>
                      <a:rPr lang="en-US" altLang="zh-CN" sz="2200" i="1" dirty="0" smtClean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554" y="1943835"/>
                <a:ext cx="8417957" cy="1785104"/>
              </a:xfrm>
              <a:prstGeom prst="rect">
                <a:avLst/>
              </a:prstGeom>
              <a:blipFill rotWithShape="0">
                <a:blip r:embed="rId2"/>
                <a:stretch>
                  <a:fillRect l="-941" t="-23891" r="-941" b="-30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423728" y="3879050"/>
                <a:ext cx="8400783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 A similar result holds for a function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h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  <m:r>
                      <a:rPr lang="en-US" altLang="zh-CN" sz="2200" i="1" dirty="0" smtClean="0">
                        <a:latin typeface="Cambria Math"/>
                      </a:rPr>
                      <m:t>, </m:t>
                    </m:r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  <m:r>
                      <a:rPr lang="en-US" altLang="zh-CN" sz="2200" i="1" dirty="0" smtClean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of two jointly distributed random variables.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728" y="3879050"/>
                <a:ext cx="8400783" cy="769441"/>
              </a:xfrm>
              <a:prstGeom prst="rect">
                <a:avLst/>
              </a:prstGeom>
              <a:blipFill rotWithShape="0">
                <a:blip r:embed="rId3"/>
                <a:stretch>
                  <a:fillRect l="-943" t="-55118" r="-943" b="-291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36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41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251520" y="1448780"/>
                <a:ext cx="8263485" cy="147905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  <m:r>
                      <a:rPr lang="en-US" altLang="zh-CN" sz="2200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be jointly distributed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 with </a:t>
                </a:r>
                <a:r>
                  <a:rPr lang="en-US" altLang="zh-CN" sz="2200" dirty="0" err="1"/>
                  <a:t>pmf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𝑝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𝑥</m:t>
                    </m:r>
                    <m:r>
                      <a:rPr lang="en-US" altLang="zh-CN" sz="2200" i="1" dirty="0" smtClean="0">
                        <a:latin typeface="Cambria Math"/>
                      </a:rPr>
                      <m:t>, </m:t>
                    </m:r>
                    <m:r>
                      <a:rPr lang="en-US" altLang="zh-CN" sz="2200" i="1" dirty="0" smtClean="0">
                        <a:latin typeface="Cambria Math"/>
                      </a:rPr>
                      <m:t>𝑦</m:t>
                    </m:r>
                    <m:r>
                      <a:rPr lang="en-US" altLang="zh-CN" sz="2200" i="1" dirty="0" smtClean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or </a:t>
                </a:r>
                <a:r>
                  <a:rPr lang="en-US" altLang="zh-CN" sz="2200" dirty="0" err="1"/>
                  <a:t>pdf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𝑓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𝑥</m:t>
                    </m:r>
                    <m:r>
                      <a:rPr lang="en-US" altLang="zh-CN" sz="2200" i="1" dirty="0" smtClean="0">
                        <a:latin typeface="Cambria Math"/>
                      </a:rPr>
                      <m:t>, </m:t>
                    </m:r>
                    <m:r>
                      <a:rPr lang="en-US" altLang="zh-CN" sz="2200" i="1" dirty="0" smtClean="0">
                        <a:latin typeface="Cambria Math"/>
                      </a:rPr>
                      <m:t>𝑦</m:t>
                    </m:r>
                    <m:r>
                      <a:rPr lang="en-US" altLang="zh-CN" sz="2200" i="1" dirty="0" smtClean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according to whether the variables are discrete or continuous. Then the expected value of a function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h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  <m:r>
                      <a:rPr lang="en-US" altLang="zh-CN" sz="2200" i="1" dirty="0" smtClean="0">
                        <a:latin typeface="Cambria Math"/>
                      </a:rPr>
                      <m:t>, </m:t>
                    </m:r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  <m:r>
                      <a:rPr lang="en-US" altLang="zh-CN" sz="2200" i="1" dirty="0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/>
                  <a:t>, denoted by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𝐸</m:t>
                    </m:r>
                    <m:r>
                      <a:rPr lang="en-US" altLang="zh-CN" sz="2200" i="1" dirty="0" smtClean="0">
                        <a:latin typeface="Cambria Math"/>
                      </a:rPr>
                      <m:t>[</m:t>
                    </m:r>
                    <m:r>
                      <a:rPr lang="en-US" altLang="zh-CN" sz="2200" i="1" dirty="0" smtClean="0">
                        <a:latin typeface="Cambria Math"/>
                      </a:rPr>
                      <m:t>h</m:t>
                    </m:r>
                    <m:r>
                      <a:rPr lang="en-US" altLang="zh-CN" sz="2200" i="1" dirty="0" smtClean="0">
                        <a:latin typeface="Cambria Math"/>
                      </a:rPr>
                      <m:t>(</m:t>
                    </m:r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  <m:r>
                      <a:rPr lang="en-US" altLang="zh-CN" sz="2200" i="1" dirty="0" smtClean="0">
                        <a:latin typeface="Cambria Math"/>
                      </a:rPr>
                      <m:t>, </m:t>
                    </m:r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  <m:r>
                      <a:rPr lang="en-US" altLang="zh-CN" sz="2200" i="1" dirty="0" smtClean="0">
                        <a:latin typeface="Cambria Math"/>
                      </a:rPr>
                      <m:t>)] </m:t>
                    </m:r>
                  </m:oMath>
                </a14:m>
                <a:r>
                  <a:rPr lang="en-US" altLang="zh-CN" sz="2200" dirty="0"/>
                  <a:t>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h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)</m:t>
                        </m:r>
                      </m:sub>
                    </m:sSub>
                  </m:oMath>
                </a14:m>
                <a:r>
                  <a:rPr lang="en-US" altLang="zh-CN" sz="2200" dirty="0"/>
                  <a:t>, is given by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1448780"/>
                <a:ext cx="8263485" cy="1479059"/>
              </a:xfrm>
              <a:prstGeom prst="rect">
                <a:avLst/>
              </a:prstGeom>
              <a:blipFill rotWithShape="0">
                <a:blip r:embed="rId2"/>
                <a:stretch>
                  <a:fillRect l="-959" t="-28926" r="-959" b="-351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76845" y="2942326"/>
                <a:ext cx="8174546" cy="8444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/>
                          </a:rPr>
                          <m:t>h</m:t>
                        </m:r>
                        <m:d>
                          <m:dPr>
                            <m:ctrlPr>
                              <a:rPr lang="en-US" altLang="zh-CN" sz="20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latin typeface="Cambria Math"/>
                              </a:rPr>
                              <m:t>𝑋</m:t>
                            </m:r>
                            <m:r>
                              <a:rPr lang="en-US" altLang="zh-CN" sz="2000" b="0" i="1" smtClean="0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2000" b="0" i="1" smtClean="0">
                                <a:latin typeface="Cambria Math"/>
                              </a:rPr>
                              <m:t>𝑌</m:t>
                            </m:r>
                          </m:e>
                        </m:d>
                      </m:e>
                    </m:d>
                    <m:r>
                      <a:rPr lang="en-US" altLang="zh-CN" sz="2000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000" b="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</m:sub>
                                <m:sup/>
                                <m:e>
                                  <m:nary>
                                    <m:naryPr>
                                      <m:chr m:val="∑"/>
                                      <m:supHide m:val="on"/>
                                      <m:ctrlPr>
                                        <a:rPr lang="en-US" altLang="zh-CN" sz="2000" b="0" i="1" smtClean="0">
                                          <a:latin typeface="Cambria Math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𝑦</m:t>
                                      </m:r>
                                    </m:sub>
                                    <m:sup/>
                                    <m:e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h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,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∙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𝑝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𝑥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,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</m:e>
                                  </m:nary>
                                </m:e>
                              </m:nary>
                            </m:e>
                            <m:e>
                              <m:r>
                                <m:rPr>
                                  <m:nor/>
                                </m:rPr>
                                <a:rPr lang="en-US" altLang="zh-CN" sz="2000"/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𝑋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b="0" i="1" smtClean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and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𝑌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are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discrete</m:t>
                              </m:r>
                            </m:e>
                          </m:mr>
                          <m:mr>
                            <m:e>
                              <m:nary>
                                <m:naryPr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2000" b="0" i="1" smtClean="0">
                                      <a:latin typeface="Cambria Math"/>
                                    </a:rPr>
                                    <m:t>−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∞</m:t>
                                  </m:r>
                                </m:sub>
                                <m:sup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∞</m:t>
                                  </m:r>
                                </m:sup>
                                <m:e>
                                  <m:nary>
                                    <m:naryPr>
                                      <m:ctrlPr>
                                        <a:rPr lang="en-US" altLang="zh-CN" sz="2000" b="0" i="1" smtClean="0">
                                          <a:latin typeface="Cambria Math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∞</m:t>
                                      </m:r>
                                    </m:sub>
                                    <m:sup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∞</m:t>
                                      </m:r>
                                    </m:sup>
                                    <m:e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h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,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∙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𝑓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𝑥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,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𝑑𝑥𝑑𝑦</m:t>
                                      </m:r>
                                    </m:e>
                                  </m:nary>
                                </m:e>
                              </m:nary>
                            </m:e>
                            <m:e>
                              <m:r>
                                <m:rPr>
                                  <m:nor/>
                                </m:rPr>
                                <a:rPr lang="en-US" altLang="zh-CN" sz="2000"/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𝑋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and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𝑌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are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b="0" i="0" smtClean="0"/>
                                <m:t>continuous</m:t>
                              </m:r>
                            </m:e>
                          </m:mr>
                        </m:m>
                        <m:r>
                          <a:rPr lang="en-US" altLang="zh-CN" sz="2000" b="0" i="1" smtClean="0">
                            <a:latin typeface="Cambria Math"/>
                          </a:rPr>
                          <m:t> </m:t>
                        </m:r>
                      </m:e>
                    </m:d>
                  </m:oMath>
                </a14:m>
                <a:r>
                  <a:rPr lang="zh-CN" altLang="en-US" sz="20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845" y="2942326"/>
                <a:ext cx="8174546" cy="84446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51520" y="3924055"/>
                <a:ext cx="828092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The variance of </a:t>
                </a:r>
                <a:r>
                  <a:rPr lang="en-US" altLang="zh-CN" sz="2200" dirty="0"/>
                  <a:t>a function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h</m:t>
                    </m:r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  <m:r>
                      <a:rPr lang="en-US" altLang="zh-CN" sz="2200" i="1" dirty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/>
                  <a:t>denoted by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𝑉</m:t>
                    </m:r>
                    <m:r>
                      <a:rPr lang="en-US" altLang="zh-CN" sz="2200" i="1" dirty="0">
                        <a:latin typeface="Cambria Math"/>
                      </a:rPr>
                      <m:t>[</m:t>
                    </m:r>
                    <m:r>
                      <a:rPr lang="en-US" altLang="zh-CN" sz="2200" i="1" dirty="0">
                        <a:latin typeface="Cambria Math"/>
                      </a:rPr>
                      <m:t>h</m:t>
                    </m:r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  <m:r>
                      <a:rPr lang="en-US" altLang="zh-CN" sz="2200" i="1" dirty="0">
                        <a:latin typeface="Cambria Math"/>
                      </a:rPr>
                      <m:t>)] 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can be obtained in a similar way.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3924055"/>
                <a:ext cx="8280920" cy="769441"/>
              </a:xfrm>
              <a:prstGeom prst="rect">
                <a:avLst/>
              </a:prstGeom>
              <a:blipFill rotWithShape="0">
                <a:blip r:embed="rId4"/>
                <a:stretch>
                  <a:fillRect l="-957" t="-55556" r="-883" b="-293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1151620" y="4693496"/>
                <a:ext cx="4975273" cy="6024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𝑉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h</m:t>
                        </m:r>
                        <m:d>
                          <m:dPr>
                            <m:ctrlPr>
                              <a:rPr lang="en-US" altLang="zh-CN" sz="2200" i="1" dirty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 dirty="0">
                                <a:latin typeface="Cambria Math"/>
                              </a:rPr>
                              <m:t>𝑋</m:t>
                            </m:r>
                            <m:r>
                              <a:rPr lang="en-US" altLang="zh-CN" sz="2200" i="1" dirty="0">
                                <a:latin typeface="Cambria Math"/>
                              </a:rPr>
                              <m:t>, </m:t>
                            </m:r>
                            <m:r>
                              <a:rPr lang="en-US" altLang="zh-CN" sz="2200" i="1" dirty="0">
                                <a:latin typeface="Cambria Math"/>
                              </a:rPr>
                              <m:t>𝑌</m:t>
                            </m:r>
                          </m:e>
                        </m:d>
                      </m:e>
                    </m:d>
                    <m:r>
                      <a:rPr lang="en-US" altLang="zh-CN" sz="2200" b="0" i="1" dirty="0" smtClean="0">
                        <a:latin typeface="Cambria Math"/>
                      </a:rPr>
                      <m:t>=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200" b="0" i="1" dirty="0" smtClean="0">
                                <a:latin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sz="2200" b="0" i="1" dirty="0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200" b="0" i="1" dirty="0" smtClean="0">
                                    <a:latin typeface="Cambria Math"/>
                                  </a:rPr>
                                  <m:t>h</m:t>
                                </m:r>
                                <m:d>
                                  <m:dPr>
                                    <m:ctrlPr>
                                      <a:rPr lang="en-US" altLang="zh-CN" sz="2200" b="0" i="1" dirty="0" smtClean="0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200" b="0" i="1" dirty="0" smtClean="0">
                                        <a:latin typeface="Cambria Math"/>
                                      </a:rPr>
                                      <m:t>𝑋</m:t>
                                    </m:r>
                                    <m:r>
                                      <a:rPr lang="en-US" altLang="zh-CN" sz="2200" b="0" i="1" dirty="0" smtClean="0">
                                        <a:latin typeface="Cambria Math"/>
                                      </a:rPr>
                                      <m:t>,</m:t>
                                    </m:r>
                                    <m:r>
                                      <a:rPr lang="en-US" altLang="zh-CN" sz="2200" b="0" i="1" dirty="0" smtClean="0">
                                        <a:latin typeface="Cambria Math"/>
                                      </a:rPr>
                                      <m:t>𝑌</m:t>
                                    </m:r>
                                  </m:e>
                                </m:d>
                                <m:r>
                                  <a:rPr lang="en-US" altLang="zh-CN" sz="2200" b="0" i="1" dirty="0" smtClean="0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CN" sz="2200" b="0" i="1" dirty="0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dirty="0" smtClean="0">
                                        <a:latin typeface="Cambria Math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altLang="zh-CN" sz="2200" b="0" i="1" dirty="0" smtClean="0">
                                        <a:latin typeface="Cambria Math"/>
                                      </a:rPr>
                                      <m:t>h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CN" sz="2200" b="0" i="1" dirty="0" smtClean="0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200" b="0" i="1" dirty="0" smtClean="0">
                                        <a:latin typeface="Cambria Math"/>
                                      </a:rPr>
                                      <m:t>𝑋</m:t>
                                    </m:r>
                                    <m:r>
                                      <a:rPr lang="en-US" altLang="zh-CN" sz="2200" b="0" i="1" dirty="0" smtClean="0">
                                        <a:latin typeface="Cambria Math"/>
                                      </a:rPr>
                                      <m:t>,</m:t>
                                    </m:r>
                                    <m:r>
                                      <a:rPr lang="en-US" altLang="zh-CN" sz="2200" b="0" i="1" dirty="0" smtClean="0">
                                        <a:latin typeface="Cambria Math"/>
                                      </a:rPr>
                                      <m:t>𝑌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altLang="zh-CN" sz="2200" b="0" i="1" dirty="0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altLang="zh-CN" sz="2200" i="1" dirty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1620" y="4693496"/>
                <a:ext cx="4975273" cy="602409"/>
              </a:xfrm>
              <a:prstGeom prst="rect">
                <a:avLst/>
              </a:prstGeom>
              <a:blipFill rotWithShape="1">
                <a:blip r:embed="rId5"/>
                <a:stretch>
                  <a:fillRect r="-735" b="-50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276845" y="5333494"/>
            <a:ext cx="69757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latin typeface="+mj-lt"/>
              </a:rPr>
              <a:t>The shortcut formula still holds!</a:t>
            </a:r>
            <a:endParaRPr lang="zh-CN" altLang="en-US" sz="2200" dirty="0">
              <a:latin typeface="+mj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DB6E6460-4E0F-4DB1-B94A-547BFD9CF2FC}"/>
              </a:ext>
            </a:extLst>
          </p:cNvPr>
          <p:cNvSpPr/>
          <p:nvPr/>
        </p:nvSpPr>
        <p:spPr>
          <a:xfrm>
            <a:off x="251520" y="799226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Definition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7910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710041" y="1384825"/>
                <a:ext cx="8092437" cy="3063018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Five friends have purchased tickets to a certain concert. If the tickets are for seats 1–5 in a particular row and the tickets are randomly distributed among the five, what is the expected number of seats </a:t>
                </a:r>
                <a:r>
                  <a:rPr lang="en-US" altLang="zh-CN" sz="210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separating any particular two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of the five? Let 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X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and 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Y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denote the seat numbers of the first and second individuals, respectively. Possible (X, Y) pairs are {(1, 2), (1, 3), . . . , (5, 4)}, and the joint </a:t>
                </a:r>
                <a:r>
                  <a:rPr lang="en-US" altLang="zh-CN" sz="2100" dirty="0" err="1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pmf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of (X, Y) is</a:t>
                </a:r>
                <a:endParaRPr lang="en-US" altLang="zh-CN" sz="2100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100" i="1">
                          <a:latin typeface="Cambria Math" panose="02040503050406030204" pitchFamily="18" charset="0"/>
                          <a:ea typeface="Times New Roman" charset="0"/>
                          <a:cs typeface="Times New Roman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sz="2100" i="1">
                              <a:latin typeface="Cambria Math" panose="02040503050406030204" pitchFamily="18" charset="0"/>
                              <a:ea typeface="Times New Roman" charset="0"/>
                              <a:cs typeface="Times New Roman" charset="0"/>
                            </a:rPr>
                            <m:t>𝑥</m:t>
                          </m:r>
                          <m:r>
                            <a:rPr lang="en-US" altLang="zh-CN" sz="2100" i="1">
                              <a:latin typeface="Cambria Math" panose="02040503050406030204" pitchFamily="18" charset="0"/>
                              <a:ea typeface="Times New Roman" charset="0"/>
                              <a:cs typeface="Times New Roman" charset="0"/>
                            </a:rPr>
                            <m:t>,</m:t>
                          </m:r>
                          <m:r>
                            <a:rPr lang="en-US" altLang="zh-CN" sz="2100" i="1">
                              <a:latin typeface="Cambria Math" panose="02040503050406030204" pitchFamily="18" charset="0"/>
                              <a:ea typeface="Times New Roman" charset="0"/>
                              <a:cs typeface="Times New Roman" charset="0"/>
                            </a:rPr>
                            <m:t>𝑦</m:t>
                          </m:r>
                        </m:e>
                      </m:d>
                      <m:r>
                        <a:rPr lang="en-US" altLang="zh-CN" sz="2100" i="1">
                          <a:latin typeface="Cambria Math" panose="02040503050406030204" pitchFamily="18" charset="0"/>
                          <a:ea typeface="Times New Roman" charset="0"/>
                          <a:cs typeface="Times New Roman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sz="2100" i="1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100" i="1">
                                  <a:latin typeface="Cambria Math" charset="0"/>
                                  <a:cs typeface="Times New Roman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altLang="zh-CN" sz="2100" i="1">
                                      <a:latin typeface="Cambria Math" charset="0"/>
                                      <a:cs typeface="Times New Roman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100" i="1">
                                      <a:latin typeface="Cambria Math" panose="02040503050406030204" pitchFamily="18" charset="0"/>
                                      <a:cs typeface="Times New Roman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2100" i="1">
                                      <a:latin typeface="Cambria Math" panose="02040503050406030204" pitchFamily="18" charset="0"/>
                                      <a:cs typeface="Times New Roman" charset="0"/>
                                    </a:rPr>
                                    <m:t>20</m:t>
                                  </m:r>
                                </m:den>
                              </m:f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     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𝑥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=1,…5;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𝑦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=1,…5;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𝑥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charset="0"/>
                                </a:rPr>
                                <m:t>≠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charset="0"/>
                                </a:rPr>
                                <m:t>𝑦</m:t>
                              </m:r>
                            </m:e>
                            <m:e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0                                       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100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otherwise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041" y="1384825"/>
                <a:ext cx="8092437" cy="3063018"/>
              </a:xfrm>
              <a:prstGeom prst="rect">
                <a:avLst/>
              </a:prstGeom>
              <a:blipFill>
                <a:blip r:embed="rId2"/>
                <a:stretch>
                  <a:fillRect l="-904" t="-1193" r="-16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>
            <a:extLst>
              <a:ext uri="{FF2B5EF4-FFF2-40B4-BE49-F238E27FC236}">
                <a16:creationId xmlns="" xmlns:a16="http://schemas.microsoft.com/office/drawing/2014/main" id="{BD97CF40-E174-4F35-8D40-6D77B5900626}"/>
              </a:ext>
            </a:extLst>
          </p:cNvPr>
          <p:cNvSpPr/>
          <p:nvPr/>
        </p:nvSpPr>
        <p:spPr>
          <a:xfrm>
            <a:off x="710042" y="793948"/>
            <a:ext cx="8092436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38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683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556902" y="1125153"/>
                <a:ext cx="8244035" cy="4278800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 number of seats separating the two individuals is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h</m:t>
                    </m:r>
                    <m:d>
                      <m:dPr>
                        <m:ctrlP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dPr>
                      <m:e>
                        <m:r>
                          <a:rPr lang="en-US" altLang="zh-CN" sz="2100" i="1" dirty="0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  <m:r>
                          <a:rPr lang="en-US" altLang="zh-CN" sz="2100" i="1" dirty="0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  <m:t>, </m:t>
                        </m:r>
                        <m:r>
                          <a:rPr lang="en-US" altLang="zh-CN" sz="2100" i="1" dirty="0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  <m:t>𝑌</m:t>
                        </m:r>
                      </m:e>
                    </m:d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=| 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𝑋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−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𝑌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|−1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. The accompanying table gives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h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(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𝑥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, 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𝑦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) 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for each possible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(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𝑥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, 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𝑦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) 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pair.</a:t>
                </a: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Thus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100" i="1">
                          <a:latin typeface="Cambria Math" panose="02040503050406030204" pitchFamily="18" charset="0"/>
                          <a:ea typeface="Times New Roman" charset="0"/>
                          <a:cs typeface="Times New Roman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sz="2100" i="1" dirty="0">
                              <a:latin typeface="Cambria Math" panose="02040503050406030204" pitchFamily="18" charset="0"/>
                              <a:ea typeface="Times New Roman" charset="0"/>
                              <a:cs typeface="Times New Roman" charset="0"/>
                            </a:rPr>
                            <m:t>h</m:t>
                          </m:r>
                          <m:d>
                            <m:dPr>
                              <m:ctrlPr>
                                <a:rPr lang="en-US" altLang="zh-CN" sz="2100" i="1" dirty="0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altLang="zh-CN" sz="2100" i="1" dirty="0">
                                  <a:latin typeface="Cambria Math" panose="02040503050406030204" pitchFamily="18" charset="0"/>
                                  <a:ea typeface="Times New Roman" charset="0"/>
                                  <a:cs typeface="Times New Roman" charset="0"/>
                                </a:rPr>
                                <m:t>𝑋</m:t>
                              </m:r>
                              <m:r>
                                <a:rPr lang="en-US" altLang="zh-CN" sz="2100" i="1" dirty="0">
                                  <a:latin typeface="Cambria Math" panose="02040503050406030204" pitchFamily="18" charset="0"/>
                                  <a:ea typeface="Times New Roman" charset="0"/>
                                  <a:cs typeface="Times New Roman" charset="0"/>
                                </a:rPr>
                                <m:t>, </m:t>
                              </m:r>
                              <m:r>
                                <a:rPr lang="en-US" altLang="zh-CN" sz="2100" i="1" dirty="0">
                                  <a:latin typeface="Cambria Math" panose="02040503050406030204" pitchFamily="18" charset="0"/>
                                  <a:ea typeface="Times New Roman" charset="0"/>
                                  <a:cs typeface="Times New Roman" charset="0"/>
                                </a:rPr>
                                <m:t>𝑌</m:t>
                              </m:r>
                            </m:e>
                          </m:d>
                        </m:e>
                      </m:d>
                      <m:r>
                        <a:rPr lang="en-US" altLang="zh-CN" sz="2100" i="1">
                          <a:latin typeface="Cambria Math" panose="02040503050406030204" pitchFamily="18" charset="0"/>
                          <a:ea typeface="Times New Roman" charset="0"/>
                          <a:cs typeface="Times New Roman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zh-CN" sz="2100" i="1">
                              <a:latin typeface="Cambria Math" charset="0"/>
                              <a:cs typeface="Times New Roman" charset="0"/>
                            </a:rPr>
                          </m:ctrlPr>
                        </m:naryPr>
                        <m:sub/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sz="2100" i="1">
                                  <a:latin typeface="Cambria Math" charset="0"/>
                                  <a:cs typeface="Times New Roman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(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𝑥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,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𝑦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)</m:t>
                              </m:r>
                            </m:sub>
                            <m:sup/>
                            <m:e>
                              <m:r>
                                <a:rPr lang="en-US" altLang="zh-CN" sz="2100" i="1" dirty="0">
                                  <a:latin typeface="Cambria Math" panose="02040503050406030204" pitchFamily="18" charset="0"/>
                                  <a:ea typeface="Times New Roman" charset="0"/>
                                  <a:cs typeface="Times New Roman" charset="0"/>
                                </a:rPr>
                                <m:t>h</m:t>
                              </m:r>
                              <m:d>
                                <m:dPr>
                                  <m:ctrlPr>
                                    <a:rPr lang="en-US" altLang="zh-CN" sz="2100" i="1" dirty="0">
                                      <a:latin typeface="Cambria Math" charset="0"/>
                                      <a:ea typeface="Times New Roman" charset="0"/>
                                      <a:cs typeface="Times New Roman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100" i="1" dirty="0">
                                      <a:latin typeface="Cambria Math" panose="02040503050406030204" pitchFamily="18" charset="0"/>
                                      <a:ea typeface="Times New Roman" charset="0"/>
                                      <a:cs typeface="Times New Roman" charset="0"/>
                                    </a:rPr>
                                    <m:t>𝑥</m:t>
                                  </m:r>
                                  <m:r>
                                    <a:rPr lang="en-US" altLang="zh-CN" sz="2100" i="1" dirty="0">
                                      <a:latin typeface="Cambria Math" panose="02040503050406030204" pitchFamily="18" charset="0"/>
                                      <a:ea typeface="Times New Roman" charset="0"/>
                                      <a:cs typeface="Times New Roman" charset="0"/>
                                    </a:rPr>
                                    <m:t>, </m:t>
                                  </m:r>
                                  <m:r>
                                    <a:rPr lang="en-US" altLang="zh-CN" sz="2100" i="1" dirty="0">
                                      <a:latin typeface="Cambria Math" panose="02040503050406030204" pitchFamily="18" charset="0"/>
                                      <a:ea typeface="Times New Roman" charset="0"/>
                                      <a:cs typeface="Times New Roman" charset="0"/>
                                    </a:rPr>
                                    <m:t>𝑦</m:t>
                                  </m:r>
                                </m:e>
                              </m:d>
                              <m:r>
                                <a:rPr lang="en-US" altLang="zh-CN" sz="2100" i="1" dirty="0">
                                  <a:latin typeface="Cambria Math" panose="02040503050406030204" pitchFamily="18" charset="0"/>
                                  <a:ea typeface="Times New Roman" charset="0"/>
                                  <a:cs typeface="Times New Roman" charset="0"/>
                                </a:rPr>
                                <m:t>𝑝</m:t>
                              </m:r>
                              <m:r>
                                <a:rPr lang="en-US" altLang="zh-CN" sz="2100" i="1" dirty="0">
                                  <a:latin typeface="Cambria Math" panose="02040503050406030204" pitchFamily="18" charset="0"/>
                                  <a:ea typeface="Times New Roman" charset="0"/>
                                  <a:cs typeface="Times New Roman" charset="0"/>
                                </a:rPr>
                                <m:t>(</m:t>
                              </m:r>
                              <m:r>
                                <a:rPr lang="en-US" altLang="zh-CN" sz="2100" i="1" dirty="0">
                                  <a:latin typeface="Cambria Math" panose="02040503050406030204" pitchFamily="18" charset="0"/>
                                  <a:ea typeface="Times New Roman" charset="0"/>
                                  <a:cs typeface="Times New Roman" charset="0"/>
                                </a:rPr>
                                <m:t>𝑥</m:t>
                              </m:r>
                              <m:r>
                                <a:rPr lang="en-US" altLang="zh-CN" sz="2100" i="1" dirty="0">
                                  <a:latin typeface="Cambria Math" panose="02040503050406030204" pitchFamily="18" charset="0"/>
                                  <a:ea typeface="Times New Roman" charset="0"/>
                                  <a:cs typeface="Times New Roman" charset="0"/>
                                </a:rPr>
                                <m:t>, </m:t>
                              </m:r>
                              <m:r>
                                <a:rPr lang="en-US" altLang="zh-CN" sz="2100" i="1" dirty="0">
                                  <a:latin typeface="Cambria Math" panose="02040503050406030204" pitchFamily="18" charset="0"/>
                                  <a:ea typeface="Times New Roman" charset="0"/>
                                  <a:cs typeface="Times New Roman" charset="0"/>
                                </a:rPr>
                                <m:t>𝑦</m:t>
                              </m:r>
                              <m:r>
                                <a:rPr lang="en-US" altLang="zh-CN" sz="2100" i="1" dirty="0">
                                  <a:latin typeface="Cambria Math" panose="02040503050406030204" pitchFamily="18" charset="0"/>
                                  <a:ea typeface="Times New Roman" charset="0"/>
                                  <a:cs typeface="Times New Roman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US" altLang="zh-CN" sz="2100" i="1">
                          <a:latin typeface="Cambria Math" panose="02040503050406030204" pitchFamily="18" charset="0"/>
                          <a:cs typeface="Times New Roman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100" i="1">
                              <a:latin typeface="Cambria Math" charset="0"/>
                              <a:cs typeface="Times New Roman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100" i="1">
                              <a:latin typeface="Cambria Math" panose="02040503050406030204" pitchFamily="18" charset="0"/>
                              <a:cs typeface="Times New Roman" charset="0"/>
                            </a:rPr>
                            <m:t>𝑥</m:t>
                          </m:r>
                          <m:r>
                            <a:rPr lang="en-US" altLang="zh-CN" sz="2100" i="1">
                              <a:latin typeface="Cambria Math" panose="02040503050406030204" pitchFamily="18" charset="0"/>
                              <a:cs typeface="Times New Roman" charset="0"/>
                            </a:rPr>
                            <m:t>=1,</m:t>
                          </m:r>
                          <m:r>
                            <a:rPr lang="en-US" altLang="zh-CN" sz="2100" i="1">
                              <a:latin typeface="Cambria Math" panose="02040503050406030204" pitchFamily="18" charset="0"/>
                              <a:cs typeface="Times New Roman" charset="0"/>
                            </a:rPr>
                            <m:t>𝑥</m:t>
                          </m:r>
                          <m:r>
                            <a:rPr lang="en-US" altLang="zh-CN" sz="21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charset="0"/>
                            </a:rPr>
                            <m:t>≠</m:t>
                          </m:r>
                          <m:r>
                            <a:rPr lang="en-US" altLang="zh-CN" sz="21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charset="0"/>
                            </a:rPr>
                            <m:t>𝑦</m:t>
                          </m:r>
                        </m:sub>
                        <m:sup>
                          <m:r>
                            <a:rPr lang="en-US" altLang="zh-CN" sz="2100" i="1">
                              <a:latin typeface="Cambria Math" panose="02040503050406030204" pitchFamily="18" charset="0"/>
                              <a:cs typeface="Times New Roman" charset="0"/>
                            </a:rPr>
                            <m:t>5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altLang="zh-CN" sz="2100" i="1">
                                  <a:latin typeface="Cambria Math" charset="0"/>
                                  <a:cs typeface="Times New Roman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𝑦</m:t>
                              </m:r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5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en-US" altLang="zh-CN" sz="2100" i="1">
                                      <a:latin typeface="Cambria Math" charset="0"/>
                                      <a:cs typeface="Times New Roman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altLang="zh-CN" sz="2100" i="1">
                                          <a:latin typeface="Cambria Math" charset="0"/>
                                          <a:cs typeface="Times New Roman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100" i="1">
                                          <a:latin typeface="Cambria Math" panose="02040503050406030204" pitchFamily="18" charset="0"/>
                                          <a:cs typeface="Times New Roman" charset="0"/>
                                        </a:rPr>
                                        <m:t>𝑥</m:t>
                                      </m:r>
                                      <m:r>
                                        <a:rPr lang="en-US" altLang="zh-CN" sz="2100" i="1">
                                          <a:latin typeface="Cambria Math" panose="02040503050406030204" pitchFamily="18" charset="0"/>
                                          <a:cs typeface="Times New Roman" charset="0"/>
                                        </a:rPr>
                                        <m:t>−</m:t>
                                      </m:r>
                                      <m:r>
                                        <a:rPr lang="en-US" altLang="zh-CN" sz="2100" i="1">
                                          <a:latin typeface="Cambria Math" panose="02040503050406030204" pitchFamily="18" charset="0"/>
                                          <a:cs typeface="Times New Roman" charset="0"/>
                                        </a:rPr>
                                        <m:t>𝑦</m:t>
                                      </m:r>
                                    </m:e>
                                  </m:d>
                                  <m:r>
                                    <a:rPr lang="en-US" altLang="zh-CN" sz="2100" i="1">
                                      <a:latin typeface="Cambria Math" panose="02040503050406030204" pitchFamily="18" charset="0"/>
                                      <a:cs typeface="Times New Roman" charset="0"/>
                                    </a:rPr>
                                    <m:t>−1</m:t>
                                  </m:r>
                                </m:e>
                              </m:d>
                              <m:r>
                                <a:rPr lang="en-US" altLang="zh-CN" sz="21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charset="0"/>
                                </a:rPr>
                                <m:t>∙</m:t>
                              </m:r>
                              <m:f>
                                <m:fPr>
                                  <m:ctrlPr>
                                    <a:rPr lang="en-US" altLang="zh-CN" sz="2100" i="1">
                                      <a:latin typeface="Cambria Math" charset="0"/>
                                      <a:ea typeface="Cambria Math" panose="02040503050406030204" pitchFamily="18" charset="0"/>
                                      <a:cs typeface="Times New Roman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1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21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charset="0"/>
                                    </a:rPr>
                                    <m:t>20</m:t>
                                  </m:r>
                                </m:den>
                              </m:f>
                            </m:e>
                          </m:nary>
                        </m:e>
                      </m:nary>
                      <m:r>
                        <a:rPr lang="en-US" altLang="zh-CN" sz="2100" i="1">
                          <a:latin typeface="Cambria Math" panose="02040503050406030204" pitchFamily="18" charset="0"/>
                          <a:cs typeface="Times New Roman" charset="0"/>
                        </a:rPr>
                        <m:t>=1</m:t>
                      </m:r>
                    </m:oMath>
                  </m:oMathPara>
                </a14:m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902" y="1125153"/>
                <a:ext cx="8244035" cy="4278800"/>
              </a:xfrm>
              <a:prstGeom prst="rect">
                <a:avLst/>
              </a:prstGeom>
              <a:blipFill>
                <a:blip r:embed="rId2"/>
                <a:stretch>
                  <a:fillRect l="-887" t="-999" r="-5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B4302155-3F1A-488E-A1DA-652A9F6D7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15" y="1869305"/>
            <a:ext cx="4270331" cy="1808611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39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3072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="" xmlns:a16="http://schemas.microsoft.com/office/drawing/2014/main" id="{A476F1A3-4369-9448-B439-13952BE370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3850" y="628040"/>
                <a:ext cx="8496300" cy="1787902"/>
              </a:xfr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altLang="zh-CN" b="1" dirty="0">
                    <a:solidFill>
                      <a:srgbClr val="0432FF"/>
                    </a:solidFill>
                  </a:rPr>
                  <a:t>Two Discrete Random Variables</a:t>
                </a:r>
                <a:endParaRPr lang="zh-CN" altLang="en-US" b="1" dirty="0">
                  <a:solidFill>
                    <a:srgbClr val="0432FF"/>
                  </a:solidFill>
                </a:endParaRPr>
              </a:p>
              <a:p>
                <a:pPr marL="0" indent="0" algn="just">
                  <a:buNone/>
                </a:pPr>
                <a:r>
                  <a:rPr lang="en-US" altLang="zh-CN" dirty="0"/>
                  <a:t>The joint </a:t>
                </a:r>
                <a:r>
                  <a:rPr lang="en-US" altLang="zh-CN" dirty="0" err="1"/>
                  <a:t>pmf</a:t>
                </a:r>
                <a:r>
                  <a:rPr lang="en-US" altLang="zh-CN" dirty="0"/>
                  <a:t> of two discrete </a:t>
                </a:r>
                <a:r>
                  <a:rPr lang="en-US" altLang="zh-CN" dirty="0" err="1"/>
                  <a:t>rv’s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i="1" dirty="0"/>
                  <a:t> </a:t>
                </a:r>
                <a:r>
                  <a:rPr lang="en-US" altLang="zh-CN" dirty="0"/>
                  <a:t>and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i="1" dirty="0"/>
                  <a:t> </a:t>
                </a:r>
                <a:r>
                  <a:rPr lang="en-US" altLang="zh-CN" dirty="0"/>
                  <a:t>describes how much the probability mass is placed on each possible pair of values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(</m:t>
                    </m:r>
                    <m:r>
                      <a:rPr lang="en-US" altLang="zh-CN" i="1" dirty="0">
                        <a:latin typeface="Cambria Math"/>
                      </a:rPr>
                      <m:t>𝑥</m:t>
                    </m:r>
                    <m:r>
                      <a:rPr lang="en-US" altLang="zh-CN" i="1" dirty="0">
                        <a:latin typeface="Cambria Math"/>
                      </a:rPr>
                      <m:t>, </m:t>
                    </m:r>
                    <m:r>
                      <a:rPr lang="en-US" altLang="zh-CN" i="1" dirty="0">
                        <a:latin typeface="Cambria Math"/>
                      </a:rPr>
                      <m:t>𝑦</m:t>
                    </m:r>
                    <m:r>
                      <a:rPr lang="en-US" altLang="zh-CN" i="1" dirty="0">
                        <a:latin typeface="Cambria Math"/>
                      </a:rPr>
                      <m:t>).</m:t>
                    </m:r>
                  </m:oMath>
                </a14:m>
                <a:endParaRPr lang="zh-CN" altLang="en-US" dirty="0"/>
              </a:p>
              <a:p>
                <a:pPr algn="just"/>
                <a:endParaRPr kumimoji="1" lang="zh-CN" altLang="en-US" dirty="0">
                  <a:solidFill>
                    <a:srgbClr val="0432FF"/>
                  </a:solidFill>
                </a:endParaRP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A476F1A3-4369-9448-B439-13952BE370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3850" y="628040"/>
                <a:ext cx="8496300" cy="1787902"/>
              </a:xfrm>
              <a:blipFill rotWithShape="0">
                <a:blip r:embed="rId2"/>
                <a:stretch>
                  <a:fillRect l="-645" r="-71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="" xmlns:a16="http://schemas.microsoft.com/office/drawing/2014/main" id="{538667EE-C382-4E40-BDEA-4E0A9C2604BF}"/>
                  </a:ext>
                </a:extLst>
              </p:cNvPr>
              <p:cNvSpPr txBox="1"/>
              <p:nvPr/>
            </p:nvSpPr>
            <p:spPr>
              <a:xfrm>
                <a:off x="323850" y="3594101"/>
                <a:ext cx="8496300" cy="2273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000" dirty="0"/>
                  <a:t>Let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be two discrete </a:t>
                </a:r>
                <a:r>
                  <a:rPr lang="en-US" altLang="zh-CN" sz="2000" dirty="0" err="1"/>
                  <a:t>rv’s</a:t>
                </a:r>
                <a:r>
                  <a:rPr lang="en-US" altLang="zh-CN" sz="2000" dirty="0"/>
                  <a:t> defined on the sample space of an experiment. The </a:t>
                </a:r>
                <a:r>
                  <a:rPr kumimoji="1" lang="en-US" altLang="zh-CN" sz="2000" i="1" dirty="0">
                    <a:solidFill>
                      <a:srgbClr val="0432FF"/>
                    </a:solidFill>
                    <a:latin typeface="Cambria Math" panose="02040503050406030204" pitchFamily="18" charset="0"/>
                  </a:rPr>
                  <a:t>joint probability mass function 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𝑝</m:t>
                    </m:r>
                    <m:r>
                      <a:rPr lang="en-US" altLang="zh-CN" sz="2000" i="1" dirty="0">
                        <a:latin typeface="Cambria Math"/>
                      </a:rPr>
                      <m:t>(</m:t>
                    </m:r>
                    <m:r>
                      <a:rPr lang="en-US" altLang="zh-CN" sz="2000" i="1" dirty="0">
                        <a:latin typeface="Cambria Math"/>
                      </a:rPr>
                      <m:t>𝑥</m:t>
                    </m:r>
                    <m:r>
                      <a:rPr lang="en-US" altLang="zh-CN" sz="2000" i="1" dirty="0">
                        <a:latin typeface="Cambria Math"/>
                      </a:rPr>
                      <m:t>, </m:t>
                    </m:r>
                    <m:r>
                      <a:rPr lang="en-US" altLang="zh-CN" sz="2000" i="1" dirty="0">
                        <a:latin typeface="Cambria Math"/>
                      </a:rPr>
                      <m:t>𝑦</m:t>
                    </m:r>
                    <m:r>
                      <a:rPr lang="en-US" altLang="zh-CN" sz="20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000" dirty="0"/>
                  <a:t>is defined for each pair of numbers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(</m:t>
                    </m:r>
                    <m:r>
                      <a:rPr lang="en-US" altLang="zh-CN" sz="2000" i="1" dirty="0">
                        <a:latin typeface="Cambria Math"/>
                      </a:rPr>
                      <m:t>𝑥</m:t>
                    </m:r>
                    <m:r>
                      <a:rPr lang="en-US" altLang="zh-CN" sz="2000" i="1" dirty="0">
                        <a:latin typeface="Cambria Math"/>
                      </a:rPr>
                      <m:t>, </m:t>
                    </m:r>
                    <m:r>
                      <a:rPr lang="en-US" altLang="zh-CN" sz="2000" i="1" dirty="0">
                        <a:latin typeface="Cambria Math"/>
                      </a:rPr>
                      <m:t>𝑦</m:t>
                    </m:r>
                    <m:r>
                      <a:rPr lang="en-US" altLang="zh-CN" sz="20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000" dirty="0"/>
                  <a:t>by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altLang="zh-CN" sz="20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𝑥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r>
                        <a:rPr lang="en-US" altLang="zh-CN" sz="2000" i="1">
                          <a:latin typeface="Cambria Math"/>
                        </a:rPr>
                        <m:t>𝑃</m:t>
                      </m:r>
                      <m:r>
                        <a:rPr lang="en-US" altLang="zh-CN" sz="2000" i="1">
                          <a:latin typeface="Cambria Math"/>
                        </a:rPr>
                        <m:t>(</m:t>
                      </m:r>
                      <m:r>
                        <a:rPr lang="en-US" altLang="zh-CN" sz="2000" i="1">
                          <a:latin typeface="Cambria Math"/>
                        </a:rPr>
                        <m:t>𝑋</m:t>
                      </m:r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r>
                        <a:rPr lang="en-US" altLang="zh-CN" sz="2000" i="1">
                          <a:latin typeface="Cambria Math"/>
                        </a:rPr>
                        <m:t>𝑥</m:t>
                      </m:r>
                      <m:r>
                        <a:rPr lang="en-US" altLang="zh-CN" sz="2000" i="1">
                          <a:latin typeface="Cambria Math"/>
                        </a:rPr>
                        <m:t> </m:t>
                      </m:r>
                      <m:r>
                        <a:rPr lang="en-US" altLang="zh-CN" sz="2000" i="1">
                          <a:latin typeface="Cambria Math"/>
                        </a:rPr>
                        <m:t>𝑎𝑛𝑑</m:t>
                      </m:r>
                      <m:r>
                        <a:rPr lang="en-US" altLang="zh-CN" sz="2000" i="1">
                          <a:latin typeface="Cambria Math"/>
                        </a:rPr>
                        <m:t> </m:t>
                      </m:r>
                      <m:r>
                        <a:rPr lang="en-US" altLang="zh-CN" sz="2000" i="1">
                          <a:latin typeface="Cambria Math"/>
                        </a:rPr>
                        <m:t>𝑌</m:t>
                      </m:r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r>
                        <a:rPr lang="en-US" altLang="zh-CN" sz="2000" i="1">
                          <a:latin typeface="Cambria Math"/>
                        </a:rPr>
                        <m:t>𝑦</m:t>
                      </m:r>
                      <m:r>
                        <a:rPr lang="en-US" altLang="zh-CN" sz="2000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zh-CN" altLang="en-US" sz="2000" dirty="0"/>
              </a:p>
              <a:p>
                <a:pPr algn="just"/>
                <a:endParaRPr lang="zh-CN" altLang="en-US" sz="2000" dirty="0"/>
              </a:p>
              <a:p>
                <a:pPr algn="just"/>
                <a:r>
                  <a:rPr lang="en-US" altLang="zh-CN" sz="2000" dirty="0"/>
                  <a:t>It must satisfy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𝑝</m:t>
                    </m:r>
                    <m:r>
                      <a:rPr lang="en-US" altLang="zh-CN" sz="2000" i="1" dirty="0">
                        <a:latin typeface="Cambria Math"/>
                      </a:rPr>
                      <m:t>(</m:t>
                    </m:r>
                    <m:r>
                      <a:rPr lang="en-US" altLang="zh-CN" sz="2000" i="1" dirty="0">
                        <a:latin typeface="Cambria Math"/>
                      </a:rPr>
                      <m:t>𝑥</m:t>
                    </m:r>
                    <m:r>
                      <a:rPr lang="en-US" altLang="zh-CN" sz="2000" i="1" dirty="0">
                        <a:latin typeface="Cambria Math"/>
                      </a:rPr>
                      <m:t>, </m:t>
                    </m:r>
                    <m:r>
                      <a:rPr lang="en-US" altLang="zh-CN" sz="2000" i="1" dirty="0">
                        <a:latin typeface="Cambria Math"/>
                      </a:rPr>
                      <m:t>𝑦</m:t>
                    </m:r>
                    <m:r>
                      <a:rPr lang="en-US" altLang="zh-CN" sz="2000" i="1" dirty="0">
                        <a:latin typeface="Cambria Math"/>
                      </a:rPr>
                      <m:t>)≥0 </m:t>
                    </m:r>
                  </m:oMath>
                </a14:m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000" i="1">
                            <a:latin typeface="Cambria Math"/>
                          </a:rPr>
                          <m:t>𝑥</m:t>
                        </m:r>
                      </m:sub>
                      <m:sup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altLang="zh-CN" sz="2000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zh-CN" sz="2000" i="1">
                                <a:latin typeface="Cambria Math"/>
                              </a:rPr>
                              <m:t>𝑦</m:t>
                            </m:r>
                          </m:sub>
                          <m:sup/>
                          <m:e>
                            <m:r>
                              <a:rPr lang="en-US" altLang="zh-CN" sz="2000" i="1">
                                <a:latin typeface="Cambria Math"/>
                              </a:rPr>
                              <m:t>𝑝</m:t>
                            </m:r>
                            <m:r>
                              <a:rPr lang="en-US" altLang="zh-CN" sz="2000" i="1">
                                <a:latin typeface="Cambria Math"/>
                              </a:rPr>
                              <m:t>(</m:t>
                            </m:r>
                            <m:r>
                              <a:rPr lang="en-US" altLang="zh-CN" sz="2000" i="1">
                                <a:latin typeface="Cambria Math"/>
                              </a:rPr>
                              <m:t>𝑥</m:t>
                            </m:r>
                            <m:r>
                              <a:rPr lang="en-US" altLang="zh-CN" sz="2000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2000" i="1">
                                <a:latin typeface="Cambria Math"/>
                              </a:rPr>
                              <m:t>𝑦</m:t>
                            </m:r>
                            <m:r>
                              <a:rPr lang="en-US" altLang="zh-CN" sz="2000" i="1">
                                <a:latin typeface="Cambria Math"/>
                              </a:rPr>
                              <m:t>)</m:t>
                            </m:r>
                          </m:e>
                        </m:nary>
                      </m:e>
                    </m:nary>
                    <m:r>
                      <a:rPr lang="en-US" altLang="zh-CN" sz="2000" i="1">
                        <a:latin typeface="Cambria Math"/>
                      </a:rPr>
                      <m:t>=1</m:t>
                    </m:r>
                  </m:oMath>
                </a14:m>
                <a:r>
                  <a:rPr lang="en-US" altLang="zh-CN" sz="2000" dirty="0"/>
                  <a:t>.</a:t>
                </a:r>
                <a:endParaRPr lang="zh-CN" altLang="en-US" sz="2000" dirty="0"/>
              </a:p>
              <a:p>
                <a:pPr algn="just"/>
                <a:endParaRPr kumimoji="1" lang="zh-CN" altLang="en-US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538667EE-C382-4E40-BDEA-4E0A9C2604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850" y="3594101"/>
                <a:ext cx="8496300" cy="2273443"/>
              </a:xfrm>
              <a:prstGeom prst="rect">
                <a:avLst/>
              </a:prstGeom>
              <a:blipFill rotWithShape="0">
                <a:blip r:embed="rId3"/>
                <a:stretch>
                  <a:fillRect l="-717" t="-3753" r="-789" b="-171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8275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412841" y="1309218"/>
                <a:ext cx="8614654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Suppose the joint probability table of two discrete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/>
                  <a:t> is given by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841" y="1309218"/>
                <a:ext cx="8614654" cy="769441"/>
              </a:xfrm>
              <a:prstGeom prst="rect">
                <a:avLst/>
              </a:prstGeom>
              <a:blipFill rotWithShape="1">
                <a:blip r:embed="rId2"/>
                <a:stretch>
                  <a:fillRect l="-920" t="-3968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组合 3"/>
          <p:cNvGrpSpPr/>
          <p:nvPr/>
        </p:nvGrpSpPr>
        <p:grpSpPr>
          <a:xfrm>
            <a:off x="386535" y="1853825"/>
            <a:ext cx="4784343" cy="1485165"/>
            <a:chOff x="881590" y="3338990"/>
            <a:chExt cx="4784343" cy="14851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881590" y="3583178"/>
                  <a:ext cx="1083630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𝑝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)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1590" y="3583178"/>
                  <a:ext cx="1083630" cy="430887"/>
                </a:xfrm>
                <a:prstGeom prst="rect">
                  <a:avLst/>
                </a:prstGeom>
                <a:blipFill rotWithShape="1">
                  <a:blip r:embed="rId3"/>
                  <a:stretch>
                    <a:fillRect b="-1831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" name="直接连接符 5"/>
            <p:cNvCxnSpPr/>
            <p:nvPr/>
          </p:nvCxnSpPr>
          <p:spPr>
            <a:xfrm>
              <a:off x="1030418" y="4104075"/>
              <a:ext cx="4635515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2323812" y="3609020"/>
              <a:ext cx="0" cy="1215135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3696834" y="3338990"/>
                  <a:ext cx="425116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6834" y="3338990"/>
                  <a:ext cx="425116" cy="430887"/>
                </a:xfrm>
                <a:prstGeom prst="rect">
                  <a:avLst/>
                </a:prstGeom>
                <a:blipFill rotWithShape="1">
                  <a:blip r:embed="rId4"/>
                  <a:stretch>
                    <a:fillRect b="-11268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971600" y="4059070"/>
                  <a:ext cx="422423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1600" y="4059070"/>
                  <a:ext cx="422423" cy="430887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2726795" y="367318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3333FF"/>
                            </a:solidFill>
                            <a:latin typeface="Cambria Math"/>
                          </a:rPr>
                          <m:t>0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3333FF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26795" y="3673188"/>
                  <a:ext cx="397865" cy="400110"/>
                </a:xfrm>
                <a:prstGeom prst="rect">
                  <a:avLst/>
                </a:prstGeom>
                <a:blipFill rotWithShape="1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3703246" y="368541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3333FF"/>
                            </a:solidFill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3333FF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03246" y="3685418"/>
                  <a:ext cx="397865" cy="400110"/>
                </a:xfrm>
                <a:prstGeom prst="rect">
                  <a:avLst/>
                </a:prstGeom>
                <a:blipFill rotWithShape="1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4572738" y="367318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3333FF"/>
                            </a:solidFill>
                            <a:latin typeface="Cambria Math"/>
                          </a:rPr>
                          <m:t>2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3333FF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72738" y="3673188"/>
                  <a:ext cx="397865" cy="400110"/>
                </a:xfrm>
                <a:prstGeom prst="rect">
                  <a:avLst/>
                </a:prstGeom>
                <a:blipFill rotWithShape="1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1755868" y="4059070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FF0000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55868" y="4059070"/>
                  <a:ext cx="397865" cy="400110"/>
                </a:xfrm>
                <a:prstGeom prst="rect">
                  <a:avLst/>
                </a:prstGeom>
                <a:blipFill rotWithShape="1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/>
                <p:cNvSpPr txBox="1"/>
                <p:nvPr/>
              </p:nvSpPr>
              <p:spPr>
                <a:xfrm>
                  <a:off x="1768031" y="439326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2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FF0000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68031" y="4393268"/>
                  <a:ext cx="397865" cy="400110"/>
                </a:xfrm>
                <a:prstGeom prst="rect">
                  <a:avLst/>
                </a:prstGeom>
                <a:blipFill rotWithShape="1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2620195" y="4059070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20195" y="4059070"/>
                  <a:ext cx="593431" cy="400110"/>
                </a:xfrm>
                <a:prstGeom prst="rect">
                  <a:avLst/>
                </a:prstGeom>
                <a:blipFill rotWithShape="1"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/>
                <p:cNvSpPr txBox="1"/>
                <p:nvPr/>
              </p:nvSpPr>
              <p:spPr>
                <a:xfrm>
                  <a:off x="4466138" y="4059070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0.2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66138" y="4059070"/>
                  <a:ext cx="593431" cy="400110"/>
                </a:xfrm>
                <a:prstGeom prst="rect">
                  <a:avLst/>
                </a:prstGeom>
                <a:blipFill rotWithShape="1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3593440" y="4033228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0.2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93440" y="4033228"/>
                  <a:ext cx="593431" cy="400110"/>
                </a:xfrm>
                <a:prstGeom prst="rect">
                  <a:avLst/>
                </a:prstGeom>
                <a:blipFill rotWithShape="1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2610479" y="4398498"/>
                  <a:ext cx="73609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0.05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0479" y="4398498"/>
                  <a:ext cx="736099" cy="400110"/>
                </a:xfrm>
                <a:prstGeom prst="rect">
                  <a:avLst/>
                </a:prstGeom>
                <a:blipFill rotWithShape="1"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/>
                <p:cNvSpPr txBox="1"/>
                <p:nvPr/>
              </p:nvSpPr>
              <p:spPr>
                <a:xfrm>
                  <a:off x="3600589" y="4393268"/>
                  <a:ext cx="73609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0.15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9" name="TextBox 1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00589" y="4393268"/>
                  <a:ext cx="736099" cy="400110"/>
                </a:xfrm>
                <a:prstGeom prst="rect">
                  <a:avLst/>
                </a:prstGeom>
                <a:blipFill rotWithShape="1"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/>
                <p:cNvSpPr txBox="1"/>
                <p:nvPr/>
              </p:nvSpPr>
              <p:spPr>
                <a:xfrm>
                  <a:off x="4466138" y="4374105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0.3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0" name="TextBox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66138" y="4374105"/>
                  <a:ext cx="593431" cy="400110"/>
                </a:xfrm>
                <a:prstGeom prst="rect">
                  <a:avLst/>
                </a:prstGeom>
                <a:blipFill rotWithShape="1"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341530" y="3609020"/>
                <a:ext cx="628381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Then the expected value of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is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3609020"/>
                <a:ext cx="6283812" cy="430887"/>
              </a:xfrm>
              <a:prstGeom prst="rect">
                <a:avLst/>
              </a:prstGeom>
              <a:blipFill rotWithShape="1">
                <a:blip r:embed="rId17"/>
                <a:stretch>
                  <a:fillRect l="-1164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293450" y="4104075"/>
                <a:ext cx="675473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1+0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∙0.1+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1+1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∙0.2+(1+2)∙0.2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450" y="4104075"/>
                <a:ext cx="6754734" cy="430887"/>
              </a:xfrm>
              <a:prstGeom prst="rect">
                <a:avLst/>
              </a:prstGeom>
              <a:blipFill rotWithShape="1">
                <a:blip r:embed="rId18"/>
                <a:stretch>
                  <a:fillRect b="-183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1481484" y="4644135"/>
                <a:ext cx="667670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+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2+0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∙0.05+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2+1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∙0.15+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2+2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∙0.3=2.85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1484" y="4644135"/>
                <a:ext cx="6676700" cy="430887"/>
              </a:xfrm>
              <a:prstGeom prst="rect">
                <a:avLst/>
              </a:prstGeom>
              <a:blipFill rotWithShape="1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695574" y="2578840"/>
                <a:ext cx="59343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0.5</m:t>
                      </m:r>
                    </m:oMath>
                  </m:oMathPara>
                </a14:m>
                <a:endParaRPr lang="zh-CN" altLang="en-US" sz="2000" dirty="0">
                  <a:solidFill>
                    <a:srgbClr val="FF0000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5574" y="2578840"/>
                <a:ext cx="593431" cy="400110"/>
              </a:xfrm>
              <a:prstGeom prst="rect">
                <a:avLst/>
              </a:prstGeom>
              <a:blipFill rotWithShape="1"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4695573" y="2848870"/>
                <a:ext cx="59343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0.5</m:t>
                      </m:r>
                    </m:oMath>
                  </m:oMathPara>
                </a14:m>
                <a:endParaRPr lang="zh-CN" altLang="en-US" sz="2000" dirty="0">
                  <a:solidFill>
                    <a:srgbClr val="FF0000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5573" y="2848870"/>
                <a:ext cx="593431" cy="400110"/>
              </a:xfrm>
              <a:prstGeom prst="rect">
                <a:avLst/>
              </a:prstGeom>
              <a:blipFill rotWithShape="1"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2114270" y="3208910"/>
                <a:ext cx="73609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0.15</m:t>
                      </m:r>
                    </m:oMath>
                  </m:oMathPara>
                </a14:m>
                <a:endParaRPr lang="zh-CN" altLang="en-US" sz="2000" dirty="0">
                  <a:solidFill>
                    <a:srgbClr val="3333FF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4270" y="3208910"/>
                <a:ext cx="736099" cy="400110"/>
              </a:xfrm>
              <a:prstGeom prst="rect">
                <a:avLst/>
              </a:prstGeom>
              <a:blipFill rotWithShape="1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3101273" y="3208910"/>
                <a:ext cx="73609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0.35</m:t>
                      </m:r>
                    </m:oMath>
                  </m:oMathPara>
                </a14:m>
                <a:endParaRPr lang="zh-CN" altLang="en-US" sz="2000" dirty="0">
                  <a:solidFill>
                    <a:srgbClr val="3333FF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1273" y="3208910"/>
                <a:ext cx="736099" cy="400110"/>
              </a:xfrm>
              <a:prstGeom prst="rect">
                <a:avLst/>
              </a:prstGeom>
              <a:blipFill rotWithShape="1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3969364" y="3208910"/>
                <a:ext cx="63620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0. 5</m:t>
                      </m:r>
                    </m:oMath>
                  </m:oMathPara>
                </a14:m>
                <a:endParaRPr lang="zh-CN" altLang="en-US" sz="2000" dirty="0">
                  <a:solidFill>
                    <a:srgbClr val="3333FF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9364" y="3208910"/>
                <a:ext cx="636200" cy="400110"/>
              </a:xfrm>
              <a:prstGeom prst="rect">
                <a:avLst/>
              </a:prstGeom>
              <a:blipFill rotWithShape="1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386535" y="5152129"/>
                <a:ext cx="626351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200" b="0" dirty="0"/>
                  <a:t>On the other hand, 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=1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0.5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+2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0.5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=1.5</m:t>
                    </m:r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535" y="5152129"/>
                <a:ext cx="6263510" cy="430887"/>
              </a:xfrm>
              <a:prstGeom prst="rect">
                <a:avLst/>
              </a:prstGeom>
              <a:blipFill rotWithShape="1">
                <a:blip r:embed="rId25"/>
                <a:stretch>
                  <a:fillRect l="-1167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427037" y="5718029"/>
                <a:ext cx="41267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=1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0.35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+2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0.5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=1.35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037" y="5718029"/>
                <a:ext cx="4126707" cy="430887"/>
              </a:xfrm>
              <a:prstGeom prst="rect">
                <a:avLst/>
              </a:prstGeom>
              <a:blipFill rotWithShape="1"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4574069" y="5683863"/>
                <a:ext cx="436989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And thus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4069" y="5683863"/>
                <a:ext cx="4369896" cy="430887"/>
              </a:xfrm>
              <a:prstGeom prst="rect">
                <a:avLst/>
              </a:prstGeom>
              <a:blipFill rotWithShape="1">
                <a:blip r:embed="rId27"/>
                <a:stretch>
                  <a:fillRect l="-1674" t="-7042" r="-3766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矩形 31">
            <a:extLst>
              <a:ext uri="{FF2B5EF4-FFF2-40B4-BE49-F238E27FC236}">
                <a16:creationId xmlns="" xmlns:a16="http://schemas.microsoft.com/office/drawing/2014/main" id="{E34E2BAB-D788-4165-807B-55138A98A214}"/>
              </a:ext>
            </a:extLst>
          </p:cNvPr>
          <p:cNvSpPr/>
          <p:nvPr/>
        </p:nvSpPr>
        <p:spPr>
          <a:xfrm>
            <a:off x="444966" y="688070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40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400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449734" y="1448780"/>
                <a:ext cx="5331716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Suppose the joint </a:t>
                </a:r>
                <a:r>
                  <a:rPr lang="en-US" altLang="zh-CN" sz="2200" dirty="0" err="1"/>
                  <a:t>pdf</a:t>
                </a:r>
                <a:r>
                  <a:rPr lang="en-US" altLang="zh-CN" sz="2200" dirty="0"/>
                  <a:t> of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  <m:r>
                      <a:rPr lang="en-US" altLang="zh-CN" sz="22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is given by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734" y="1448780"/>
                <a:ext cx="5331716" cy="430887"/>
              </a:xfrm>
              <a:prstGeom prst="rect">
                <a:avLst/>
              </a:prstGeom>
              <a:blipFill rotWithShape="1">
                <a:blip r:embed="rId2"/>
                <a:stretch>
                  <a:fillRect l="-1487" t="-7143" r="-686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62619" y="2078850"/>
                <a:ext cx="6274666" cy="6960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𝑥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200" b="0" i="1" smtClean="0">
                                    <a:latin typeface="Cambria Math"/>
                                  </a:rPr>
                                  <m:t>2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4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𝑥𝑦</m:t>
                                </m:r>
                              </m:e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0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≤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≤1, 0≤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𝑦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≤1, 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+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𝑦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≤1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𝑜𝑡h𝑒𝑟𝑤𝑖𝑠𝑒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619" y="2078850"/>
                <a:ext cx="6274666" cy="696024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66555" y="2941810"/>
                <a:ext cx="567063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Let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h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=0.5+0.5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 Then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555" y="2941810"/>
                <a:ext cx="5670631" cy="430887"/>
              </a:xfrm>
              <a:prstGeom prst="rect">
                <a:avLst/>
              </a:prstGeom>
              <a:blipFill rotWithShape="1">
                <a:blip r:embed="rId4"/>
                <a:stretch>
                  <a:fillRect l="-1398" t="-7143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629774" y="3519010"/>
                <a:ext cx="5382307" cy="8228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i="1" smtClean="0">
                          <a:latin typeface="Cambria Math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h</m:t>
                          </m:r>
                          <m:d>
                            <m:d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  <m:r>
                                <a:rPr lang="en-US" altLang="zh-CN" sz="2200" i="1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altLang="zh-CN" sz="2200" i="1">
                                  <a:latin typeface="Cambria Math"/>
                                </a:rPr>
                                <m:t>𝑌</m:t>
                              </m:r>
                            </m:e>
                          </m:d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200" i="1">
                              <a:latin typeface="Cambria Math"/>
                            </a:rPr>
                            <m:t>−</m:t>
                          </m:r>
                          <m:r>
                            <a:rPr lang="en-US" altLang="zh-CN" sz="2200" i="1">
                              <a:latin typeface="Cambria Math"/>
                            </a:rPr>
                            <m:t>∞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2200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altLang="zh-CN" sz="2200" i="1">
                                  <a:latin typeface="Cambria Math"/>
                                </a:rPr>
                                <m:t>∞</m:t>
                              </m:r>
                            </m:sub>
                            <m:sup>
                              <m:r>
                                <a:rPr lang="en-US" altLang="zh-CN" sz="2200" i="1">
                                  <a:latin typeface="Cambria Math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h</m:t>
                              </m:r>
                              <m:d>
                                <m:dPr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𝑥</m:t>
                                  </m:r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𝑦</m:t>
                                  </m:r>
                                </m:e>
                              </m:d>
                              <m:r>
                                <a:rPr lang="en-US" altLang="zh-CN" sz="2200" i="1">
                                  <a:latin typeface="Cambria Math"/>
                                  <a:ea typeface="Cambria Math"/>
                                </a:rPr>
                                <m:t>∙</m:t>
                              </m:r>
                              <m:r>
                                <a:rPr lang="en-US" altLang="zh-CN" sz="2200" i="1">
                                  <a:latin typeface="Cambria Math"/>
                                  <a:ea typeface="Cambria Math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zh-CN" sz="2200" i="1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200" i="1">
                                      <a:latin typeface="Cambria Math"/>
                                      <a:ea typeface="Cambria Math"/>
                                    </a:rPr>
                                    <m:t>𝑥</m:t>
                                  </m:r>
                                  <m:r>
                                    <a:rPr lang="en-US" altLang="zh-CN" sz="2200" i="1">
                                      <a:latin typeface="Cambria Math"/>
                                      <a:ea typeface="Cambria Math"/>
                                    </a:rPr>
                                    <m:t>,</m:t>
                                  </m:r>
                                  <m:r>
                                    <a:rPr lang="en-US" altLang="zh-CN" sz="2200" i="1">
                                      <a:latin typeface="Cambria Math"/>
                                      <a:ea typeface="Cambria Math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nary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𝑑𝑥𝑑𝑦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774" y="3519010"/>
                <a:ext cx="5382307" cy="822854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55236" y="4561666"/>
                <a:ext cx="7591565" cy="5990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=0.5</m:t>
                    </m:r>
                    <m:nary>
                      <m:nary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i="1">
                            <a:latin typeface="Cambria Math"/>
                          </a:rPr>
                          <m:t>−</m:t>
                        </m:r>
                        <m:r>
                          <a:rPr lang="en-US" altLang="zh-CN" sz="2200" i="1"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2200" i="1">
                            <a:latin typeface="Cambria Math"/>
                          </a:rPr>
                          <m:t>∞</m:t>
                        </m:r>
                      </m:sup>
                      <m:e>
                        <m:nary>
                          <m:nary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200" i="1"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∞</m:t>
                            </m:r>
                          </m:sub>
                          <m:sup>
                            <m:r>
                              <a:rPr lang="en-US" altLang="zh-CN" sz="2200" i="1">
                                <a:latin typeface="Cambria Math"/>
                              </a:rPr>
                              <m:t>∞</m:t>
                            </m:r>
                          </m:sup>
                          <m:e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altLang="zh-CN" sz="2200" i="1">
                                    <a:latin typeface="Cambria Math" charset="0"/>
                                    <a:ea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,</m:t>
                                </m:r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𝑦</m:t>
                                </m:r>
                              </m:e>
                            </m:d>
                          </m:e>
                        </m:nary>
                      </m:e>
                    </m:nary>
                    <m:r>
                      <a:rPr lang="en-US" altLang="zh-CN" sz="2200" i="1">
                        <a:latin typeface="Cambria Math"/>
                        <a:ea typeface="Cambria Math"/>
                      </a:rPr>
                      <m:t>𝑑𝑥𝑑𝑦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+24</m:t>
                    </m:r>
                    <m:nary>
                      <m:nary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p>
                      <m:e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nary>
                              <m:nary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1−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</m:t>
                                </m:r>
                              </m:sup>
                              <m:e>
                                <m:d>
                                  <m:d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0.5</m:t>
                                    </m:r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+</m:t>
                                    </m:r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𝑦</m:t>
                                    </m:r>
                                  </m:e>
                                </m:d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𝑥𝑦𝑑𝑦</m:t>
                                </m:r>
                              </m:e>
                            </m:nary>
                          </m:e>
                        </m:d>
                      </m:e>
                    </m:nary>
                    <m:r>
                      <a:rPr lang="en-US" altLang="zh-CN" sz="2200" i="1">
                        <a:latin typeface="Cambria Math"/>
                        <a:ea typeface="Cambria Math"/>
                      </a:rPr>
                      <m:t>𝑑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𝑥</m:t>
                    </m:r>
                  </m:oMath>
                </a14:m>
                <a:r>
                  <a:rPr lang="zh-CN" altLang="en-US" sz="2200" dirty="0"/>
                  <a:t> 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236" y="4561666"/>
                <a:ext cx="7591565" cy="59901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组合 7"/>
          <p:cNvGrpSpPr/>
          <p:nvPr/>
        </p:nvGrpSpPr>
        <p:grpSpPr>
          <a:xfrm>
            <a:off x="6211092" y="2666084"/>
            <a:ext cx="2430270" cy="1798031"/>
            <a:chOff x="5967155" y="2933945"/>
            <a:chExt cx="2430270" cy="1798031"/>
          </a:xfrm>
        </p:grpSpPr>
        <p:cxnSp>
          <p:nvCxnSpPr>
            <p:cNvPr id="9" name="直接箭头连接符 8"/>
            <p:cNvCxnSpPr/>
            <p:nvPr/>
          </p:nvCxnSpPr>
          <p:spPr>
            <a:xfrm>
              <a:off x="5967155" y="4104075"/>
              <a:ext cx="2430270" cy="0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/>
            <p:cNvCxnSpPr/>
            <p:nvPr/>
          </p:nvCxnSpPr>
          <p:spPr>
            <a:xfrm flipV="1">
              <a:off x="6714032" y="2933945"/>
              <a:ext cx="0" cy="1798031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7227295" y="4064005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27295" y="4064005"/>
                  <a:ext cx="397865" cy="400110"/>
                </a:xfrm>
                <a:prstGeom prst="rect">
                  <a:avLst/>
                </a:prstGeom>
                <a:blipFill rotWithShape="1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6379380" y="3208910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79380" y="3208910"/>
                  <a:ext cx="397865" cy="400110"/>
                </a:xfrm>
                <a:prstGeom prst="rect">
                  <a:avLst/>
                </a:prstGeom>
                <a:blipFill rotWithShape="1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" name="直接连接符 12"/>
            <p:cNvCxnSpPr/>
            <p:nvPr/>
          </p:nvCxnSpPr>
          <p:spPr>
            <a:xfrm>
              <a:off x="6713328" y="3408965"/>
              <a:ext cx="765085" cy="695110"/>
            </a:xfrm>
            <a:prstGeom prst="line">
              <a:avLst/>
            </a:prstGeom>
            <a:ln w="15875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直角三角形 13"/>
            <p:cNvSpPr/>
            <p:nvPr/>
          </p:nvSpPr>
          <p:spPr>
            <a:xfrm>
              <a:off x="6713328" y="3408965"/>
              <a:ext cx="765085" cy="695110"/>
            </a:xfrm>
            <a:prstGeom prst="rtTriangle">
              <a:avLst/>
            </a:prstGeom>
            <a:solidFill>
              <a:srgbClr val="FF0000">
                <a:alpha val="54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28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6738483" y="3673188"/>
                  <a:ext cx="467051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𝐷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8483" y="3673188"/>
                  <a:ext cx="467051" cy="430887"/>
                </a:xfrm>
                <a:prstGeom prst="rect">
                  <a:avLst/>
                </a:prstGeom>
                <a:blipFill rotWithShape="1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55236" y="5319209"/>
                <a:ext cx="2359749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=0.5+0.6=1.1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236" y="5319209"/>
                <a:ext cx="2359749" cy="430887"/>
              </a:xfrm>
              <a:prstGeom prst="rect">
                <a:avLst/>
              </a:prstGeom>
              <a:blipFill rotWithShape="1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矩形 16">
            <a:extLst>
              <a:ext uri="{FF2B5EF4-FFF2-40B4-BE49-F238E27FC236}">
                <a16:creationId xmlns="" xmlns:a16="http://schemas.microsoft.com/office/drawing/2014/main" id="{318276F6-AF63-451B-982F-6DEF5E9463AC}"/>
              </a:ext>
            </a:extLst>
          </p:cNvPr>
          <p:cNvSpPr/>
          <p:nvPr/>
        </p:nvSpPr>
        <p:spPr>
          <a:xfrm>
            <a:off x="566555" y="798069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41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952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542601" y="687150"/>
                <a:ext cx="7972749" cy="8475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On the other hand, observe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12</m:t>
                              </m:r>
                              <m:r>
                                <a:rPr lang="en-US" altLang="zh-CN" sz="2200" i="1">
                                  <a:latin typeface="Cambria Math"/>
                                </a:rPr>
                                <m:t>𝑥</m:t>
                              </m:r>
                              <m:sSup>
                                <m:sSupPr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sz="22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1−</m:t>
                                      </m:r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altLang="zh-CN" sz="2200">
                                  <a:latin typeface="Cambria Math"/>
                                </a:rPr>
                                <m:t>0</m:t>
                              </m:r>
                              <m:r>
                                <a:rPr lang="en-US" altLang="zh-CN" sz="2200" i="1">
                                  <a:latin typeface="Cambria Math"/>
                                  <a:ea typeface="Cambria Math"/>
                                </a:rPr>
                                <m:t>≤</m:t>
                              </m:r>
                              <m:r>
                                <a:rPr lang="en-US" altLang="zh-CN" sz="22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2200" i="1">
                                  <a:latin typeface="Cambria Math"/>
                                  <a:ea typeface="Cambria Math"/>
                                </a:rPr>
                                <m:t>≤1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601" y="687150"/>
                <a:ext cx="7972749" cy="847540"/>
              </a:xfrm>
              <a:prstGeom prst="rect">
                <a:avLst/>
              </a:prstGeom>
              <a:blipFill rotWithShape="0">
                <a:blip r:embed="rId2"/>
                <a:stretch>
                  <a:fillRect l="-9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555167" y="1684212"/>
                <a:ext cx="4002186" cy="5771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p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12</m:t>
                        </m:r>
                        <m:sSup>
                          <m:sSup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1−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200" b="0" i="1" smtClean="0">
                            <a:latin typeface="Cambria Math"/>
                          </a:rPr>
                          <m:t>𝑑𝑥</m:t>
                        </m:r>
                      </m:e>
                    </m:nary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5</m:t>
                        </m:r>
                      </m:den>
                    </m:f>
                  </m:oMath>
                </a14:m>
                <a:r>
                  <a:rPr lang="en-US" altLang="zh-CN" sz="2200" b="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167" y="1684212"/>
                <a:ext cx="4002186" cy="57714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555167" y="2440032"/>
                <a:ext cx="2548968" cy="5732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Similarly,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5</m:t>
                        </m:r>
                      </m:den>
                    </m:f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167" y="2440032"/>
                <a:ext cx="2548968" cy="573234"/>
              </a:xfrm>
              <a:prstGeom prst="rect">
                <a:avLst/>
              </a:prstGeom>
              <a:blipFill rotWithShape="0">
                <a:blip r:embed="rId4"/>
                <a:stretch>
                  <a:fillRect l="-3110" r="-2153" b="-8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55167" y="3163207"/>
                <a:ext cx="7002879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200" b="0" dirty="0"/>
                  <a:t>Then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0.5+0.5 </m:t>
                    </m:r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=1.1=</m:t>
                    </m:r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0.5+0.5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.</m:t>
                    </m:r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167" y="3163207"/>
                <a:ext cx="7002879" cy="430887"/>
              </a:xfrm>
              <a:prstGeom prst="rect">
                <a:avLst/>
              </a:prstGeom>
              <a:blipFill rotWithShape="1">
                <a:blip r:embed="rId5"/>
                <a:stretch>
                  <a:fillRect l="-1044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43879" y="3744035"/>
                <a:ext cx="7971471" cy="11515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The results in the above two examples can be generated to a the general case: If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h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𝑎𝑋</m:t>
                    </m:r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r>
                      <a:rPr lang="en-US" altLang="zh-CN" sz="2200" b="0" i="1" smtClean="0">
                        <a:latin typeface="Cambria Math"/>
                      </a:rPr>
                      <m:t>𝑏𝑌</m:t>
                    </m:r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r>
                      <a:rPr lang="en-US" altLang="zh-CN" sz="2200" b="0" i="1" smtClean="0">
                        <a:latin typeface="Cambria Math"/>
                      </a:rPr>
                      <m:t>𝑐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, then</a:t>
                </a:r>
                <a:endParaRPr lang="en-US" altLang="zh-CN" sz="2200" b="0" i="1" dirty="0">
                  <a:latin typeface="Cambria Math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h</m:t>
                        </m:r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𝑌</m:t>
                            </m:r>
                          </m:e>
                        </m:d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𝑎𝐸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r>
                      <a:rPr lang="en-US" altLang="zh-CN" sz="2200" b="0" i="1" smtClean="0">
                        <a:latin typeface="Cambria Math"/>
                      </a:rPr>
                      <m:t>𝑏𝐸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r>
                      <a:rPr lang="en-US" altLang="zh-CN" sz="2200" b="0" i="1" smtClean="0">
                        <a:latin typeface="Cambria Math"/>
                      </a:rPr>
                      <m:t>𝑐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!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879" y="3744035"/>
                <a:ext cx="7971471" cy="1151597"/>
              </a:xfrm>
              <a:prstGeom prst="rect">
                <a:avLst/>
              </a:prstGeom>
              <a:blipFill rotWithShape="0">
                <a:blip r:embed="rId6"/>
                <a:stretch>
                  <a:fillRect l="-994" t="-3175" r="-994" b="-79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555167" y="4943580"/>
                <a:ext cx="830359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But in general 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≠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  <a:ea typeface="Cambria Math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𝑋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+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𝑉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167" y="4943580"/>
                <a:ext cx="8303596" cy="430887"/>
              </a:xfrm>
              <a:prstGeom prst="rect">
                <a:avLst/>
              </a:prstGeom>
              <a:blipFill rotWithShape="1">
                <a:blip r:embed="rId7"/>
                <a:stretch>
                  <a:fillRect l="-881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42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175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86535" y="1448780"/>
                <a:ext cx="8408238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When two random variables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are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2200" i="0" dirty="0" smtClean="0">
                        <a:solidFill>
                          <a:srgbClr val="FF0000"/>
                        </a:solidFill>
                        <a:latin typeface="Cambria Math"/>
                      </a:rPr>
                      <m:t>not</m:t>
                    </m:r>
                  </m:oMath>
                </a14:m>
                <a:r>
                  <a:rPr lang="en-US" altLang="zh-CN" sz="2200" dirty="0"/>
                  <a:t> independent, it is frequently of interest to assess how strongly they are related to one another.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535" y="1448780"/>
                <a:ext cx="8408238" cy="1107996"/>
              </a:xfrm>
              <a:prstGeom prst="rect">
                <a:avLst/>
              </a:prstGeom>
              <a:blipFill rotWithShape="0">
                <a:blip r:embed="rId2"/>
                <a:stretch>
                  <a:fillRect l="-942" t="-3315" r="-870" b="-110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343083" y="2573905"/>
                <a:ext cx="6075675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The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covariance</a:t>
                </a:r>
                <a:r>
                  <a:rPr lang="en-US" altLang="zh-CN" sz="2200" b="1" dirty="0"/>
                  <a:t> </a:t>
                </a:r>
                <a:r>
                  <a:rPr lang="en-US" altLang="zh-CN" sz="2200" dirty="0"/>
                  <a:t>between two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is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083" y="2573905"/>
                <a:ext cx="6075675" cy="430887"/>
              </a:xfrm>
              <a:prstGeom prst="rect">
                <a:avLst/>
              </a:prstGeom>
              <a:blipFill rotWithShape="1">
                <a:blip r:embed="rId3"/>
                <a:stretch>
                  <a:fillRect l="-1204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748128" y="3023955"/>
                <a:ext cx="446462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𝐶𝑜𝑣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[(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𝑋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)(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𝑌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)]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8128" y="3023955"/>
                <a:ext cx="4464620" cy="430887"/>
              </a:xfrm>
              <a:prstGeom prst="rect">
                <a:avLst/>
              </a:prstGeom>
              <a:blipFill rotWithShape="1">
                <a:blip r:embed="rId4"/>
                <a:stretch>
                  <a:fillRect b="-183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21550" y="3491264"/>
                <a:ext cx="8062079" cy="8444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000" b="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</m:sub>
                                <m:sup/>
                                <m:e>
                                  <m:nary>
                                    <m:naryPr>
                                      <m:chr m:val="∑"/>
                                      <m:supHide m:val="on"/>
                                      <m:ctrlPr>
                                        <a:rPr lang="en-US" altLang="zh-CN" sz="2000" b="0" i="1" smtClean="0">
                                          <a:latin typeface="Cambria Math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𝑦</m:t>
                                      </m:r>
                                    </m:sub>
                                    <m:sup/>
                                    <m:e>
                                      <m:d>
                                        <m:d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altLang="zh-CN" sz="2000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000" b="0" i="1" smtClean="0">
                                                  <a:latin typeface="Cambria Math"/>
                                                </a:rPr>
                                                <m:t>𝜇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000" b="0" i="1" smtClean="0">
                                                  <a:latin typeface="Cambria Math"/>
                                                </a:rPr>
                                                <m:t>𝑋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(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𝑦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𝑌</m:t>
                                          </m:r>
                                        </m:sub>
                                      </m:sSub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)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∙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𝑝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𝑥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,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</m:e>
                                  </m:nary>
                                </m:e>
                              </m:nary>
                            </m:e>
                            <m:e>
                              <m:r>
                                <m:rPr>
                                  <m:nor/>
                                </m:rPr>
                                <a:rPr lang="en-US" altLang="zh-CN" sz="2000"/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𝑋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b="0" i="1" smtClean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and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𝑌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are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discrete</m:t>
                              </m:r>
                            </m:e>
                          </m:mr>
                          <m:mr>
                            <m:e>
                              <m:nary>
                                <m:naryPr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2000" b="0" i="1" smtClean="0">
                                      <a:latin typeface="Cambria Math"/>
                                    </a:rPr>
                                    <m:t>−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∞</m:t>
                                  </m:r>
                                </m:sub>
                                <m:sup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∞</m:t>
                                  </m:r>
                                </m:sup>
                                <m:e>
                                  <m:nary>
                                    <m:naryPr>
                                      <m:ctrlPr>
                                        <a:rPr lang="en-US" altLang="zh-CN" sz="2000" b="0" i="1" smtClean="0">
                                          <a:latin typeface="Cambria Math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∞</m:t>
                                      </m:r>
                                    </m:sub>
                                    <m:sup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∞</m:t>
                                      </m:r>
                                    </m:sup>
                                    <m:e>
                                      <m:d>
                                        <m:dPr>
                                          <m:ctrlPr>
                                            <a:rPr lang="en-US" altLang="zh-CN" sz="2000" i="1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i="1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  <m:r>
                                            <a:rPr lang="en-US" altLang="zh-CN" sz="2000" i="1">
                                              <a:latin typeface="Cambria Math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altLang="zh-CN" sz="2000" i="1">
                                                  <a:latin typeface="Cambria Math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000" i="1">
                                                  <a:latin typeface="Cambria Math"/>
                                                </a:rPr>
                                                <m:t>𝜇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000" i="1">
                                                  <a:latin typeface="Cambria Math"/>
                                                </a:rPr>
                                                <m:t>𝑋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(</m:t>
                                      </m:r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𝑦</m:t>
                                      </m:r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000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000" i="1">
                                              <a:latin typeface="Cambria Math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000" i="1">
                                              <a:latin typeface="Cambria Math"/>
                                            </a:rPr>
                                            <m:t>𝑌</m:t>
                                          </m:r>
                                        </m:sub>
                                      </m:sSub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)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∙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𝑓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𝑥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,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𝑑𝑥𝑑𝑦</m:t>
                                      </m:r>
                                    </m:e>
                                  </m:nary>
                                </m:e>
                              </m:nary>
                            </m:e>
                            <m:e>
                              <m:r>
                                <m:rPr>
                                  <m:nor/>
                                </m:rPr>
                                <a:rPr lang="en-US" altLang="zh-CN" sz="2000"/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𝑋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and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𝑌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are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b="0" i="0" smtClean="0"/>
                                <m:t>continuous</m:t>
                              </m:r>
                            </m:e>
                          </m:mr>
                        </m:m>
                        <m:r>
                          <a:rPr lang="en-US" altLang="zh-CN" sz="2000" b="0" i="1" smtClean="0">
                            <a:latin typeface="Cambria Math"/>
                          </a:rPr>
                          <m:t> </m:t>
                        </m:r>
                      </m:e>
                    </m:d>
                  </m:oMath>
                </a14:m>
                <a:r>
                  <a:rPr lang="zh-CN" altLang="en-US" sz="20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550" y="3491264"/>
                <a:ext cx="8062079" cy="84446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41530" y="4526379"/>
                <a:ext cx="5406608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200" b="0" dirty="0"/>
                  <a:t>Clearly,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𝑋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𝑋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𝑉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4526379"/>
                <a:ext cx="5406608" cy="430887"/>
              </a:xfrm>
              <a:prstGeom prst="rect">
                <a:avLst/>
              </a:prstGeom>
              <a:blipFill rotWithShape="1">
                <a:blip r:embed="rId6"/>
                <a:stretch>
                  <a:fillRect l="-1353" t="-7143" r="-676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33093" y="5064191"/>
                <a:ext cx="4887941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,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can be positive or negative.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093" y="5064191"/>
                <a:ext cx="4887941" cy="430887"/>
              </a:xfrm>
              <a:prstGeom prst="rect">
                <a:avLst/>
              </a:prstGeom>
              <a:blipFill rotWithShape="1">
                <a:blip r:embed="rId7"/>
                <a:stretch>
                  <a:fillRect t="-7143" r="-1122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D97B8BE0-440A-4039-B955-A7341D5BC019}"/>
              </a:ext>
            </a:extLst>
          </p:cNvPr>
          <p:cNvSpPr/>
          <p:nvPr/>
        </p:nvSpPr>
        <p:spPr>
          <a:xfrm>
            <a:off x="433093" y="838214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Covariance</a:t>
            </a:r>
            <a:endParaRPr kumimoji="1" lang="zh-C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43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0149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51520" y="2078850"/>
                <a:ext cx="8528201" cy="144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/>
                  <a:t>Suppose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have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strong positive relationship </a:t>
                </a:r>
                <a:r>
                  <a:rPr lang="en-US" altLang="zh-CN" sz="2200" dirty="0"/>
                  <a:t>to one another, by which we mean that large values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tend to occur with large values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  <m:r>
                      <a:rPr lang="en-US" altLang="zh-CN" sz="2200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and small values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with small values of </a:t>
                </a:r>
                <a:r>
                  <a:rPr lang="en-US" altLang="zh-CN" sz="2200" i="1" dirty="0"/>
                  <a:t>Y</a:t>
                </a:r>
                <a:r>
                  <a:rPr lang="en-US" altLang="zh-CN" sz="2200" dirty="0"/>
                  <a:t>. </a:t>
                </a:r>
                <a:r>
                  <a:rPr lang="en-US" altLang="zh-CN" sz="2200" dirty="0">
                    <a:latin typeface="+mj-lt"/>
                  </a:rPr>
                  <a:t>Then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,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is </a:t>
                </a:r>
                <a:r>
                  <a:rPr lang="en-US" altLang="zh-CN" sz="2200" dirty="0"/>
                  <a:t>quite positive.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2078850"/>
                <a:ext cx="8528201" cy="1446550"/>
              </a:xfrm>
              <a:prstGeom prst="rect">
                <a:avLst/>
              </a:prstGeom>
              <a:blipFill rotWithShape="0">
                <a:blip r:embed="rId2"/>
                <a:stretch>
                  <a:fillRect l="-929" t="-2532" r="-1858" b="-151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268172" y="1223754"/>
                <a:ext cx="8341024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If the product </a:t>
                </a:r>
                <a14:m>
                  <m:oMath xmlns:m="http://schemas.openxmlformats.org/officeDocument/2006/math">
                    <m:r>
                      <a:rPr lang="en-US" altLang="zh-CN" sz="2200" b="0" i="0" smtClean="0">
                        <a:latin typeface="Cambria Math"/>
                      </a:rPr>
                      <m:t>(</m:t>
                    </m:r>
                    <m:r>
                      <a:rPr lang="en-US" altLang="zh-CN" sz="2200" i="1">
                        <a:latin typeface="Cambria Math"/>
                      </a:rPr>
                      <m:t>𝑋</m:t>
                    </m:r>
                    <m:r>
                      <a:rPr lang="en-US" altLang="zh-CN" sz="2200" i="1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)(</m:t>
                    </m:r>
                    <m:r>
                      <a:rPr lang="en-US" altLang="zh-CN" sz="2200" i="1">
                        <a:latin typeface="Cambria Math"/>
                      </a:rPr>
                      <m:t>𝑌</m:t>
                    </m:r>
                    <m:r>
                      <a:rPr lang="en-US" altLang="zh-CN" sz="2200" i="1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is positive with a big probability,  then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𝐶𝑜𝑣</m:t>
                    </m:r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  <m:r>
                      <a:rPr lang="en-US" altLang="zh-CN" sz="22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should be quite positive.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172" y="1223754"/>
                <a:ext cx="8341024" cy="769441"/>
              </a:xfrm>
              <a:prstGeom prst="rect">
                <a:avLst/>
              </a:prstGeom>
              <a:blipFill rotWithShape="0">
                <a:blip r:embed="rId3"/>
                <a:stretch>
                  <a:fillRect l="-950" t="-55556" r="-950" b="-730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262973" y="3609019"/>
                <a:ext cx="8516747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If the product </a:t>
                </a:r>
                <a14:m>
                  <m:oMath xmlns:m="http://schemas.openxmlformats.org/officeDocument/2006/math">
                    <m:r>
                      <a:rPr lang="en-US" altLang="zh-CN" sz="2200" b="0" i="0" smtClean="0">
                        <a:latin typeface="Cambria Math"/>
                      </a:rPr>
                      <m:t>(</m:t>
                    </m:r>
                    <m:r>
                      <a:rPr lang="en-US" altLang="zh-CN" sz="2200" i="1">
                        <a:latin typeface="Cambria Math"/>
                      </a:rPr>
                      <m:t>𝑋</m:t>
                    </m:r>
                    <m:r>
                      <a:rPr lang="en-US" altLang="zh-CN" sz="2200" i="1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)(</m:t>
                    </m:r>
                    <m:r>
                      <a:rPr lang="en-US" altLang="zh-CN" sz="2200" i="1">
                        <a:latin typeface="Cambria Math"/>
                      </a:rPr>
                      <m:t>𝑌</m:t>
                    </m:r>
                    <m:r>
                      <a:rPr lang="en-US" altLang="zh-CN" sz="2200" i="1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is negative with a big probability,  then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𝐶𝑜𝑣</m:t>
                    </m:r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  <m:r>
                      <a:rPr lang="en-US" altLang="zh-CN" sz="22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should be quite negative.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73" y="3609019"/>
                <a:ext cx="8516747" cy="769441"/>
              </a:xfrm>
              <a:prstGeom prst="rect">
                <a:avLst/>
              </a:prstGeom>
              <a:blipFill rotWithShape="0">
                <a:blip r:embed="rId4"/>
                <a:stretch>
                  <a:fillRect l="-931" t="-55556" r="-931" b="-730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51520" y="4464115"/>
                <a:ext cx="8528201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/>
                  <a:t>Suppose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have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strong negative relationship </a:t>
                </a:r>
                <a:r>
                  <a:rPr lang="en-US" altLang="zh-CN" sz="2200" dirty="0"/>
                  <a:t>to one another. It means that the signs of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𝑋</m:t>
                    </m:r>
                    <m:r>
                      <a:rPr lang="en-US" altLang="zh-CN" sz="2200" i="1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r>
                      <a:rPr lang="en-US" altLang="zh-CN" sz="2200" i="1" smtClean="0">
                        <a:latin typeface="Cambria Math"/>
                      </a:rPr>
                      <m:t> </m:t>
                    </m:r>
                    <m:r>
                      <a:rPr lang="en-US" altLang="zh-CN" sz="2200" i="1">
                        <a:latin typeface="Cambria Math"/>
                      </a:rPr>
                      <m:t>𝑌</m:t>
                    </m:r>
                    <m:r>
                      <a:rPr lang="en-US" altLang="zh-CN" sz="2200" i="1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will tend to negative. </a:t>
                </a:r>
                <a:r>
                  <a:rPr lang="en-US" altLang="zh-CN" sz="2200" dirty="0">
                    <a:latin typeface="+mj-lt"/>
                  </a:rPr>
                  <a:t>As a result 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,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is </a:t>
                </a:r>
                <a:r>
                  <a:rPr lang="en-US" altLang="zh-CN" sz="2200" dirty="0"/>
                  <a:t>quite negative.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4464115"/>
                <a:ext cx="8528201" cy="1107996"/>
              </a:xfrm>
              <a:prstGeom prst="rect">
                <a:avLst/>
              </a:prstGeom>
              <a:blipFill rotWithShape="0">
                <a:blip r:embed="rId5"/>
                <a:stretch>
                  <a:fillRect l="-929" t="-8242" r="-929" b="-203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44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128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550" y="1538790"/>
            <a:ext cx="8190477" cy="337142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45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945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627374" y="1088740"/>
                <a:ext cx="4321311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/>
                  <a:t> are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independent</a:t>
                </a:r>
                <a:r>
                  <a:rPr lang="en-US" altLang="zh-CN" sz="2200" dirty="0"/>
                  <a:t>, then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74" y="1088740"/>
                <a:ext cx="4321311" cy="430887"/>
              </a:xfrm>
              <a:prstGeom prst="rect">
                <a:avLst/>
              </a:prstGeom>
              <a:blipFill rotWithShape="1">
                <a:blip r:embed="rId2"/>
                <a:stretch>
                  <a:fillRect l="-1834" t="-7143" r="-846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19145" y="2160691"/>
                <a:ext cx="8754512" cy="8917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000" b="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</m:sub>
                                <m:sup/>
                                <m:e>
                                  <m:nary>
                                    <m:naryPr>
                                      <m:chr m:val="∑"/>
                                      <m:supHide m:val="on"/>
                                      <m:ctrlPr>
                                        <a:rPr lang="en-US" altLang="zh-CN" sz="2000" b="0" i="1" smtClean="0">
                                          <a:latin typeface="Cambria Math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𝑦</m:t>
                                      </m:r>
                                    </m:sub>
                                    <m:sup/>
                                    <m:e>
                                      <m:d>
                                        <m:d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altLang="zh-CN" sz="2000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000" b="0" i="1" smtClean="0">
                                                  <a:latin typeface="Cambria Math"/>
                                                </a:rPr>
                                                <m:t>𝜇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000" b="0" i="1" smtClean="0">
                                                  <a:latin typeface="Cambria Math"/>
                                                </a:rPr>
                                                <m:t>𝑋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(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𝑦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</a:rPr>
                                            <m:t>𝑌</m:t>
                                          </m:r>
                                        </m:sub>
                                      </m:sSub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)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∙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𝑋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e>
                                  </m:nary>
                                </m:e>
                              </m:nary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/>
                                      <a:ea typeface="Cambria Math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altLang="zh-CN" sz="2000" b="0" i="1" smtClean="0">
                                      <a:latin typeface="Cambria Math"/>
                                      <a:ea typeface="Cambria Math"/>
                                    </a:rPr>
                                    <m:t>𝑌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CN" sz="2000" i="1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000" b="0" i="1" smtClean="0">
                                      <a:latin typeface="Cambria Math"/>
                                      <a:ea typeface="Cambria Math"/>
                                    </a:rPr>
                                    <m:t>𝑦</m:t>
                                  </m:r>
                                </m:e>
                              </m:d>
                            </m:e>
                            <m:e>
                              <m:r>
                                <m:rPr>
                                  <m:nor/>
                                </m:rPr>
                                <a:rPr lang="en-US" altLang="zh-CN" sz="2000"/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𝑋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b="0" i="1" smtClean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and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𝑌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are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discrete</m:t>
                              </m:r>
                            </m:e>
                          </m:mr>
                          <m:mr>
                            <m:e>
                              <m:nary>
                                <m:naryPr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2000" b="0" i="1" smtClean="0">
                                      <a:latin typeface="Cambria Math"/>
                                    </a:rPr>
                                    <m:t>−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∞</m:t>
                                  </m:r>
                                </m:sub>
                                <m:sup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∞</m:t>
                                  </m:r>
                                </m:sup>
                                <m:e>
                                  <m:nary>
                                    <m:naryPr>
                                      <m:ctrlPr>
                                        <a:rPr lang="en-US" altLang="zh-CN" sz="2000" b="0" i="1" smtClean="0">
                                          <a:latin typeface="Cambria Math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∞</m:t>
                                      </m:r>
                                    </m:sub>
                                    <m:sup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∞</m:t>
                                      </m:r>
                                    </m:sup>
                                    <m:e>
                                      <m:d>
                                        <m:dPr>
                                          <m:ctrlPr>
                                            <a:rPr lang="en-US" altLang="zh-CN" sz="2000" i="1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i="1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  <m:r>
                                            <a:rPr lang="en-US" altLang="zh-CN" sz="2000" i="1">
                                              <a:latin typeface="Cambria Math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altLang="zh-CN" sz="2000" i="1">
                                                  <a:latin typeface="Cambria Math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000" i="1">
                                                  <a:latin typeface="Cambria Math"/>
                                                </a:rPr>
                                                <m:t>𝜇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000" i="1">
                                                  <a:latin typeface="Cambria Math"/>
                                                </a:rPr>
                                                <m:t>𝑋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(</m:t>
                                      </m:r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𝑦</m:t>
                                      </m:r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000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000" i="1">
                                              <a:latin typeface="Cambria Math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000" i="1">
                                              <a:latin typeface="Cambria Math"/>
                                            </a:rPr>
                                            <m:t>𝑌</m:t>
                                          </m:r>
                                        </m:sub>
                                      </m:sSub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)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∙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𝑓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𝑋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  <m:sSub>
                                        <m:sSubPr>
                                          <m:ctrlPr>
                                            <a:rPr lang="en-US" altLang="zh-CN" sz="2000" b="0" i="1" smtClean="0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𝑓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000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𝑌</m:t>
                                          </m:r>
                                        </m:sub>
                                      </m:sSub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(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𝑦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)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/>
                                          <a:ea typeface="Cambria Math"/>
                                        </a:rPr>
                                        <m:t>𝑑𝑥𝑑𝑦</m:t>
                                      </m:r>
                                    </m:e>
                                  </m:nary>
                                </m:e>
                              </m:nary>
                            </m:e>
                            <m:e>
                              <m:r>
                                <m:rPr>
                                  <m:nor/>
                                </m:rPr>
                                <a:rPr lang="en-US" altLang="zh-CN" sz="2000"/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𝑋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and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𝑌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are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b="0" i="0" smtClean="0"/>
                                <m:t>continuouse</m:t>
                              </m:r>
                            </m:e>
                          </m:mr>
                        </m:m>
                        <m:r>
                          <a:rPr lang="en-US" altLang="zh-CN" sz="2000" b="0" i="1" smtClean="0">
                            <a:latin typeface="Cambria Math"/>
                          </a:rPr>
                          <m:t> </m:t>
                        </m:r>
                      </m:e>
                    </m:d>
                  </m:oMath>
                </a14:m>
                <a:r>
                  <a:rPr lang="zh-CN" altLang="en-US" sz="20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145" y="2160691"/>
                <a:ext cx="8754512" cy="891719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459355" y="1656344"/>
                <a:ext cx="446462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𝐶𝑜𝑣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[(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𝑋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)(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𝑌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)]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355" y="1656344"/>
                <a:ext cx="4464620" cy="430887"/>
              </a:xfrm>
              <a:prstGeom prst="rect">
                <a:avLst/>
              </a:prstGeom>
              <a:blipFill rotWithShape="1">
                <a:blip r:embed="rId4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96396" y="3141509"/>
                <a:ext cx="8256876" cy="842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000" b="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</m:sub>
                                <m:sup/>
                                <m:e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(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𝑋</m:t>
                                      </m:r>
                                    </m:sub>
                                  </m:sSub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)</m:t>
                                  </m:r>
                                  <m:sSub>
                                    <m:sSubPr>
                                      <m:ctrlPr>
                                        <a:rPr lang="en-US" altLang="zh-CN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𝑋</m:t>
                                      </m:r>
                                    </m:sub>
                                  </m:sSub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(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)∙</m:t>
                                  </m:r>
                                </m:e>
                              </m:nary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sz="2000" i="1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𝑦</m:t>
                                  </m:r>
                                </m:sub>
                                <m:sup/>
                                <m:e>
                                  <m:r>
                                    <a:rPr lang="en-US" altLang="zh-CN" sz="2000" i="1">
                                      <a:latin typeface="Cambria Math"/>
                                    </a:rPr>
                                    <m:t>(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𝑦</m:t>
                                  </m:r>
                                  <m:r>
                                    <a:rPr lang="en-US" altLang="zh-CN" sz="2000" i="1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𝑌</m:t>
                                      </m:r>
                                    </m:sub>
                                  </m:sSub>
                                  <m:r>
                                    <a:rPr lang="en-US" altLang="zh-CN" sz="2000" i="1">
                                      <a:latin typeface="Cambria Math"/>
                                    </a:rPr>
                                    <m:t>)</m:t>
                                  </m:r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𝑌</m:t>
                                      </m:r>
                                    </m:sub>
                                  </m:sSub>
                                  <m:r>
                                    <a:rPr lang="en-US" altLang="zh-CN" sz="2000" i="1">
                                      <a:latin typeface="Cambria Math"/>
                                    </a:rPr>
                                    <m:t>(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𝑦</m:t>
                                  </m:r>
                                  <m:r>
                                    <a:rPr lang="en-US" altLang="zh-CN" sz="2000" i="1">
                                      <a:latin typeface="Cambria Math"/>
                                    </a:rPr>
                                    <m:t>)∙</m:t>
                                  </m:r>
                                </m:e>
                              </m:nary>
                            </m:e>
                            <m:e>
                              <m:r>
                                <m:rPr>
                                  <m:nor/>
                                </m:rPr>
                                <a:rPr lang="en-US" altLang="zh-CN" sz="2000"/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𝑋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b="0" i="1" smtClean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and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𝑌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are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discrete</m:t>
                              </m:r>
                            </m:e>
                          </m:mr>
                          <m:mr>
                            <m:e>
                              <m:nary>
                                <m:naryPr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2000" b="0" i="1" smtClean="0">
                                      <a:latin typeface="Cambria Math"/>
                                    </a:rPr>
                                    <m:t>−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∞</m:t>
                                  </m:r>
                                </m:sub>
                                <m:sup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∞</m:t>
                                  </m:r>
                                </m:sup>
                                <m:e>
                                  <m:d>
                                    <m:dPr>
                                      <m:ctrlPr>
                                        <a:rPr lang="en-US" altLang="zh-CN" sz="20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𝑥</m:t>
                                      </m:r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000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000" i="1">
                                              <a:latin typeface="Cambria Math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000" i="1">
                                              <a:latin typeface="Cambria Math"/>
                                            </a:rPr>
                                            <m:t>𝑋</m:t>
                                          </m:r>
                                        </m:sub>
                                      </m:sSub>
                                    </m:e>
                                  </m:d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𝑓</m:t>
                                      </m:r>
                                    </m:e>
                                    <m:sub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altLang="zh-CN" sz="20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𝑑𝑥</m:t>
                                  </m:r>
                                </m:e>
                              </m:nary>
                              <m:nary>
                                <m:naryPr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2000" b="0" i="1" smtClean="0">
                                      <a:latin typeface="Cambria Math"/>
                                    </a:rPr>
                                    <m:t>−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∞</m:t>
                                  </m:r>
                                </m:sub>
                                <m:sup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∞</m:t>
                                  </m:r>
                                </m:sup>
                                <m:e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(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𝑦</m:t>
                                  </m:r>
                                  <m:r>
                                    <a:rPr lang="en-US" altLang="zh-CN" sz="2000" i="1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𝑌</m:t>
                                      </m:r>
                                    </m:sub>
                                  </m:sSub>
                                  <m:r>
                                    <a:rPr lang="en-US" altLang="zh-CN" sz="2000" i="1">
                                      <a:latin typeface="Cambria Math"/>
                                    </a:rPr>
                                    <m:t>)</m:t>
                                  </m:r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i="1">
                                          <a:latin typeface="Cambria Math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 smtClean="0">
                                          <a:latin typeface="Cambria Math"/>
                                        </a:rPr>
                                        <m:t>𝑌</m:t>
                                      </m:r>
                                    </m:sub>
                                  </m:sSub>
                                  <m:r>
                                    <a:rPr lang="en-US" altLang="zh-CN" sz="2000" i="1">
                                      <a:latin typeface="Cambria Math"/>
                                    </a:rPr>
                                    <m:t>(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𝑦</m:t>
                                  </m:r>
                                  <m:r>
                                    <a:rPr lang="en-US" altLang="zh-CN" sz="2000" i="1">
                                      <a:latin typeface="Cambria Math"/>
                                    </a:rPr>
                                    <m:t>)</m:t>
                                  </m:r>
                                </m:e>
                              </m:nary>
                            </m:e>
                            <m:e>
                              <m:r>
                                <m:rPr>
                                  <m:nor/>
                                </m:rPr>
                                <a:rPr lang="en-US" altLang="zh-CN" sz="2000"/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𝑋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and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𝑌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i="1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are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2000" b="0" i="0" smtClean="0"/>
                                <m:t>continuouse</m:t>
                              </m:r>
                            </m:e>
                          </m:mr>
                        </m:m>
                        <m:r>
                          <a:rPr lang="en-US" altLang="zh-CN" sz="2000" b="0" i="1" smtClean="0">
                            <a:latin typeface="Cambria Math"/>
                          </a:rPr>
                          <m:t> </m:t>
                        </m:r>
                      </m:e>
                    </m:d>
                  </m:oMath>
                </a14:m>
                <a:r>
                  <a:rPr lang="zh-CN" altLang="en-US" sz="20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396" y="3141509"/>
                <a:ext cx="8256876" cy="842218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61510" y="4123238"/>
                <a:ext cx="356687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</m:sub>
                          </m:sSub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𝑌</m:t>
                              </m:r>
                            </m:sub>
                          </m:sSub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=0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510" y="4123238"/>
                <a:ext cx="3566874" cy="430887"/>
              </a:xfrm>
              <a:prstGeom prst="rect">
                <a:avLst/>
              </a:prstGeom>
              <a:blipFill rotWithShape="1">
                <a:blip r:embed="rId6"/>
                <a:stretch>
                  <a:fillRect b="-84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303506" y="4779150"/>
                <a:ext cx="8543039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So </a:t>
                </a:r>
                <a:r>
                  <a:rPr lang="en-US" altLang="zh-CN" sz="220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/>
                  <a:t> are independent,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𝐶𝑜𝑣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  <m:r>
                          <a:rPr lang="en-US" altLang="zh-CN" sz="2200" i="1">
                            <a:latin typeface="Cambria Math"/>
                          </a:rPr>
                          <m:t>,</m:t>
                        </m:r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0</m:t>
                    </m:r>
                  </m:oMath>
                </a14:m>
                <a:r>
                  <a:rPr lang="en-US" altLang="zh-CN" sz="2200" dirty="0"/>
                  <a:t>. But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solidFill>
                          <a:srgbClr val="FF0000"/>
                        </a:solidFill>
                        <a:latin typeface="Cambria Math"/>
                      </a:rPr>
                      <m:t>𝐶𝑜𝑣</m:t>
                    </m:r>
                    <m:r>
                      <a:rPr lang="en-US" altLang="zh-CN" sz="2200" b="0" i="1" smtClean="0">
                        <a:solidFill>
                          <a:srgbClr val="FF0000"/>
                        </a:solidFill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solidFill>
                          <a:srgbClr val="FF0000"/>
                        </a:solidFill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solidFill>
                          <a:srgbClr val="FF0000"/>
                        </a:solidFill>
                        <a:latin typeface="Cambria Math"/>
                      </a:rPr>
                      <m:t>,</m:t>
                    </m:r>
                    <m:r>
                      <a:rPr lang="en-US" altLang="zh-CN" sz="2200" b="0" i="1" smtClean="0">
                        <a:solidFill>
                          <a:srgbClr val="FF0000"/>
                        </a:solidFill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solidFill>
                          <a:srgbClr val="FF0000"/>
                        </a:solidFill>
                        <a:latin typeface="Cambria Math"/>
                      </a:rPr>
                      <m:t>)=0</m:t>
                    </m:r>
                  </m:oMath>
                </a14:m>
                <a:r>
                  <a:rPr lang="en-US" altLang="zh-CN" sz="2200" dirty="0">
                    <a:solidFill>
                      <a:srgbClr val="FF0000"/>
                    </a:solidFill>
                  </a:rPr>
                  <a:t> does not mean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solidFill>
                          <a:srgbClr val="FF0000"/>
                        </a:solidFill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dirty="0">
                    <a:solidFill>
                      <a:srgbClr val="FF0000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solidFill>
                          <a:srgbClr val="FF0000"/>
                        </a:solidFill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>
                    <a:solidFill>
                      <a:srgbClr val="FF0000"/>
                    </a:solidFill>
                  </a:rPr>
                  <a:t> are independent!</a:t>
                </a:r>
                <a:r>
                  <a:rPr lang="en-US" altLang="zh-CN" sz="2200" dirty="0">
                    <a:solidFill>
                      <a:srgbClr val="FF0000"/>
                    </a:solidFill>
                    <a:latin typeface="+mj-lt"/>
                  </a:rPr>
                  <a:t> </a:t>
                </a:r>
                <a:endParaRPr lang="zh-CN" altLang="en-US" sz="2200" dirty="0">
                  <a:solidFill>
                    <a:srgbClr val="FF0000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06" y="4779150"/>
                <a:ext cx="8543039" cy="769441"/>
              </a:xfrm>
              <a:prstGeom prst="rect">
                <a:avLst/>
              </a:prstGeom>
              <a:blipFill rotWithShape="0">
                <a:blip r:embed="rId7"/>
                <a:stretch>
                  <a:fillRect l="-928" t="-4762" b="-15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46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674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12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86534" y="1403775"/>
                <a:ext cx="8556743" cy="14465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Suppose that the lifetimes of two components are independent of one another and that the first lifetime,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smtClean="0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200" dirty="0"/>
                  <a:t>, has an exponential distribution with parameter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zh-CN" altLang="en-US" sz="2200" i="1" smtClean="0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200" dirty="0"/>
                  <a:t>, whereas the second,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/>
                  <a:t>, has an exponential distribution with parameter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zh-CN" altLang="en-US" sz="2200" i="1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/>
                  <a:t>. Then what is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/>
                  <a:t>?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534" y="1403775"/>
                <a:ext cx="8556743" cy="1446550"/>
              </a:xfrm>
              <a:prstGeom prst="rect">
                <a:avLst/>
              </a:prstGeom>
              <a:blipFill rotWithShape="0">
                <a:blip r:embed="rId2"/>
                <a:stretch>
                  <a:fillRect l="-926" t="-2101" r="-2707" b="-79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410939" y="3003079"/>
                <a:ext cx="5897961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=0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since they are independent.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939" y="3003079"/>
                <a:ext cx="5897961" cy="430887"/>
              </a:xfrm>
              <a:prstGeom prst="rect">
                <a:avLst/>
              </a:prstGeom>
              <a:blipFill rotWithShape="0">
                <a:blip r:embed="rId3"/>
                <a:stretch>
                  <a:fillRect l="-103" t="-8571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="" xmlns:a16="http://schemas.microsoft.com/office/drawing/2014/main" id="{BAAA4BF1-AEFD-4560-BFE9-887C31936708}"/>
              </a:ext>
            </a:extLst>
          </p:cNvPr>
          <p:cNvSpPr/>
          <p:nvPr/>
        </p:nvSpPr>
        <p:spPr>
          <a:xfrm>
            <a:off x="433093" y="838214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47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352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132601" y="1769312"/>
                <a:ext cx="446462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𝐶𝑜𝑣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[(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𝑋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)(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𝑌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)]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2601" y="1769312"/>
                <a:ext cx="4464620" cy="430887"/>
              </a:xfrm>
              <a:prstGeom prst="rect">
                <a:avLst/>
              </a:prstGeom>
              <a:blipFill rotWithShape="1">
                <a:blip r:embed="rId3"/>
                <a:stretch>
                  <a:fillRect b="-183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548361" y="2313455"/>
                <a:ext cx="389555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[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𝑋𝑌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𝑋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𝑌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sub>
                      </m:sSub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]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8361" y="2313455"/>
                <a:ext cx="3895554" cy="430887"/>
              </a:xfrm>
              <a:prstGeom prst="rect">
                <a:avLst/>
              </a:prstGeom>
              <a:blipFill rotWithShape="1">
                <a:blip r:embed="rId4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548361" y="2933945"/>
                <a:ext cx="491801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sub>
                      </m:sSub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sub>
                      </m:sSub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8361" y="2933945"/>
                <a:ext cx="4918013" cy="430887"/>
              </a:xfrm>
              <a:prstGeom prst="rect">
                <a:avLst/>
              </a:prstGeom>
              <a:blipFill rotWithShape="1">
                <a:blip r:embed="rId5"/>
                <a:stretch>
                  <a:fillRect b="-84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681790" y="3474005"/>
                <a:ext cx="2280881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sub>
                      </m:sSub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𝜇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sub>
                      </m:sSub>
                    </m:oMath>
                  </m:oMathPara>
                </a14:m>
                <a:endParaRPr lang="en-US" altLang="zh-CN" sz="2200" b="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1790" y="3474005"/>
                <a:ext cx="2280881" cy="430887"/>
              </a:xfrm>
              <a:prstGeom prst="rect">
                <a:avLst/>
              </a:prstGeom>
              <a:blipFill rotWithShape="1">
                <a:blip r:embed="rId6"/>
                <a:stretch>
                  <a:fillRect b="-84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330198" y="4149080"/>
                <a:ext cx="860728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b="0" dirty="0"/>
                  <a:t>Clearly,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−</m:t>
                    </m:r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</m:d>
                      </m:e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sz="2200" dirty="0">
                    <a:latin typeface="+mj-lt"/>
                  </a:rPr>
                  <a:t>, which results in the shortcut formula for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𝑉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200" b="0" i="0" smtClean="0">
                            <a:latin typeface="Cambria Math"/>
                          </a:rPr>
                          <m:t>X</m:t>
                        </m:r>
                      </m:e>
                    </m:d>
                    <m:r>
                      <a:rPr lang="en-US" altLang="zh-CN" sz="2200" b="0" i="0" smtClean="0">
                        <a:latin typeface="Cambria Math"/>
                      </a:rPr>
                      <m:t>=</m:t>
                    </m:r>
                    <m:r>
                      <a:rPr lang="en-US" altLang="zh-CN" sz="2200" i="1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sz="2200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altLang="zh-CN" sz="2200" i="1">
                        <a:latin typeface="Cambria Math"/>
                      </a:rPr>
                      <m:t>−</m:t>
                    </m:r>
                    <m:r>
                      <a:rPr lang="en-US" altLang="zh-CN" sz="2200" i="1">
                        <a:latin typeface="Cambria Math"/>
                      </a:rPr>
                      <m:t>𝐸</m:t>
                    </m:r>
                    <m:sSup>
                      <m:sSup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e>
                        </m:d>
                      </m:e>
                      <m:sup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198" y="4149080"/>
                <a:ext cx="8607288" cy="769441"/>
              </a:xfrm>
              <a:prstGeom prst="rect">
                <a:avLst/>
              </a:prstGeom>
              <a:blipFill rotWithShape="1">
                <a:blip r:embed="rId7"/>
                <a:stretch>
                  <a:fillRect l="-850" t="-3968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>
                <a:extLst>
                  <a:ext uri="{FF2B5EF4-FFF2-40B4-BE49-F238E27FC236}">
                    <a16:creationId xmlns="" xmlns:a16="http://schemas.microsoft.com/office/drawing/2014/main" id="{A59CD227-C22C-4302-A684-9972F046E740}"/>
                  </a:ext>
                </a:extLst>
              </p:cNvPr>
              <p:cNvSpPr/>
              <p:nvPr/>
            </p:nvSpPr>
            <p:spPr>
              <a:xfrm>
                <a:off x="433093" y="838214"/>
                <a:ext cx="8361680" cy="4282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kumimoji="1" lang="en-US" altLang="zh-CN" dirty="0"/>
              </a:p>
              <a:p>
                <a:r>
                  <a:rPr kumimoji="1" lang="en-US" altLang="zh-CN" dirty="0"/>
                  <a:t>A Shortcut Formula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>
                        <a:latin typeface="Cambria Math" panose="02040503050406030204" pitchFamily="18" charset="0"/>
                      </a:rPr>
                      <m:t>C</m:t>
                    </m:r>
                    <m:r>
                      <a:rPr kumimoji="1" lang="en-US" altLang="zh-CN">
                        <a:latin typeface="Cambria Math" panose="02040503050406030204" pitchFamily="18" charset="0"/>
                      </a:rPr>
                      <m:t>𝑜𝑣</m:t>
                    </m:r>
                    <m:r>
                      <a:rPr kumimoji="1" lang="en-US" altLang="zh-CN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>
                        <a:latin typeface="Cambria Math" panose="02040503050406030204" pitchFamily="18" charset="0"/>
                      </a:rPr>
                      <m:t>𝑋</m:t>
                    </m:r>
                    <m:r>
                      <a:rPr kumimoji="1" lang="en-US" altLang="zh-CN">
                        <a:latin typeface="Cambria Math" panose="02040503050406030204" pitchFamily="18" charset="0"/>
                      </a:rPr>
                      <m:t>,</m:t>
                    </m:r>
                    <m:r>
                      <a:rPr kumimoji="1" lang="en-US" altLang="zh-CN">
                        <a:latin typeface="Cambria Math" panose="02040503050406030204" pitchFamily="18" charset="0"/>
                      </a:rPr>
                      <m:t>𝑌</m:t>
                    </m:r>
                    <m:r>
                      <a:rPr kumimoji="1" lang="en-US" altLang="zh-CN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kumimoji="1" lang="zh-CN" altLang="en-US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A59CD227-C22C-4302-A684-9972F046E7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093" y="838214"/>
                <a:ext cx="8361680" cy="428207"/>
              </a:xfrm>
              <a:prstGeom prst="rect">
                <a:avLst/>
              </a:prstGeom>
              <a:blipFill>
                <a:blip r:embed="rId8"/>
                <a:stretch>
                  <a:fillRect l="-509" b="-138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48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161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86535" y="1178750"/>
                <a:ext cx="5331716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Suppose the joint </a:t>
                </a:r>
                <a:r>
                  <a:rPr lang="en-US" altLang="zh-CN" sz="2200" dirty="0" err="1"/>
                  <a:t>pdf</a:t>
                </a:r>
                <a:r>
                  <a:rPr lang="en-US" altLang="zh-CN" sz="2200" dirty="0"/>
                  <a:t> of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  <m:r>
                      <a:rPr lang="en-US" altLang="zh-CN" sz="22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is given by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535" y="1178750"/>
                <a:ext cx="5331716" cy="430887"/>
              </a:xfrm>
              <a:prstGeom prst="rect">
                <a:avLst/>
              </a:prstGeom>
              <a:blipFill rotWithShape="1">
                <a:blip r:embed="rId2"/>
                <a:stretch>
                  <a:fillRect l="-1371" t="-7042" r="-686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81884" y="1652856"/>
                <a:ext cx="6274666" cy="6960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𝑥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200" b="0" i="1" smtClean="0">
                                    <a:latin typeface="Cambria Math"/>
                                  </a:rPr>
                                  <m:t>2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4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𝑥𝑦</m:t>
                                </m:r>
                              </m:e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0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≤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≤1, 0≤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𝑦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≤1, 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+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𝑦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≤1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𝑜𝑡h𝑒𝑟𝑤𝑖𝑠𝑒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1884" y="1652856"/>
                <a:ext cx="6274666" cy="696024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组合 4"/>
          <p:cNvGrpSpPr/>
          <p:nvPr/>
        </p:nvGrpSpPr>
        <p:grpSpPr>
          <a:xfrm>
            <a:off x="5884706" y="2888940"/>
            <a:ext cx="2430270" cy="1798031"/>
            <a:chOff x="5967155" y="2933945"/>
            <a:chExt cx="2430270" cy="1798031"/>
          </a:xfrm>
        </p:grpSpPr>
        <p:cxnSp>
          <p:nvCxnSpPr>
            <p:cNvPr id="6" name="直接箭头连接符 5"/>
            <p:cNvCxnSpPr/>
            <p:nvPr/>
          </p:nvCxnSpPr>
          <p:spPr>
            <a:xfrm>
              <a:off x="5967155" y="4104075"/>
              <a:ext cx="2430270" cy="0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箭头连接符 6"/>
            <p:cNvCxnSpPr/>
            <p:nvPr/>
          </p:nvCxnSpPr>
          <p:spPr>
            <a:xfrm flipV="1">
              <a:off x="6714032" y="2933945"/>
              <a:ext cx="0" cy="1798031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7227295" y="4064005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27295" y="4064005"/>
                  <a:ext cx="397865" cy="400110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6379380" y="3208910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79380" y="3208910"/>
                  <a:ext cx="397865" cy="400110"/>
                </a:xfrm>
                <a:prstGeom prst="rect">
                  <a:avLst/>
                </a:prstGeom>
                <a:blipFill rotWithShape="1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" name="直接连接符 9"/>
            <p:cNvCxnSpPr/>
            <p:nvPr/>
          </p:nvCxnSpPr>
          <p:spPr>
            <a:xfrm>
              <a:off x="6713328" y="3408965"/>
              <a:ext cx="765085" cy="695110"/>
            </a:xfrm>
            <a:prstGeom prst="line">
              <a:avLst/>
            </a:prstGeom>
            <a:ln w="15875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直角三角形 10"/>
            <p:cNvSpPr/>
            <p:nvPr/>
          </p:nvSpPr>
          <p:spPr>
            <a:xfrm>
              <a:off x="6713328" y="3408965"/>
              <a:ext cx="765085" cy="695110"/>
            </a:xfrm>
            <a:prstGeom prst="rtTriangle">
              <a:avLst/>
            </a:prstGeom>
            <a:solidFill>
              <a:srgbClr val="FF0000">
                <a:alpha val="54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2800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/>
              <p:cNvSpPr/>
              <p:nvPr/>
            </p:nvSpPr>
            <p:spPr>
              <a:xfrm>
                <a:off x="455948" y="2341150"/>
                <a:ext cx="6804812" cy="5732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Recall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num>
                      <m:den>
                        <m:r>
                          <a:rPr lang="en-US" altLang="zh-CN" sz="2200" i="1">
                            <a:latin typeface="Cambria Math"/>
                          </a:rPr>
                          <m:t>5</m:t>
                        </m:r>
                      </m:den>
                    </m:f>
                  </m:oMath>
                </a14:m>
                <a:r>
                  <a:rPr lang="en-US" altLang="zh-CN" sz="2200" dirty="0"/>
                  <a:t>. We only need to find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𝑋𝑌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/>
                  <a:t>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4" name="矩形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948" y="2341150"/>
                <a:ext cx="6804812" cy="573234"/>
              </a:xfrm>
              <a:prstGeom prst="rect">
                <a:avLst/>
              </a:prstGeom>
              <a:blipFill rotWithShape="1">
                <a:blip r:embed="rId7"/>
                <a:stretch>
                  <a:fillRect l="-1165" r="-269" b="-74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395997" y="2978950"/>
                <a:ext cx="4371389" cy="5214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𝑋𝑌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b="0" i="1" smtClean="0">
                            <a:latin typeface="Cambria Math"/>
                          </a:rPr>
                          <m:t>−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∞</m:t>
                        </m:r>
                      </m:sup>
                      <m:e>
                        <m:nary>
                          <m:nary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200" b="0" i="1" smtClean="0"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∞</m:t>
                            </m:r>
                          </m:sub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∞</m:t>
                            </m:r>
                          </m:sup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𝑥𝑦</m:t>
                            </m:r>
                            <m:r>
                              <a:rPr lang="en-US" altLang="zh-CN" sz="2200" b="0" i="1" smtClean="0">
                                <a:latin typeface="Cambria Math"/>
                                <a:ea typeface="Cambria Math"/>
                              </a:rPr>
                              <m:t>∙</m:t>
                            </m:r>
                            <m:r>
                              <a:rPr lang="en-US" altLang="zh-CN" sz="2200" b="0" i="1" smtClean="0">
                                <a:latin typeface="Cambria Math"/>
                                <a:ea typeface="Cambria Math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altLang="zh-CN" sz="2200" b="0" i="1" smtClean="0">
                                    <a:latin typeface="Cambria Math" charset="0"/>
                                    <a:ea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,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en-US" altLang="zh-CN" sz="2200" b="0" i="1" smtClean="0">
                                <a:latin typeface="Cambria Math"/>
                                <a:ea typeface="Cambria Math"/>
                              </a:rPr>
                              <m:t>𝑑𝑥𝑑𝑦</m:t>
                            </m:r>
                          </m:e>
                        </m:nary>
                      </m:e>
                    </m:nary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997" y="2978950"/>
                <a:ext cx="4371389" cy="521425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/>
              <p:cNvSpPr/>
              <p:nvPr/>
            </p:nvSpPr>
            <p:spPr>
              <a:xfrm>
                <a:off x="1287394" y="3664261"/>
                <a:ext cx="3479992" cy="5990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=</m:t>
                    </m:r>
                    <m:r>
                      <a:rPr lang="en-US" altLang="zh-CN" sz="2200" i="1">
                        <a:latin typeface="Cambria Math"/>
                        <a:ea typeface="Cambria Math"/>
                      </a:rPr>
                      <m:t>24</m:t>
                    </m:r>
                    <m:nary>
                      <m:nary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sz="2200" i="1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i="1">
                            <a:latin typeface="Cambria Math"/>
                          </a:rPr>
                          <m:t>1</m:t>
                        </m:r>
                      </m:sup>
                      <m:e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nary>
                              <m:nary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1−</m:t>
                                </m:r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𝑥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200" i="1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  <m:sSup>
                                  <m:sSup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 </m:t>
                                    </m:r>
                                    <m:r>
                                      <a:rPr lang="en-US" altLang="zh-CN" sz="2200" i="1">
                                        <a:latin typeface="Cambria Math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𝑑𝑦</m:t>
                                </m:r>
                              </m:e>
                            </m:nary>
                          </m:e>
                        </m:d>
                      </m:e>
                    </m:nary>
                    <m:r>
                      <a:rPr lang="en-US" altLang="zh-CN" sz="2200" i="1">
                        <a:latin typeface="Cambria Math"/>
                        <a:ea typeface="Cambria Math"/>
                      </a:rPr>
                      <m:t>𝑑𝑥</m:t>
                    </m:r>
                  </m:oMath>
                </a14:m>
                <a:r>
                  <a:rPr lang="zh-CN" altLang="en-US" sz="2200" dirty="0"/>
                  <a:t> </a:t>
                </a:r>
              </a:p>
            </p:txBody>
          </p:sp>
        </mc:Choice>
        <mc:Fallback xmlns="">
          <p:sp>
            <p:nvSpPr>
              <p:cNvPr id="16" name="矩形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7394" y="3664261"/>
                <a:ext cx="3479992" cy="599010"/>
              </a:xfrm>
              <a:prstGeom prst="rect">
                <a:avLst/>
              </a:prstGeom>
              <a:blipFill rotWithShape="1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1287394" y="4405998"/>
                <a:ext cx="3322833" cy="5771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=8</m:t>
                    </m:r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p>
                      <m:e>
                        <m:sSup>
                          <m:sSup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1−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sz="2200" b="0" i="1" smtClean="0">
                                <a:latin typeface="Cambria Math"/>
                              </a:rPr>
                              <m:t>3</m:t>
                            </m:r>
                          </m:sup>
                        </m:sSup>
                        <m:r>
                          <a:rPr lang="en-US" altLang="zh-CN" sz="2200" b="0" i="1" smtClean="0">
                            <a:latin typeface="Cambria Math"/>
                          </a:rPr>
                          <m:t>𝑑𝑥</m:t>
                        </m:r>
                      </m:e>
                    </m:nary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</a:rPr>
                          <m:t>15</m:t>
                        </m:r>
                      </m:den>
                    </m:f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7394" y="4405998"/>
                <a:ext cx="3322833" cy="577146"/>
              </a:xfrm>
              <a:prstGeom prst="rect">
                <a:avLst/>
              </a:prstGeom>
              <a:blipFill rotWithShape="1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 17"/>
              <p:cNvSpPr/>
              <p:nvPr/>
            </p:nvSpPr>
            <p:spPr>
              <a:xfrm>
                <a:off x="455948" y="5050652"/>
                <a:ext cx="3708387" cy="7284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i="1" smtClean="0">
                          <a:latin typeface="Cambria Math"/>
                        </a:rPr>
                        <m:t>𝐶𝑜𝑣</m:t>
                      </m:r>
                      <m:d>
                        <m:d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2200" i="1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200" i="1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2200" b="0" i="1" smtClean="0">
                              <a:latin typeface="Cambria Math"/>
                            </a:rPr>
                            <m:t>15</m:t>
                          </m:r>
                        </m:den>
                      </m:f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f>
                        <m:f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2200" b="0" i="1" smtClean="0">
                              <a:latin typeface="Cambria Math"/>
                            </a:rPr>
                            <m:t>4</m:t>
                          </m:r>
                        </m:num>
                        <m:den>
                          <m:r>
                            <a:rPr lang="en-US" altLang="zh-CN" sz="2200" b="0" i="1" smtClean="0">
                              <a:latin typeface="Cambria Math"/>
                            </a:rPr>
                            <m:t>25</m:t>
                          </m:r>
                        </m:den>
                      </m:f>
                      <m:r>
                        <a:rPr lang="en-US" altLang="zh-CN" sz="2200" b="0" i="1" smtClean="0">
                          <a:latin typeface="Cambria Math"/>
                        </a:rPr>
                        <m:t>=−</m:t>
                      </m:r>
                      <m:f>
                        <m:f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2200" b="0" i="1" smtClean="0">
                              <a:latin typeface="Cambria Math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2200" b="0" i="1" smtClean="0">
                              <a:latin typeface="Cambria Math"/>
                            </a:rPr>
                            <m:t>75</m:t>
                          </m:r>
                        </m:den>
                      </m:f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18" name="矩形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948" y="5050652"/>
                <a:ext cx="3708387" cy="728405"/>
              </a:xfrm>
              <a:prstGeom prst="rect">
                <a:avLst/>
              </a:prstGeom>
              <a:blipFill rotWithShape="1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矩形 18">
            <a:extLst>
              <a:ext uri="{FF2B5EF4-FFF2-40B4-BE49-F238E27FC236}">
                <a16:creationId xmlns="" xmlns:a16="http://schemas.microsoft.com/office/drawing/2014/main" id="{F13D677E-E6F8-4F94-81C1-1A5ADDBE3E4E}"/>
              </a:ext>
            </a:extLst>
          </p:cNvPr>
          <p:cNvSpPr/>
          <p:nvPr/>
        </p:nvSpPr>
        <p:spPr>
          <a:xfrm>
            <a:off x="455948" y="800760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49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55554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="" xmlns:a16="http://schemas.microsoft.com/office/drawing/2014/main" id="{8FD9BEB3-37B8-B34D-820C-3F8F954100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9572" y="526584"/>
                <a:ext cx="8776008" cy="1470688"/>
              </a:xfrm>
            </p:spPr>
            <p:txBody>
              <a:bodyPr>
                <a:noAutofit/>
              </a:bodyPr>
              <a:lstStyle/>
              <a:p>
                <a:pPr algn="just"/>
                <a:r>
                  <a:rPr lang="en-US" altLang="zh-CN" dirty="0"/>
                  <a:t>L</a:t>
                </a:r>
                <a:r>
                  <a:rPr lang="en-US" altLang="zh-CN" sz="2000" dirty="0"/>
                  <a:t>et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𝐴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be any set consisting of pairs of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(</m:t>
                    </m:r>
                    <m:r>
                      <a:rPr lang="en-US" altLang="zh-CN" sz="2000" i="1" dirty="0" smtClean="0">
                        <a:latin typeface="Cambria Math"/>
                      </a:rPr>
                      <m:t>𝑥</m:t>
                    </m:r>
                    <m:r>
                      <a:rPr lang="en-US" altLang="zh-CN" sz="2000" i="1" dirty="0" smtClean="0">
                        <a:latin typeface="Cambria Math"/>
                      </a:rPr>
                      <m:t>, </m:t>
                    </m:r>
                    <m:r>
                      <a:rPr lang="en-US" altLang="zh-CN" sz="2000" i="1" dirty="0" smtClean="0">
                        <a:latin typeface="Cambria Math"/>
                      </a:rPr>
                      <m:t>𝑦</m:t>
                    </m:r>
                    <m:r>
                      <a:rPr lang="en-US" altLang="zh-CN" sz="2000" i="1" dirty="0" smtClean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000" dirty="0"/>
                  <a:t>values (e.g.,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𝐴</m:t>
                    </m:r>
                    <m:r>
                      <a:rPr lang="en-US" altLang="zh-CN" sz="2000" b="0" i="1" dirty="0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{(</m:t>
                    </m:r>
                    <m:r>
                      <a:rPr lang="en-US" altLang="zh-CN" sz="2000" i="1" dirty="0" smtClean="0">
                        <a:latin typeface="Cambria Math"/>
                      </a:rPr>
                      <m:t>𝑥</m:t>
                    </m:r>
                    <m:r>
                      <a:rPr lang="en-US" altLang="zh-CN" sz="2000" i="1" dirty="0" smtClean="0">
                        <a:latin typeface="Cambria Math"/>
                      </a:rPr>
                      <m:t>, </m:t>
                    </m:r>
                    <m:r>
                      <a:rPr lang="en-US" altLang="zh-CN" sz="2000" i="1" dirty="0" smtClean="0">
                        <a:latin typeface="Cambria Math"/>
                      </a:rPr>
                      <m:t>𝑦</m:t>
                    </m:r>
                    <m:r>
                      <a:rPr lang="en-US" altLang="zh-CN" sz="2000" i="1" dirty="0" smtClean="0">
                        <a:latin typeface="Cambria Math"/>
                      </a:rPr>
                      <m:t>): </m:t>
                    </m:r>
                    <m:r>
                      <a:rPr lang="en-US" altLang="zh-CN" sz="2000" i="1" dirty="0" smtClean="0">
                        <a:latin typeface="Cambria Math"/>
                      </a:rPr>
                      <m:t>𝑥</m:t>
                    </m:r>
                    <m:r>
                      <a:rPr lang="en-US" altLang="zh-CN" sz="2000" b="0" i="0" dirty="0" smtClean="0">
                        <a:latin typeface="Cambria Math"/>
                      </a:rPr>
                      <m:t>+</m:t>
                    </m:r>
                    <m:r>
                      <a:rPr lang="en-US" altLang="zh-CN" sz="2000" i="1" dirty="0" smtClean="0">
                        <a:latin typeface="Cambria Math"/>
                      </a:rPr>
                      <m:t>𝑦</m:t>
                    </m:r>
                    <m:r>
                      <a:rPr lang="en-US" altLang="zh-CN" sz="2000" b="0" i="1" dirty="0" smtClean="0">
                        <a:latin typeface="Cambria Math"/>
                      </a:rPr>
                      <m:t>=</m:t>
                    </m:r>
                    <m:r>
                      <a:rPr lang="en-US" altLang="zh-CN" sz="2000" i="1" dirty="0" smtClean="0">
                        <a:latin typeface="Cambria Math"/>
                      </a:rPr>
                      <m:t>5} </m:t>
                    </m:r>
                  </m:oMath>
                </a14:m>
                <a:r>
                  <a:rPr lang="en-US" altLang="zh-CN" sz="2000" dirty="0"/>
                  <a:t>or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{(</m:t>
                    </m:r>
                    <m:r>
                      <a:rPr lang="en-US" altLang="zh-CN" sz="2000" i="1" dirty="0" smtClean="0">
                        <a:latin typeface="Cambria Math"/>
                      </a:rPr>
                      <m:t>𝑥</m:t>
                    </m:r>
                    <m:r>
                      <a:rPr lang="en-US" altLang="zh-CN" sz="2000" i="1" dirty="0" smtClean="0">
                        <a:latin typeface="Cambria Math"/>
                      </a:rPr>
                      <m:t>, </m:t>
                    </m:r>
                    <m:r>
                      <a:rPr lang="en-US" altLang="zh-CN" sz="2000" i="1" dirty="0" smtClean="0">
                        <a:latin typeface="Cambria Math"/>
                      </a:rPr>
                      <m:t>𝑦</m:t>
                    </m:r>
                    <m:r>
                      <a:rPr lang="en-US" altLang="zh-CN" sz="2000" i="1" dirty="0" smtClean="0">
                        <a:latin typeface="Cambria Math"/>
                      </a:rPr>
                      <m:t>): </m:t>
                    </m:r>
                    <m:r>
                      <m:rPr>
                        <m:sty m:val="p"/>
                      </m:rPr>
                      <a:rPr lang="en-US" altLang="zh-CN" sz="2000" i="1" dirty="0" smtClean="0">
                        <a:latin typeface="Cambria Math"/>
                      </a:rPr>
                      <m:t>max</m:t>
                    </m:r>
                    <m:r>
                      <a:rPr lang="en-US" altLang="zh-CN" sz="2000" i="1" dirty="0" smtClean="0">
                        <a:latin typeface="Cambria Math"/>
                      </a:rPr>
                      <m:t>⁡(</m:t>
                    </m:r>
                    <m:r>
                      <a:rPr lang="en-US" altLang="zh-CN" sz="2000" i="1" dirty="0" smtClean="0">
                        <a:latin typeface="Cambria Math"/>
                      </a:rPr>
                      <m:t>𝑥</m:t>
                    </m:r>
                    <m:r>
                      <a:rPr lang="en-US" altLang="zh-CN" sz="2000" i="1" dirty="0" smtClean="0">
                        <a:latin typeface="Cambria Math"/>
                      </a:rPr>
                      <m:t>, </m:t>
                    </m:r>
                    <m:r>
                      <a:rPr lang="en-US" altLang="zh-CN" sz="2000" i="1" dirty="0" smtClean="0">
                        <a:latin typeface="Cambria Math"/>
                      </a:rPr>
                      <m:t>𝑦</m:t>
                    </m:r>
                    <m:r>
                      <a:rPr lang="en-US" altLang="zh-CN" sz="2000" b="0" i="1" dirty="0" smtClean="0">
                        <a:latin typeface="Cambria Math"/>
                      </a:rPr>
                      <m:t>)</m:t>
                    </m:r>
                    <m:r>
                      <a:rPr lang="en-US" altLang="zh-CN" sz="2000" i="1" dirty="0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000" i="1" dirty="0" smtClean="0">
                        <a:latin typeface="Cambria Math"/>
                      </a:rPr>
                      <m:t>3}</m:t>
                    </m:r>
                  </m:oMath>
                </a14:m>
                <a:r>
                  <a:rPr lang="en-US" altLang="zh-CN" sz="2000" dirty="0"/>
                  <a:t>). Then</a:t>
                </a:r>
                <a:endParaRPr lang="en-US" altLang="zh-CN" i="1" dirty="0">
                  <a:latin typeface="Cambria Math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zh-CN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𝑋</m:t>
                            </m:r>
                            <m:r>
                              <a:rPr lang="en-US" altLang="zh-CN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/>
                              </a:rPr>
                              <m:t>𝑌</m:t>
                            </m:r>
                          </m:e>
                        </m:d>
                        <m:r>
                          <a:rPr lang="en-US" altLang="zh-CN" i="1">
                            <a:latin typeface="Cambria Math"/>
                          </a:rPr>
                          <m:t>∈</m:t>
                        </m:r>
                        <m:r>
                          <a:rPr lang="en-US" altLang="zh-CN" i="1">
                            <a:latin typeface="Cambria Math"/>
                          </a:rPr>
                          <m:t>𝐴</m:t>
                        </m:r>
                      </m:e>
                    </m:d>
                    <m:r>
                      <a:rPr lang="en-US" altLang="zh-CN" i="1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i="1">
                            <a:latin typeface="Cambria Math" charset="0"/>
                          </a:rPr>
                        </m:ctrlPr>
                      </m:naryPr>
                      <m:sub>
                        <m:d>
                          <m:dPr>
                            <m:ctrlPr>
                              <a:rPr lang="en-US" altLang="zh-CN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m:rPr>
                                <m:brk m:alnAt="7"/>
                              </m:rPr>
                              <a:rPr lang="en-US" altLang="zh-CN" i="1">
                                <a:latin typeface="Cambria Math"/>
                              </a:rPr>
                              <m:t>𝑥</m:t>
                            </m:r>
                            <m:r>
                              <a:rPr lang="en-US" altLang="zh-CN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/>
                              </a:rPr>
                              <m:t>𝑦</m:t>
                            </m:r>
                          </m:e>
                        </m:d>
                        <m:r>
                          <a:rPr lang="en-US" altLang="zh-CN" i="1">
                            <a:latin typeface="Cambria Math"/>
                          </a:rPr>
                          <m:t>∈</m:t>
                        </m:r>
                        <m:r>
                          <a:rPr lang="en-US" altLang="zh-CN" i="1">
                            <a:latin typeface="Cambria Math"/>
                          </a:rPr>
                          <m:t>𝐴</m:t>
                        </m:r>
                      </m:sub>
                      <m:sup/>
                      <m:e>
                        <m:r>
                          <a:rPr lang="en-US" altLang="zh-CN" i="1">
                            <a:latin typeface="Cambria Math"/>
                          </a:rPr>
                          <m:t>𝑝</m:t>
                        </m:r>
                        <m:r>
                          <a:rPr lang="en-US" altLang="zh-CN" i="1">
                            <a:latin typeface="Cambria Math"/>
                          </a:rPr>
                          <m:t>(</m:t>
                        </m:r>
                        <m:r>
                          <a:rPr lang="en-US" altLang="zh-CN" i="1">
                            <a:latin typeface="Cambria Math"/>
                          </a:rPr>
                          <m:t>𝑥</m:t>
                        </m:r>
                        <m:r>
                          <a:rPr lang="en-US" altLang="zh-CN" i="1">
                            <a:latin typeface="Cambria Math"/>
                          </a:rPr>
                          <m:t>,</m:t>
                        </m:r>
                        <m:r>
                          <a:rPr lang="en-US" altLang="zh-CN" i="1">
                            <a:latin typeface="Cambria Math"/>
                          </a:rPr>
                          <m:t>𝑦</m:t>
                        </m:r>
                        <m:r>
                          <a:rPr lang="en-US" altLang="zh-CN" i="1">
                            <a:latin typeface="Cambria Math"/>
                          </a:rPr>
                          <m:t>)</m:t>
                        </m:r>
                      </m:e>
                    </m:nary>
                  </m:oMath>
                </a14:m>
                <a:r>
                  <a:rPr lang="zh-CN" altLang="en-US" dirty="0"/>
                  <a:t> </a:t>
                </a:r>
              </a:p>
              <a:p>
                <a:pPr algn="just"/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8FD9BEB3-37B8-B34D-820C-3F8F954100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9572" y="526584"/>
                <a:ext cx="8776008" cy="1470688"/>
              </a:xfrm>
              <a:blipFill rotWithShape="0">
                <a:blip r:embed="rId2"/>
                <a:stretch>
                  <a:fillRect l="-625" t="-23554" b="-433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组合 7">
            <a:extLst>
              <a:ext uri="{FF2B5EF4-FFF2-40B4-BE49-F238E27FC236}">
                <a16:creationId xmlns="" xmlns:a16="http://schemas.microsoft.com/office/drawing/2014/main" id="{C3C5E692-EF8E-884C-8882-84A0DB08DF86}"/>
              </a:ext>
            </a:extLst>
          </p:cNvPr>
          <p:cNvGrpSpPr/>
          <p:nvPr/>
        </p:nvGrpSpPr>
        <p:grpSpPr>
          <a:xfrm>
            <a:off x="377319" y="2395958"/>
            <a:ext cx="8389362" cy="1228499"/>
            <a:chOff x="178419" y="981307"/>
            <a:chExt cx="8787161" cy="2818895"/>
          </a:xfrm>
        </p:grpSpPr>
        <p:sp>
          <p:nvSpPr>
            <p:cNvPr id="6" name="矩形 5">
              <a:extLst>
                <a:ext uri="{FF2B5EF4-FFF2-40B4-BE49-F238E27FC236}">
                  <a16:creationId xmlns="" xmlns:a16="http://schemas.microsoft.com/office/drawing/2014/main" id="{F01A3ACA-3ABC-054E-9D35-B358830A260B}"/>
                </a:ext>
              </a:extLst>
            </p:cNvPr>
            <p:cNvSpPr/>
            <p:nvPr/>
          </p:nvSpPr>
          <p:spPr>
            <a:xfrm>
              <a:off x="178420" y="981307"/>
              <a:ext cx="8787160" cy="1230455"/>
            </a:xfrm>
            <a:prstGeom prst="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just"/>
              <a:r>
                <a:rPr kumimoji="1" lang="en-US" altLang="zh-CN" dirty="0"/>
                <a:t>Example</a:t>
              </a:r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矩形 6">
                  <a:extLst>
                    <a:ext uri="{FF2B5EF4-FFF2-40B4-BE49-F238E27FC236}">
                      <a16:creationId xmlns="" xmlns:a16="http://schemas.microsoft.com/office/drawing/2014/main" id="{7D02799E-9765-EB4F-9ECE-DA51B3F489AA}"/>
                    </a:ext>
                  </a:extLst>
                </p:cNvPr>
                <p:cNvSpPr/>
                <p:nvPr/>
              </p:nvSpPr>
              <p:spPr>
                <a:xfrm>
                  <a:off x="178419" y="2211764"/>
                  <a:ext cx="8787160" cy="158843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  <a:alpha val="19536"/>
                  </a:schemeClr>
                </a:solidFill>
                <a:ln/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pPr algn="just"/>
                  <a:r>
                    <a:rPr lang="en-US" altLang="zh-CN" dirty="0"/>
                    <a:t>L</a:t>
                  </a:r>
                  <a:r>
                    <a:rPr lang="en-US" altLang="zh-CN" sz="1800" dirty="0"/>
                    <a:t>et </a:t>
                  </a:r>
                  <a14:m>
                    <m:oMath xmlns:m="http://schemas.openxmlformats.org/officeDocument/2006/math">
                      <m:r>
                        <a:rPr lang="en-US" altLang="zh-CN" sz="1800" i="1" dirty="0" smtClean="0">
                          <a:latin typeface="Cambria Math"/>
                        </a:rPr>
                        <m:t>𝑋</m:t>
                      </m:r>
                    </m:oMath>
                  </a14:m>
                  <a:r>
                    <a:rPr lang="en-US" altLang="zh-CN" sz="1800" i="1" dirty="0"/>
                    <a:t> </a:t>
                  </a:r>
                  <a:r>
                    <a:rPr lang="en-US" altLang="zh-CN" sz="1800" dirty="0"/>
                    <a:t>and </a:t>
                  </a:r>
                  <a14:m>
                    <m:oMath xmlns:m="http://schemas.openxmlformats.org/officeDocument/2006/math">
                      <m:r>
                        <a:rPr lang="en-US" altLang="zh-CN" sz="1800" i="1" dirty="0" smtClean="0">
                          <a:latin typeface="Cambria Math"/>
                        </a:rPr>
                        <m:t>𝑌</m:t>
                      </m:r>
                    </m:oMath>
                  </a14:m>
                  <a:r>
                    <a:rPr lang="en-US" altLang="zh-CN" sz="1800" i="1" dirty="0"/>
                    <a:t> </a:t>
                  </a:r>
                  <a:r>
                    <a:rPr lang="en-US" altLang="zh-CN" sz="1800" dirty="0"/>
                    <a:t>be the number of statistics and mathematics courses, respectively, currently being taken by a randomly selected statistics major.</a:t>
                  </a:r>
                  <a:endParaRPr kumimoji="1" lang="en-US" altLang="zh-CN" dirty="0"/>
                </a:p>
                <a:p>
                  <a:pPr marL="285750" indent="-285750" algn="just">
                    <a:lnSpc>
                      <a:spcPct val="125000"/>
                    </a:lnSpc>
                    <a:buFont typeface="Arial" panose="020B0604020202020204" pitchFamily="34" charset="0"/>
                    <a:buChar char="•"/>
                  </a:pPr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7" name="矩形 6">
                  <a:extLst>
                    <a:ext uri="{FF2B5EF4-FFF2-40B4-BE49-F238E27FC236}">
                      <a16:creationId xmlns:a16="http://schemas.microsoft.com/office/drawing/2014/main" id="{7D02799E-9765-EB4F-9ECE-DA51B3F489A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8419" y="2211764"/>
                  <a:ext cx="8787160" cy="1588438"/>
                </a:xfrm>
                <a:prstGeom prst="rect">
                  <a:avLst/>
                </a:prstGeom>
                <a:blipFill>
                  <a:blip r:embed="rId3"/>
                  <a:stretch>
                    <a:fillRect l="-654" t="-4348" b="-5217"/>
                  </a:stretch>
                </a:blipFill>
                <a:ln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" name="内容占位符 2">
            <a:extLst>
              <a:ext uri="{FF2B5EF4-FFF2-40B4-BE49-F238E27FC236}">
                <a16:creationId xmlns="" xmlns:a16="http://schemas.microsoft.com/office/drawing/2014/main" id="{7D36EA05-0490-8E4F-A099-A1FA47A5A0CF}"/>
              </a:ext>
            </a:extLst>
          </p:cNvPr>
          <p:cNvSpPr txBox="1">
            <a:spLocks/>
          </p:cNvSpPr>
          <p:nvPr/>
        </p:nvSpPr>
        <p:spPr>
          <a:xfrm>
            <a:off x="392222" y="3981600"/>
            <a:ext cx="8389361" cy="2038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/>
              <a:t>Suppose the joint </a:t>
            </a:r>
            <a:r>
              <a:rPr lang="en-US" altLang="zh-CN" sz="2000" dirty="0" err="1"/>
              <a:t>pmf</a:t>
            </a:r>
            <a:r>
              <a:rPr lang="en-US" altLang="zh-CN" sz="2000" dirty="0"/>
              <a:t> is given in the following </a:t>
            </a:r>
            <a:r>
              <a:rPr kumimoji="1" lang="en-US" altLang="zh-CN" sz="2000" i="1" dirty="0">
                <a:solidFill>
                  <a:srgbClr val="0432FF"/>
                </a:solidFill>
                <a:latin typeface="Cambria Math" panose="02040503050406030204" pitchFamily="18" charset="0"/>
              </a:rPr>
              <a:t>joint probability table</a:t>
            </a:r>
            <a:r>
              <a:rPr lang="en-US" altLang="zh-CN" sz="2000" dirty="0">
                <a:solidFill>
                  <a:srgbClr val="FF0000"/>
                </a:solidFill>
              </a:rPr>
              <a:t>: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="" xmlns:a16="http://schemas.microsoft.com/office/drawing/2014/main" id="{635CA5AA-7D56-48AB-8108-A0DDD6E955AB}"/>
              </a:ext>
            </a:extLst>
          </p:cNvPr>
          <p:cNvGrpSpPr/>
          <p:nvPr/>
        </p:nvGrpSpPr>
        <p:grpSpPr>
          <a:xfrm>
            <a:off x="1958570" y="4166760"/>
            <a:ext cx="4784343" cy="1485165"/>
            <a:chOff x="881590" y="3338990"/>
            <a:chExt cx="4784343" cy="14851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2">
                  <a:extLst>
                    <a:ext uri="{FF2B5EF4-FFF2-40B4-BE49-F238E27FC236}">
                      <a16:creationId xmlns="" xmlns:a16="http://schemas.microsoft.com/office/drawing/2014/main" id="{1A61B6FD-7A51-4FE0-A0A3-88B877D5E2F6}"/>
                    </a:ext>
                  </a:extLst>
                </p:cNvPr>
                <p:cNvSpPr txBox="1"/>
                <p:nvPr/>
              </p:nvSpPr>
              <p:spPr>
                <a:xfrm>
                  <a:off x="881590" y="3583178"/>
                  <a:ext cx="1083630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𝑝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)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1590" y="3583178"/>
                  <a:ext cx="1083630" cy="430887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 b="-1831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直接连接符 11">
              <a:extLst>
                <a:ext uri="{FF2B5EF4-FFF2-40B4-BE49-F238E27FC236}">
                  <a16:creationId xmlns="" xmlns:a16="http://schemas.microsoft.com/office/drawing/2014/main" id="{0B56D20F-EBB9-4803-8CC4-5B8DB0AD4F6A}"/>
                </a:ext>
              </a:extLst>
            </p:cNvPr>
            <p:cNvCxnSpPr/>
            <p:nvPr/>
          </p:nvCxnSpPr>
          <p:spPr>
            <a:xfrm>
              <a:off x="1030418" y="4104075"/>
              <a:ext cx="4635515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="" xmlns:a16="http://schemas.microsoft.com/office/drawing/2014/main" id="{3ABE739D-A576-4F56-B928-A94FBFF30416}"/>
                </a:ext>
              </a:extLst>
            </p:cNvPr>
            <p:cNvCxnSpPr/>
            <p:nvPr/>
          </p:nvCxnSpPr>
          <p:spPr>
            <a:xfrm>
              <a:off x="2323812" y="3609020"/>
              <a:ext cx="0" cy="1215135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5">
                  <a:extLst>
                    <a:ext uri="{FF2B5EF4-FFF2-40B4-BE49-F238E27FC236}">
                      <a16:creationId xmlns="" xmlns:a16="http://schemas.microsoft.com/office/drawing/2014/main" id="{5117518F-9843-487F-9437-A0E26E8F0B00}"/>
                    </a:ext>
                  </a:extLst>
                </p:cNvPr>
                <p:cNvSpPr txBox="1"/>
                <p:nvPr/>
              </p:nvSpPr>
              <p:spPr>
                <a:xfrm>
                  <a:off x="3696834" y="3338990"/>
                  <a:ext cx="425116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6834" y="3338990"/>
                  <a:ext cx="425116" cy="430887"/>
                </a:xfrm>
                <a:prstGeom prst="rect">
                  <a:avLst/>
                </a:prstGeom>
                <a:blipFill rotWithShape="1">
                  <a:blip r:embed="rId6"/>
                  <a:stretch>
                    <a:fillRect b="-11268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6">
                  <a:extLst>
                    <a:ext uri="{FF2B5EF4-FFF2-40B4-BE49-F238E27FC236}">
                      <a16:creationId xmlns="" xmlns:a16="http://schemas.microsoft.com/office/drawing/2014/main" id="{3DE29BCB-38E8-4471-A638-BCAC65E9B509}"/>
                    </a:ext>
                  </a:extLst>
                </p:cNvPr>
                <p:cNvSpPr txBox="1"/>
                <p:nvPr/>
              </p:nvSpPr>
              <p:spPr>
                <a:xfrm>
                  <a:off x="971600" y="4059070"/>
                  <a:ext cx="422423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1600" y="4059070"/>
                  <a:ext cx="422423" cy="430887"/>
                </a:xfrm>
                <a:prstGeom prst="rect">
                  <a:avLst/>
                </a:prstGeom>
                <a:blipFill rotWithShape="1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7">
                  <a:extLst>
                    <a:ext uri="{FF2B5EF4-FFF2-40B4-BE49-F238E27FC236}">
                      <a16:creationId xmlns="" xmlns:a16="http://schemas.microsoft.com/office/drawing/2014/main" id="{DE98F79C-0906-4E60-B88B-79A58A8AF7DA}"/>
                    </a:ext>
                  </a:extLst>
                </p:cNvPr>
                <p:cNvSpPr txBox="1"/>
                <p:nvPr/>
              </p:nvSpPr>
              <p:spPr>
                <a:xfrm>
                  <a:off x="2726795" y="367318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26795" y="3673188"/>
                  <a:ext cx="397865" cy="400110"/>
                </a:xfrm>
                <a:prstGeom prst="rect">
                  <a:avLst/>
                </a:prstGeom>
                <a:blipFill rotWithShape="1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8">
                  <a:extLst>
                    <a:ext uri="{FF2B5EF4-FFF2-40B4-BE49-F238E27FC236}">
                      <a16:creationId xmlns="" xmlns:a16="http://schemas.microsoft.com/office/drawing/2014/main" id="{6164249B-215E-49D9-AB76-C4E56CB844CE}"/>
                    </a:ext>
                  </a:extLst>
                </p:cNvPr>
                <p:cNvSpPr txBox="1"/>
                <p:nvPr/>
              </p:nvSpPr>
              <p:spPr>
                <a:xfrm>
                  <a:off x="3703246" y="368541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03246" y="3685418"/>
                  <a:ext cx="397865" cy="400110"/>
                </a:xfrm>
                <a:prstGeom prst="rect">
                  <a:avLst/>
                </a:prstGeom>
                <a:blipFill rotWithShape="1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9">
                  <a:extLst>
                    <a:ext uri="{FF2B5EF4-FFF2-40B4-BE49-F238E27FC236}">
                      <a16:creationId xmlns="" xmlns:a16="http://schemas.microsoft.com/office/drawing/2014/main" id="{1F5CE21D-5B47-406C-9308-40738A8F7C3E}"/>
                    </a:ext>
                  </a:extLst>
                </p:cNvPr>
                <p:cNvSpPr txBox="1"/>
                <p:nvPr/>
              </p:nvSpPr>
              <p:spPr>
                <a:xfrm>
                  <a:off x="4572738" y="367318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2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72738" y="3673188"/>
                  <a:ext cx="397865" cy="400110"/>
                </a:xfrm>
                <a:prstGeom prst="rect">
                  <a:avLst/>
                </a:prstGeom>
                <a:blipFill rotWithShape="1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20">
                  <a:extLst>
                    <a:ext uri="{FF2B5EF4-FFF2-40B4-BE49-F238E27FC236}">
                      <a16:creationId xmlns="" xmlns:a16="http://schemas.microsoft.com/office/drawing/2014/main" id="{D5309DDD-5B4A-4AD7-8F80-4A1722109DE1}"/>
                    </a:ext>
                  </a:extLst>
                </p:cNvPr>
                <p:cNvSpPr txBox="1"/>
                <p:nvPr/>
              </p:nvSpPr>
              <p:spPr>
                <a:xfrm>
                  <a:off x="1755868" y="4059070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9" name="TextBox 1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55868" y="4059070"/>
                  <a:ext cx="397865" cy="400110"/>
                </a:xfrm>
                <a:prstGeom prst="rect">
                  <a:avLst/>
                </a:prstGeom>
                <a:blipFill rotWithShape="1"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21">
                  <a:extLst>
                    <a:ext uri="{FF2B5EF4-FFF2-40B4-BE49-F238E27FC236}">
                      <a16:creationId xmlns="" xmlns:a16="http://schemas.microsoft.com/office/drawing/2014/main" id="{7C6FB2A8-D325-4D7E-A072-7D74787F567F}"/>
                    </a:ext>
                  </a:extLst>
                </p:cNvPr>
                <p:cNvSpPr txBox="1"/>
                <p:nvPr/>
              </p:nvSpPr>
              <p:spPr>
                <a:xfrm>
                  <a:off x="1768031" y="439326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2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1" name="TextBox 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68031" y="4393268"/>
                  <a:ext cx="397865" cy="400110"/>
                </a:xfrm>
                <a:prstGeom prst="rect">
                  <a:avLst/>
                </a:prstGeom>
                <a:blipFill rotWithShape="1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2">
                  <a:extLst>
                    <a:ext uri="{FF2B5EF4-FFF2-40B4-BE49-F238E27FC236}">
                      <a16:creationId xmlns="" xmlns:a16="http://schemas.microsoft.com/office/drawing/2014/main" id="{C5172F1E-6CB1-48E1-B43A-C801F1EE2DD9}"/>
                    </a:ext>
                  </a:extLst>
                </p:cNvPr>
                <p:cNvSpPr txBox="1"/>
                <p:nvPr/>
              </p:nvSpPr>
              <p:spPr>
                <a:xfrm>
                  <a:off x="2620195" y="4059070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20195" y="4059070"/>
                  <a:ext cx="593431" cy="400110"/>
                </a:xfrm>
                <a:prstGeom prst="rect">
                  <a:avLst/>
                </a:prstGeom>
                <a:blipFill rotWithShape="1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3">
                  <a:extLst>
                    <a:ext uri="{FF2B5EF4-FFF2-40B4-BE49-F238E27FC236}">
                      <a16:creationId xmlns="" xmlns:a16="http://schemas.microsoft.com/office/drawing/2014/main" id="{8DD897D2-F945-48DF-9F8F-F69DFEE21A6C}"/>
                    </a:ext>
                  </a:extLst>
                </p:cNvPr>
                <p:cNvSpPr txBox="1"/>
                <p:nvPr/>
              </p:nvSpPr>
              <p:spPr>
                <a:xfrm>
                  <a:off x="4466138" y="4059070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0.2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3" name="TextBox 2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66138" y="4059070"/>
                  <a:ext cx="593431" cy="400110"/>
                </a:xfrm>
                <a:prstGeom prst="rect">
                  <a:avLst/>
                </a:prstGeom>
                <a:blipFill rotWithShape="1"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4">
                  <a:extLst>
                    <a:ext uri="{FF2B5EF4-FFF2-40B4-BE49-F238E27FC236}">
                      <a16:creationId xmlns="" xmlns:a16="http://schemas.microsoft.com/office/drawing/2014/main" id="{59FEB2DE-7DA2-45B1-BF9B-80B8B2F9F872}"/>
                    </a:ext>
                  </a:extLst>
                </p:cNvPr>
                <p:cNvSpPr txBox="1"/>
                <p:nvPr/>
              </p:nvSpPr>
              <p:spPr>
                <a:xfrm>
                  <a:off x="3593440" y="4033228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0.2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4" name="TextBox 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93440" y="4033228"/>
                  <a:ext cx="593431" cy="400110"/>
                </a:xfrm>
                <a:prstGeom prst="rect">
                  <a:avLst/>
                </a:prstGeom>
                <a:blipFill rotWithShape="1"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5">
                  <a:extLst>
                    <a:ext uri="{FF2B5EF4-FFF2-40B4-BE49-F238E27FC236}">
                      <a16:creationId xmlns="" xmlns:a16="http://schemas.microsoft.com/office/drawing/2014/main" id="{173CF7E6-4EA6-4453-BBBB-99FAB29D25A1}"/>
                    </a:ext>
                  </a:extLst>
                </p:cNvPr>
                <p:cNvSpPr txBox="1"/>
                <p:nvPr/>
              </p:nvSpPr>
              <p:spPr>
                <a:xfrm>
                  <a:off x="2610479" y="4398498"/>
                  <a:ext cx="73609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0.05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5" name="TextBox 2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0479" y="4398498"/>
                  <a:ext cx="736099" cy="400110"/>
                </a:xfrm>
                <a:prstGeom prst="rect">
                  <a:avLst/>
                </a:prstGeom>
                <a:blipFill rotWithShape="1"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6">
                  <a:extLst>
                    <a:ext uri="{FF2B5EF4-FFF2-40B4-BE49-F238E27FC236}">
                      <a16:creationId xmlns="" xmlns:a16="http://schemas.microsoft.com/office/drawing/2014/main" id="{C002D82E-CADE-441D-9876-47833FED1447}"/>
                    </a:ext>
                  </a:extLst>
                </p:cNvPr>
                <p:cNvSpPr txBox="1"/>
                <p:nvPr/>
              </p:nvSpPr>
              <p:spPr>
                <a:xfrm>
                  <a:off x="3600589" y="4393268"/>
                  <a:ext cx="73609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0.15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00589" y="4393268"/>
                  <a:ext cx="736099" cy="400110"/>
                </a:xfrm>
                <a:prstGeom prst="rect">
                  <a:avLst/>
                </a:prstGeom>
                <a:blipFill rotWithShape="1"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7">
                  <a:extLst>
                    <a:ext uri="{FF2B5EF4-FFF2-40B4-BE49-F238E27FC236}">
                      <a16:creationId xmlns="" xmlns:a16="http://schemas.microsoft.com/office/drawing/2014/main" id="{84265F6E-8F2E-45F2-BFC8-C2D4FC44CBA4}"/>
                    </a:ext>
                  </a:extLst>
                </p:cNvPr>
                <p:cNvSpPr txBox="1"/>
                <p:nvPr/>
              </p:nvSpPr>
              <p:spPr>
                <a:xfrm>
                  <a:off x="4466138" y="4374105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0.3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7" name="TextBox 2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66138" y="4374105"/>
                  <a:ext cx="593431" cy="400110"/>
                </a:xfrm>
                <a:prstGeom prst="rect">
                  <a:avLst/>
                </a:prstGeom>
                <a:blipFill rotWithShape="1"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="" xmlns:a16="http://schemas.microsoft.com/office/drawing/2014/main" id="{7B029BB7-728C-4FC6-B5E2-DB0623ADBE59}"/>
                  </a:ext>
                </a:extLst>
              </p:cNvPr>
              <p:cNvSpPr txBox="1"/>
              <p:nvPr/>
            </p:nvSpPr>
            <p:spPr>
              <a:xfrm>
                <a:off x="591653" y="5703609"/>
                <a:ext cx="458643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b="0" i="1" smtClean="0">
                          <a:solidFill>
                            <a:srgbClr val="000000"/>
                          </a:solidFill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smtClean="0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1800" b="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1800" b="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=1 </m:t>
                          </m:r>
                          <m:r>
                            <a:rPr lang="en-US" altLang="zh-CN" sz="1800" b="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𝑎𝑛𝑑</m:t>
                          </m:r>
                          <m:r>
                            <a:rPr lang="en-US" altLang="zh-CN" sz="1800" b="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altLang="zh-CN" sz="1800" b="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𝑌</m:t>
                          </m:r>
                          <m:r>
                            <a:rPr lang="en-US" altLang="zh-CN" sz="1800" b="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=1</m:t>
                          </m:r>
                        </m:e>
                      </m:d>
                      <m:r>
                        <a:rPr lang="en-US" altLang="zh-CN" sz="1800" b="0" i="1" smtClean="0">
                          <a:solidFill>
                            <a:srgbClr val="000000"/>
                          </a:solidFill>
                          <a:latin typeface="Cambria Math"/>
                        </a:rPr>
                        <m:t>=</m:t>
                      </m:r>
                      <m:r>
                        <a:rPr lang="en-US" altLang="zh-CN" sz="1800" b="0" i="1" smtClean="0">
                          <a:solidFill>
                            <a:srgbClr val="000000"/>
                          </a:solidFill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altLang="zh-CN" sz="1800" b="0" i="1" smtClean="0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1800" b="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1,1</m:t>
                          </m:r>
                        </m:e>
                      </m:d>
                      <m:r>
                        <a:rPr lang="en-US" altLang="zh-CN" sz="1800" b="0" i="1" smtClean="0">
                          <a:solidFill>
                            <a:srgbClr val="000000"/>
                          </a:solidFill>
                          <a:latin typeface="Cambria Math"/>
                        </a:rPr>
                        <m:t>=0.2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7B029BB7-728C-4FC6-B5E2-DB0623ADBE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653" y="5703609"/>
                <a:ext cx="4586438" cy="369332"/>
              </a:xfrm>
              <a:prstGeom prst="rect">
                <a:avLst/>
              </a:prstGeom>
              <a:blipFill>
                <a:blip r:embed="rId19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="" xmlns:a16="http://schemas.microsoft.com/office/drawing/2014/main" id="{54C300B9-8B08-40C4-B6E1-66E9263D24B0}"/>
                  </a:ext>
                </a:extLst>
              </p:cNvPr>
              <p:cNvSpPr txBox="1"/>
              <p:nvPr/>
            </p:nvSpPr>
            <p:spPr>
              <a:xfrm>
                <a:off x="1071489" y="6048234"/>
                <a:ext cx="740465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latin typeface="Cambria Math"/>
                          </a:rPr>
                          <m:t>𝑌</m:t>
                        </m:r>
                        <m:r>
                          <a:rPr lang="en-US" altLang="zh-CN" sz="1800" b="0" i="1" smtClean="0">
                            <a:latin typeface="Cambria Math"/>
                            <a:ea typeface="Cambria Math"/>
                          </a:rPr>
                          <m:t>≥1</m:t>
                        </m:r>
                      </m:e>
                    </m:d>
                  </m:oMath>
                </a14:m>
                <a:r>
                  <a:rPr lang="en-US" altLang="zh-CN" sz="1800" dirty="0">
                    <a:latin typeface="+mj-lt"/>
                  </a:rPr>
                  <a:t>=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</a:rPr>
                          <m:t>1,1</m:t>
                        </m:r>
                      </m:e>
                    </m:d>
                    <m:r>
                      <a:rPr lang="en-US" altLang="zh-CN" i="1">
                        <a:latin typeface="Cambria Math"/>
                      </a:rPr>
                      <m:t>+</m:t>
                    </m:r>
                    <m:r>
                      <a:rPr lang="en-US" altLang="zh-CN" i="1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</a:rPr>
                          <m:t>2,1</m:t>
                        </m:r>
                      </m:e>
                    </m:d>
                    <m:r>
                      <a:rPr lang="en-US" altLang="zh-CN" i="1">
                        <a:latin typeface="Cambria Math"/>
                      </a:rPr>
                      <m:t>+</m:t>
                    </m:r>
                    <m:r>
                      <a:rPr lang="en-US" altLang="zh-CN" i="1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</a:rPr>
                          <m:t>1,2</m:t>
                        </m:r>
                      </m:e>
                    </m:d>
                    <m:r>
                      <a:rPr lang="en-US" altLang="zh-CN" i="1">
                        <a:latin typeface="Cambria Math"/>
                      </a:rPr>
                      <m:t>+</m:t>
                    </m:r>
                    <m:r>
                      <a:rPr lang="en-US" altLang="zh-CN" i="1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</a:rPr>
                          <m:t>2,2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=0.85</m:t>
                    </m:r>
                  </m:oMath>
                </a14:m>
                <a:endParaRPr lang="zh-CN" altLang="en-US" sz="1800" dirty="0">
                  <a:latin typeface="+mj-lt"/>
                </a:endParaRPr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54C300B9-8B08-40C4-B6E1-66E9263D2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1489" y="6048234"/>
                <a:ext cx="7404650" cy="369332"/>
              </a:xfrm>
              <a:prstGeom prst="rect">
                <a:avLst/>
              </a:prstGeom>
              <a:blipFill>
                <a:blip r:embed="rId20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642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51520" y="1382289"/>
                <a:ext cx="4887941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,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can be positive or negative.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1382289"/>
                <a:ext cx="4887941" cy="430887"/>
              </a:xfrm>
              <a:prstGeom prst="rect">
                <a:avLst/>
              </a:prstGeom>
              <a:blipFill rotWithShape="0">
                <a:blip r:embed="rId2"/>
                <a:stretch>
                  <a:fillRect l="-125" t="-8571" r="-998" b="-3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51520" y="1943835"/>
                <a:ext cx="8528201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have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strong positive relationship </a:t>
                </a:r>
                <a:r>
                  <a:rPr lang="en-US" altLang="zh-CN" sz="2200" dirty="0"/>
                  <a:t>to one another, t</a:t>
                </a:r>
                <a:r>
                  <a:rPr lang="en-US" altLang="zh-CN" sz="2200" dirty="0">
                    <a:latin typeface="+mj-lt"/>
                  </a:rPr>
                  <a:t>hen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,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is </a:t>
                </a:r>
                <a:r>
                  <a:rPr lang="en-US" altLang="zh-CN" sz="2200" dirty="0"/>
                  <a:t>quite positive.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1943835"/>
                <a:ext cx="8528201" cy="769441"/>
              </a:xfrm>
              <a:prstGeom prst="rect">
                <a:avLst/>
              </a:prstGeom>
              <a:blipFill rotWithShape="0">
                <a:blip r:embed="rId3"/>
                <a:stretch>
                  <a:fillRect l="-929" t="-4762" r="-929" b="-15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96525" y="2798930"/>
                <a:ext cx="8528201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have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strong negative relationship </a:t>
                </a:r>
                <a:r>
                  <a:rPr lang="en-US" altLang="zh-CN" sz="2200" dirty="0"/>
                  <a:t>to one another, then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,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is </a:t>
                </a:r>
                <a:r>
                  <a:rPr lang="en-US" altLang="zh-CN" sz="2200" dirty="0"/>
                  <a:t>quite negative.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25" y="2798930"/>
                <a:ext cx="8528201" cy="769441"/>
              </a:xfrm>
              <a:prstGeom prst="rect">
                <a:avLst/>
              </a:prstGeom>
              <a:blipFill rotWithShape="0">
                <a:blip r:embed="rId4"/>
                <a:stretch>
                  <a:fillRect l="-929" t="-4762" r="-929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311609" y="3699030"/>
            <a:ext cx="84681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200" dirty="0">
                <a:latin typeface="+mj-lt"/>
              </a:rPr>
              <a:t>It seems reasonable to use the covariance of two </a:t>
            </a:r>
            <a:r>
              <a:rPr lang="en-US" altLang="zh-CN" sz="2200" dirty="0" err="1">
                <a:latin typeface="+mj-lt"/>
              </a:rPr>
              <a:t>rv’s</a:t>
            </a:r>
            <a:r>
              <a:rPr lang="en-US" altLang="zh-CN" sz="2200" dirty="0">
                <a:latin typeface="+mj-lt"/>
              </a:rPr>
              <a:t> is to measure </a:t>
            </a:r>
            <a:r>
              <a:rPr lang="en-US" altLang="zh-CN" sz="2200" dirty="0"/>
              <a:t>how strongly they are related to one another.</a:t>
            </a:r>
            <a:r>
              <a:rPr lang="en-US" altLang="zh-CN" sz="2200" dirty="0">
                <a:latin typeface="+mj-lt"/>
              </a:rPr>
              <a:t> </a:t>
            </a:r>
            <a:endParaRPr lang="zh-CN" altLang="en-US" sz="22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318127" y="4644135"/>
                <a:ext cx="8506599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The defect is that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𝐶𝑜𝑣</m:t>
                    </m:r>
                    <m:r>
                      <a:rPr lang="en-US" altLang="zh-CN" sz="2200" i="1">
                        <a:latin typeface="Cambria Math"/>
                      </a:rPr>
                      <m:t>(</m:t>
                    </m:r>
                    <m:r>
                      <a:rPr lang="en-US" altLang="zh-CN" sz="2200" i="1">
                        <a:latin typeface="Cambria Math"/>
                      </a:rPr>
                      <m:t>𝑋</m:t>
                    </m:r>
                    <m:r>
                      <a:rPr lang="en-US" altLang="zh-CN" sz="2200" i="1">
                        <a:latin typeface="Cambria Math"/>
                      </a:rPr>
                      <m:t>,</m:t>
                    </m:r>
                    <m:r>
                      <a:rPr lang="en-US" altLang="zh-CN" sz="2200" i="1">
                        <a:latin typeface="Cambria Math"/>
                      </a:rPr>
                      <m:t>𝑌</m:t>
                    </m:r>
                    <m:r>
                      <a:rPr lang="en-US" altLang="zh-CN" sz="2200" i="1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/>
                  <a:t> </a:t>
                </a:r>
                <a:r>
                  <a:rPr lang="en-US" altLang="zh-CN" sz="2200" dirty="0"/>
                  <a:t>depends critically on the units of measurement.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127" y="4644135"/>
                <a:ext cx="8506599" cy="769441"/>
              </a:xfrm>
              <a:prstGeom prst="rect">
                <a:avLst/>
              </a:prstGeom>
              <a:blipFill rotWithShape="0">
                <a:blip r:embed="rId5"/>
                <a:stretch>
                  <a:fillRect l="-931" t="-4762" r="-860" b="-15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50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404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23009" y="3023955"/>
                <a:ext cx="735483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𝐶𝑜𝑣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60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,60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60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60</m:t>
                                  </m:r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𝑋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60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𝑌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−60</m:t>
                              </m:r>
                              <m:sSub>
                                <m:sSub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𝑌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=3600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009" y="3023955"/>
                <a:ext cx="7354834" cy="430887"/>
              </a:xfrm>
              <a:prstGeom prst="rect">
                <a:avLst/>
              </a:prstGeom>
              <a:blipFill rotWithShape="1">
                <a:blip r:embed="rId2"/>
                <a:stretch>
                  <a:fillRect b="-154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259347" y="1313765"/>
                <a:ext cx="862066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solidFill>
                      <a:schemeClr val="tx1"/>
                    </a:solidFill>
                    <a:latin typeface="+mj-lt"/>
                  </a:rPr>
                  <a:t>Let two rv’s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</a:rPr>
                      <m:t>𝑋</m:t>
                    </m:r>
                  </m:oMath>
                </a14:m>
                <a:r>
                  <a:rPr lang="zh-CN" altLang="en-US" sz="22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altLang="zh-CN" sz="2200" dirty="0">
                    <a:solidFill>
                      <a:schemeClr val="tx1"/>
                    </a:solidFill>
                    <a:latin typeface="+mj-lt"/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</a:rPr>
                      <m:t>𝑌</m:t>
                    </m:r>
                  </m:oMath>
                </a14:m>
                <a:r>
                  <a:rPr lang="zh-CN" altLang="en-US" sz="22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altLang="zh-CN" sz="2200" dirty="0">
                    <a:solidFill>
                      <a:schemeClr val="tx1"/>
                    </a:solidFill>
                    <a:latin typeface="+mj-lt"/>
                  </a:rPr>
                  <a:t>be time</a:t>
                </a:r>
                <a:r>
                  <a:rPr lang="en-US" altLang="zh-CN" sz="2200" dirty="0">
                    <a:latin typeface="+mj-lt"/>
                  </a:rPr>
                  <a:t> in minutes and </a:t>
                </a:r>
                <a:r>
                  <a:rPr lang="en-US" altLang="zh-CN" sz="2200" dirty="0"/>
                  <a:t>suppose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𝐶𝑜𝑣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  <m:r>
                          <a:rPr lang="en-US" altLang="zh-CN" sz="2200" i="1">
                            <a:latin typeface="Cambria Math"/>
                          </a:rPr>
                          <m:t>,</m:t>
                        </m:r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=1</m:t>
                    </m:r>
                  </m:oMath>
                </a14:m>
                <a:r>
                  <a:rPr lang="en-US" altLang="zh-CN" sz="2200" dirty="0"/>
                  <a:t>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347" y="1313765"/>
                <a:ext cx="8620664" cy="430887"/>
              </a:xfrm>
              <a:prstGeom prst="rect">
                <a:avLst/>
              </a:prstGeom>
              <a:blipFill rotWithShape="0">
                <a:blip r:embed="rId3"/>
                <a:stretch>
                  <a:fillRect l="-919" t="-8571" r="-849" b="-3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259346" y="3620032"/>
                <a:ext cx="763407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What can we say about the relationship between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𝑋</m:t>
                    </m:r>
                  </m:oMath>
                </a14:m>
                <a:r>
                  <a:rPr lang="zh-CN" altLang="en-US" sz="2200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/>
                  <a:t>?</a:t>
                </a:r>
                <a:r>
                  <a:rPr lang="zh-CN" altLang="en-US" sz="2200" dirty="0"/>
                  <a:t>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346" y="3620032"/>
                <a:ext cx="7634073" cy="430887"/>
              </a:xfrm>
              <a:prstGeom prst="rect">
                <a:avLst/>
              </a:prstGeom>
              <a:blipFill rotWithShape="1">
                <a:blip r:embed="rId4"/>
                <a:stretch>
                  <a:fillRect l="-1038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239050" y="2173215"/>
                <a:ext cx="838197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Then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60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60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 are the corresponding time in seconds respectively and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050" y="2173215"/>
                <a:ext cx="8381976" cy="769441"/>
              </a:xfrm>
              <a:prstGeom prst="rect">
                <a:avLst/>
              </a:prstGeom>
              <a:blipFill rotWithShape="0">
                <a:blip r:embed="rId5"/>
                <a:stretch>
                  <a:fillRect l="-945" t="-3937" r="-945" b="-157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 10"/>
          <p:cNvSpPr/>
          <p:nvPr/>
        </p:nvSpPr>
        <p:spPr>
          <a:xfrm>
            <a:off x="239050" y="4149080"/>
            <a:ext cx="86409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200" dirty="0"/>
              <a:t>Our intention to define the covariance of two </a:t>
            </a:r>
            <a:r>
              <a:rPr lang="en-US" altLang="zh-CN" sz="2200" dirty="0" err="1"/>
              <a:t>rv’s</a:t>
            </a:r>
            <a:r>
              <a:rPr lang="en-US" altLang="zh-CN" sz="2200" dirty="0"/>
              <a:t> is to measure how strongly they are related to one another. Intuitively, the choice of units should have no effect on a measure of strength of relationship. </a:t>
            </a:r>
            <a:endParaRPr lang="zh-CN" altLang="en-US" sz="2200" dirty="0"/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869BA844-E5FF-4BFD-B4BA-FCE2F400EFCB}"/>
              </a:ext>
            </a:extLst>
          </p:cNvPr>
          <p:cNvSpPr/>
          <p:nvPr/>
        </p:nvSpPr>
        <p:spPr>
          <a:xfrm>
            <a:off x="259346" y="804259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51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5341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14" grpId="0"/>
      <p:bldP spid="11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116505" y="1856814"/>
                <a:ext cx="8451690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The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 correlation coefficient </a:t>
                </a:r>
                <a:r>
                  <a:rPr lang="en-US" altLang="zh-CN" sz="2200" dirty="0"/>
                  <a:t>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  <m:r>
                      <a:rPr lang="en-US" altLang="zh-CN" sz="2200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/>
                  <a:t>, denoted by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𝐶𝑜𝑟𝑟</m:t>
                    </m:r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  <m:r>
                      <a:rPr lang="en-US" altLang="zh-CN" sz="2200" i="1" dirty="0">
                        <a:latin typeface="Cambria Math"/>
                      </a:rPr>
                      <m:t>), </m:t>
                    </m:r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dirty="0" smtClean="0">
                            <a:latin typeface="Cambria Math"/>
                          </a:rPr>
                          <m:t>𝜌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𝑋𝑌</m:t>
                        </m:r>
                      </m:sub>
                    </m:sSub>
                  </m:oMath>
                </a14:m>
                <a:r>
                  <a:rPr lang="en-US" altLang="zh-CN" sz="2200" dirty="0"/>
                  <a:t>, or just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𝜌</m:t>
                    </m:r>
                  </m:oMath>
                </a14:m>
                <a:r>
                  <a:rPr lang="en-US" altLang="zh-CN" sz="2200" dirty="0"/>
                  <a:t>, is defined by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505" y="1856814"/>
                <a:ext cx="8451690" cy="769441"/>
              </a:xfrm>
              <a:prstGeom prst="rect">
                <a:avLst/>
              </a:prstGeom>
              <a:blipFill rotWithShape="0">
                <a:blip r:embed="rId2"/>
                <a:stretch>
                  <a:fillRect l="-937" t="-55556" r="-865" b="-293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411760" y="2626255"/>
                <a:ext cx="2234586" cy="7925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𝜌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𝑋𝑌</m:t>
                          </m:r>
                        </m:sub>
                      </m:sSub>
                      <m:r>
                        <a:rPr lang="en-US" altLang="zh-CN" sz="2200" b="0" i="0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sz="2200" b="0" i="1" smtClean="0">
                              <a:latin typeface="Cambria Math"/>
                            </a:rPr>
                            <m:t>𝐶𝑜𝑣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𝑌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altLang="zh-CN" sz="2200" b="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1760" y="2626255"/>
                <a:ext cx="2234586" cy="7925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161510" y="3293985"/>
            <a:ext cx="23852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  <a:latin typeface="+mj-lt"/>
              </a:rPr>
              <a:t>Proposition</a:t>
            </a:r>
            <a:endParaRPr lang="zh-CN" altLang="en-US" sz="2200" dirty="0">
              <a:solidFill>
                <a:srgbClr val="FF0000"/>
              </a:solidFill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 12"/>
              <p:cNvSpPr/>
              <p:nvPr/>
            </p:nvSpPr>
            <p:spPr>
              <a:xfrm>
                <a:off x="131081" y="3753044"/>
                <a:ext cx="7965885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1. If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𝑎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𝑐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are either both positive or both negative,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3" name="矩形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081" y="3753044"/>
                <a:ext cx="7965885" cy="430887"/>
              </a:xfrm>
              <a:prstGeom prst="rect">
                <a:avLst/>
              </a:prstGeom>
              <a:blipFill rotWithShape="1">
                <a:blip r:embed="rId4"/>
                <a:stretch>
                  <a:fillRect l="-995" t="-7143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1270005" y="4188341"/>
                <a:ext cx="451809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𝐶𝑜𝑟𝑟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𝑏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𝑐𝑌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𝑑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𝐶𝑜𝑟𝑟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,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0005" y="4188341"/>
                <a:ext cx="4518096" cy="430887"/>
              </a:xfrm>
              <a:prstGeom prst="rect">
                <a:avLst/>
              </a:prstGeom>
              <a:blipFill rotWithShape="1">
                <a:blip r:embed="rId5"/>
                <a:stretch>
                  <a:fillRect b="-183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06515" y="4819799"/>
                <a:ext cx="851457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Since if </a:t>
                </a:r>
                <a14:m>
                  <m:oMath xmlns:m="http://schemas.openxmlformats.org/officeDocument/2006/math">
                    <m:r>
                      <a:rPr lang="en-US" altLang="zh-CN" sz="2200" dirty="0">
                        <a:latin typeface="Cambria Math"/>
                      </a:rPr>
                      <m:t> 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𝑎</m:t>
                    </m:r>
                    <m:r>
                      <a:rPr lang="en-US" altLang="zh-CN" sz="2200" b="0" i="0" dirty="0" smtClean="0">
                        <a:latin typeface="Cambria Math"/>
                      </a:rPr>
                      <m:t>&gt;0,</m:t>
                    </m:r>
                    <m:r>
                      <a:rPr lang="en-US" altLang="zh-CN" sz="2200" dirty="0">
                        <a:latin typeface="Cambria Math"/>
                      </a:rPr>
                      <m:t> </m:t>
                    </m:r>
                    <m:r>
                      <a:rPr lang="en-US" altLang="zh-CN" sz="2200" i="1">
                        <a:latin typeface="Cambria Math"/>
                      </a:rPr>
                      <m:t>𝐶𝑜𝑟𝑟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𝑎𝑋</m:t>
                        </m:r>
                        <m:r>
                          <a:rPr lang="en-US" altLang="zh-CN" sz="2200" i="1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𝑎𝑌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r>
                      <a:rPr lang="en-US" altLang="zh-CN" sz="2200" i="1">
                        <a:latin typeface="Cambria Math"/>
                      </a:rPr>
                      <m:t>𝐶𝑜𝑟𝑟</m:t>
                    </m:r>
                    <m:r>
                      <a:rPr lang="en-US" altLang="zh-CN" sz="2200" i="1">
                        <a:latin typeface="Cambria Math"/>
                      </a:rPr>
                      <m:t>(</m:t>
                    </m:r>
                    <m:r>
                      <a:rPr lang="en-US" altLang="zh-CN" sz="2200" i="1">
                        <a:latin typeface="Cambria Math"/>
                      </a:rPr>
                      <m:t>𝑋</m:t>
                    </m:r>
                    <m:r>
                      <a:rPr lang="en-US" altLang="zh-CN" sz="2200" i="1">
                        <a:latin typeface="Cambria Math"/>
                      </a:rPr>
                      <m:t>,</m:t>
                    </m:r>
                    <m:r>
                      <a:rPr lang="en-US" altLang="zh-CN" sz="2200" i="1">
                        <a:latin typeface="Cambria Math"/>
                      </a:rPr>
                      <m:t>𝑌</m:t>
                    </m:r>
                    <m:r>
                      <a:rPr lang="en-US" altLang="zh-CN" sz="2200" i="1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/>
                  <a:t>, the choice of units should have no effect on the value of the correlation.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515" y="4819799"/>
                <a:ext cx="8514575" cy="769441"/>
              </a:xfrm>
              <a:prstGeom prst="rect">
                <a:avLst/>
              </a:prstGeom>
              <a:blipFill rotWithShape="0">
                <a:blip r:embed="rId6"/>
                <a:stretch>
                  <a:fillRect l="-931" t="-55556" r="-931" b="-293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>
            <a:extLst>
              <a:ext uri="{FF2B5EF4-FFF2-40B4-BE49-F238E27FC236}">
                <a16:creationId xmlns="" xmlns:a16="http://schemas.microsoft.com/office/drawing/2014/main" id="{888477C0-1472-4B40-A37D-73EB730614FB}"/>
              </a:ext>
            </a:extLst>
          </p:cNvPr>
          <p:cNvSpPr/>
          <p:nvPr/>
        </p:nvSpPr>
        <p:spPr>
          <a:xfrm>
            <a:off x="206515" y="800760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Definition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52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0249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2" grpId="0"/>
      <p:bldP spid="13" grpId="0"/>
      <p:bldP spid="14" grpId="0"/>
      <p:bldP spid="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87271" y="1792559"/>
                <a:ext cx="823443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𝑏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𝑐𝑌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𝑑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r>
                      <a:rPr lang="en-US" altLang="zh-CN" sz="2200" i="1">
                        <a:latin typeface="Cambria Math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𝑎𝑋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𝑎</m:t>
                                </m:r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𝑋</m:t>
                                </m:r>
                              </m:sub>
                            </m:sSub>
                          </m:e>
                        </m:d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𝑐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𝑌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𝑐</m:t>
                            </m:r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𝑌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𝑎𝑐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∙</m:t>
                    </m:r>
                    <m:r>
                      <a:rPr lang="en-US" altLang="zh-CN" sz="2200" b="0" i="1" smtClean="0">
                        <a:latin typeface="Cambria Math"/>
                      </a:rPr>
                      <m:t>𝐶𝑜𝑣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,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271" y="1792559"/>
                <a:ext cx="8234434" cy="430887"/>
              </a:xfrm>
              <a:prstGeom prst="rect">
                <a:avLst/>
              </a:prstGeom>
              <a:blipFill rotWithShape="1">
                <a:blip r:embed="rId2"/>
                <a:stretch>
                  <a:fillRect t="-7042" r="-74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287271" y="2377624"/>
                <a:ext cx="706847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𝑏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altLang="zh-CN" sz="2200" b="0" i="1" smtClean="0">
                        <a:latin typeface="Cambria Math"/>
                      </a:rPr>
                      <m:t>𝑉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, which implies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200" b="0" i="1" smtClean="0">
                            <a:latin typeface="Cambria Math"/>
                          </a:rPr>
                          <m:t>σ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𝑎𝑋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𝑏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</m:t>
                        </m:r>
                      </m:e>
                    </m:d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271" y="2377624"/>
                <a:ext cx="7068473" cy="430887"/>
              </a:xfrm>
              <a:prstGeom prst="rect">
                <a:avLst/>
              </a:prstGeom>
              <a:blipFill rotWithShape="1">
                <a:blip r:embed="rId3"/>
                <a:stretch>
                  <a:fillRect t="-7042" r="-259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296525" y="2901973"/>
                <a:ext cx="414046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Similarly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200" i="1">
                            <a:latin typeface="Cambria Math"/>
                          </a:rPr>
                          <m:t>σ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𝑐𝑌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𝑑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𝑐</m:t>
                        </m:r>
                      </m:e>
                    </m:d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𝑌</m:t>
                        </m:r>
                      </m:sub>
                    </m:sSub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25" y="2901973"/>
                <a:ext cx="4140461" cy="430887"/>
              </a:xfrm>
              <a:prstGeom prst="rect">
                <a:avLst/>
              </a:prstGeom>
              <a:blipFill rotWithShape="1">
                <a:blip r:embed="rId4"/>
                <a:stretch>
                  <a:fillRect l="-1915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296525" y="3332860"/>
                <a:ext cx="8234434" cy="6281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And thus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𝐶𝑜𝑟𝑟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</a:rPr>
                          <m:t>𝑎𝑋</m:t>
                        </m:r>
                        <m:r>
                          <a:rPr lang="en-US" altLang="zh-CN" sz="2200" i="1">
                            <a:latin typeface="Cambria Math"/>
                          </a:rPr>
                          <m:t>+</m:t>
                        </m:r>
                        <m:r>
                          <a:rPr lang="en-US" altLang="zh-CN" sz="2200" i="1">
                            <a:latin typeface="Cambria Math"/>
                          </a:rPr>
                          <m:t>𝑏</m:t>
                        </m:r>
                        <m:r>
                          <a:rPr lang="en-US" altLang="zh-CN" sz="2200" i="1">
                            <a:latin typeface="Cambria Math"/>
                          </a:rPr>
                          <m:t>,</m:t>
                        </m:r>
                        <m:r>
                          <a:rPr lang="en-US" altLang="zh-CN" sz="2200" i="1">
                            <a:latin typeface="Cambria Math"/>
                          </a:rPr>
                          <m:t>𝑐𝑌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+</m:t>
                        </m:r>
                        <m:r>
                          <a:rPr lang="en-US" altLang="zh-CN" sz="2200" i="1">
                            <a:latin typeface="Cambria Math"/>
                          </a:rPr>
                          <m:t>𝑑</m:t>
                        </m:r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i="1">
                            <a:latin typeface="Cambria Math"/>
                          </a:rPr>
                          <m:t>𝑎𝑐</m:t>
                        </m:r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∙</m:t>
                        </m:r>
                        <m:r>
                          <a:rPr lang="en-US" altLang="zh-CN" sz="2200" i="1">
                            <a:latin typeface="Cambria Math"/>
                          </a:rPr>
                          <m:t>𝐶𝑜𝑣</m:t>
                        </m:r>
                        <m:r>
                          <a:rPr lang="en-US" altLang="zh-CN" sz="2200" i="1">
                            <a:latin typeface="Cambria Math"/>
                          </a:rPr>
                          <m:t>(</m:t>
                        </m:r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  <m:r>
                          <a:rPr lang="en-US" altLang="zh-CN" sz="2200" i="1">
                            <a:latin typeface="Cambria Math"/>
                          </a:rPr>
                          <m:t>,</m:t>
                        </m:r>
                        <m:r>
                          <a:rPr lang="en-US" altLang="zh-CN" sz="2200" i="1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>
                            <a:latin typeface="Cambria Math"/>
                          </a:rPr>
                          <m:t>)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𝑎</m:t>
                            </m:r>
                          </m:e>
                        </m:d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r>
                          <a:rPr lang="en-US" altLang="zh-CN" sz="2200" i="1" smtClean="0">
                            <a:latin typeface="Cambria Math"/>
                            <a:ea typeface="Cambria Math"/>
                          </a:rPr>
                          <m:t>∙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𝑐</m:t>
                            </m:r>
                          </m:e>
                        </m:d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𝑌</m:t>
                            </m:r>
                          </m:sub>
                        </m:sSub>
                      </m:den>
                    </m:f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𝑎𝑐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𝑎𝑐</m:t>
                            </m:r>
                          </m:e>
                        </m:d>
                      </m:den>
                    </m:f>
                    <m:r>
                      <a:rPr lang="en-US" altLang="zh-CN" sz="2200" b="0" i="1" smtClean="0">
                        <a:latin typeface="Cambria Math"/>
                      </a:rPr>
                      <m:t>𝐶𝑜𝑟𝑟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latin typeface="Cambria Math"/>
                      </a:rPr>
                      <m:t>,</m:t>
                    </m:r>
                    <m:r>
                      <a:rPr lang="en-US" altLang="zh-CN" sz="2200" b="0" i="1" smtClean="0"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25" y="3332860"/>
                <a:ext cx="8234434" cy="628185"/>
              </a:xfrm>
              <a:prstGeom prst="rect">
                <a:avLst/>
              </a:prstGeom>
              <a:blipFill rotWithShape="1">
                <a:blip r:embed="rId5"/>
                <a:stretch>
                  <a:fillRect l="-9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/>
              <p:cNvSpPr/>
              <p:nvPr/>
            </p:nvSpPr>
            <p:spPr>
              <a:xfrm>
                <a:off x="271127" y="4068651"/>
                <a:ext cx="8406682" cy="5783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𝑎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𝑐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are either both positive or both negative, 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𝑎𝑐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𝑎𝑐</m:t>
                            </m:r>
                          </m:e>
                        </m:d>
                      </m:den>
                    </m:f>
                    <m:r>
                      <a:rPr lang="en-US" altLang="zh-CN" sz="2200" b="0" i="1" smtClean="0">
                        <a:latin typeface="Cambria Math"/>
                      </a:rPr>
                      <m:t>=1</m:t>
                    </m:r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4" name="矩形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127" y="4068651"/>
                <a:ext cx="8406682" cy="578363"/>
              </a:xfrm>
              <a:prstGeom prst="rect">
                <a:avLst/>
              </a:prstGeom>
              <a:blipFill rotWithShape="1">
                <a:blip r:embed="rId6"/>
                <a:stretch>
                  <a:fillRect l="-870" b="-105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矩形 7">
            <a:extLst>
              <a:ext uri="{FF2B5EF4-FFF2-40B4-BE49-F238E27FC236}">
                <a16:creationId xmlns="" xmlns:a16="http://schemas.microsoft.com/office/drawing/2014/main" id="{DE291A8A-F056-4FA5-AC9F-F385A0CC83EC}"/>
              </a:ext>
            </a:extLst>
          </p:cNvPr>
          <p:cNvSpPr/>
          <p:nvPr/>
        </p:nvSpPr>
        <p:spPr>
          <a:xfrm>
            <a:off x="316129" y="950270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Proof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53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917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3" grpId="0"/>
      <p:bldP spid="1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25247" y="1709123"/>
                <a:ext cx="7335815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2. For any two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dirty="0"/>
                  <a:t>, </a:t>
                </a:r>
                <a14:m>
                  <m:oMath xmlns:m="http://schemas.openxmlformats.org/officeDocument/2006/math">
                    <m:r>
                      <a:rPr lang="en-US" altLang="zh-CN" sz="2200" b="0" i="0" dirty="0" smtClean="0">
                        <a:latin typeface="Cambria Math"/>
                      </a:rPr>
                      <m:t>−</m:t>
                    </m:r>
                    <m:r>
                      <a:rPr lang="en-US" altLang="zh-CN" sz="2200" i="1" dirty="0" smtClean="0">
                        <a:latin typeface="Cambria Math"/>
                      </a:rPr>
                      <m:t>1</m:t>
                    </m:r>
                    <m:r>
                      <a:rPr lang="en-US" altLang="zh-CN" sz="2200" i="1" dirty="0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200" i="1" dirty="0" err="1">
                        <a:latin typeface="Cambria Math"/>
                      </a:rPr>
                      <m:t>𝐶𝑜𝑟𝑟</m:t>
                    </m:r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  <m:r>
                      <a:rPr lang="en-US" altLang="zh-CN" sz="2200" i="1" dirty="0">
                        <a:latin typeface="Cambria Math"/>
                      </a:rPr>
                      <m:t>)≤ 1</m:t>
                    </m:r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247" y="1709123"/>
                <a:ext cx="7335815" cy="430887"/>
              </a:xfrm>
              <a:prstGeom prst="rect">
                <a:avLst/>
              </a:prstGeom>
              <a:blipFill rotWithShape="1">
                <a:blip r:embed="rId2"/>
                <a:stretch>
                  <a:fillRect l="-997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591607" y="2679894"/>
                <a:ext cx="3658822" cy="6024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𝑡</m:t>
                                  </m:r>
                                  <m:d>
                                    <m:dPr>
                                      <m:ctrlPr>
                                        <a:rPr lang="en-US" altLang="zh-CN" sz="22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𝑋</m:t>
                                      </m:r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200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 i="1">
                                              <a:latin typeface="Cambria Math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200" i="1">
                                              <a:latin typeface="Cambria Math"/>
                                            </a:rPr>
                                            <m:t>𝑋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+</m:t>
                                  </m:r>
                                  <m:d>
                                    <m:dPr>
                                      <m:ctrlPr>
                                        <a:rPr lang="en-US" altLang="zh-CN" sz="22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𝑌</m:t>
                                      </m:r>
                                      <m:r>
                                        <a:rPr lang="en-US" altLang="zh-CN" sz="2200" i="1">
                                          <a:latin typeface="Cambria Math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200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 i="1">
                                              <a:latin typeface="Cambria Math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200" i="1">
                                              <a:latin typeface="Cambria Math"/>
                                            </a:rPr>
                                            <m:t>𝑌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altLang="zh-CN" sz="2200" i="1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1607" y="2679894"/>
                <a:ext cx="3658822" cy="602409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153810" y="3395311"/>
                <a:ext cx="765085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𝑋</m:t>
                                  </m:r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sz="22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𝑋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altLang="zh-CN" sz="2200" i="1">
                          <a:latin typeface="Cambria Math"/>
                        </a:rPr>
                        <m:t>+2</m:t>
                      </m:r>
                      <m:r>
                        <a:rPr lang="en-US" altLang="zh-CN" sz="2200" i="1">
                          <a:latin typeface="Cambria Math"/>
                        </a:rPr>
                        <m:t>𝑡𝐸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  <m:r>
                                <a:rPr lang="en-US" altLang="zh-CN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𝑋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𝑌</m:t>
                              </m:r>
                              <m:r>
                                <a:rPr lang="en-US" altLang="zh-CN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𝑌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+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𝑌</m:t>
                                  </m:r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sz="22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altLang="zh-CN" sz="2200" b="0" i="1" smtClean="0">
                                          <a:latin typeface="Cambria Math"/>
                                        </a:rPr>
                                        <m:t>𝑌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3810" y="3395311"/>
                <a:ext cx="7650850" cy="430887"/>
              </a:xfrm>
              <a:prstGeom prst="rect">
                <a:avLst/>
              </a:prstGeom>
              <a:blipFill rotWithShape="1">
                <a:blip r:embed="rId4"/>
                <a:stretch>
                  <a:fillRect b="-84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294337" y="4011952"/>
                <a:ext cx="413677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sSup>
                        <m:sSup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𝑡</m:t>
                          </m:r>
                        </m:e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altLang="zh-CN" sz="2200" b="0" i="1" smtClean="0">
                          <a:latin typeface="Cambria Math"/>
                        </a:rPr>
                        <m:t>𝑉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(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𝑋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)+2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𝑡𝐶𝑜𝑣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+</m:t>
                      </m:r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𝑉</m:t>
                      </m:r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(</m:t>
                      </m:r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𝑌</m:t>
                      </m:r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337" y="4011952"/>
                <a:ext cx="4136773" cy="430887"/>
              </a:xfrm>
              <a:prstGeom prst="rect">
                <a:avLst/>
              </a:prstGeom>
              <a:blipFill rotWithShape="1">
                <a:blip r:embed="rId5"/>
                <a:stretch>
                  <a:fillRect b="-183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632377" y="2254514"/>
                <a:ext cx="479873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solidFill>
                      <a:srgbClr val="FF0000"/>
                    </a:solidFill>
                    <a:latin typeface="+mj-lt"/>
                  </a:rPr>
                  <a:t>Proof. </a:t>
                </a:r>
                <a:r>
                  <a:rPr lang="en-US" altLang="zh-CN" sz="2200" dirty="0">
                    <a:latin typeface="+mj-lt"/>
                  </a:rPr>
                  <a:t>For any real number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 </m:t>
                    </m:r>
                    <m:r>
                      <a:rPr lang="en-US" altLang="zh-CN" sz="2200" i="1" dirty="0" smtClean="0">
                        <a:latin typeface="Cambria Math"/>
                      </a:rPr>
                      <m:t>𝑡</m:t>
                    </m:r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377" y="2254514"/>
                <a:ext cx="4798734" cy="430887"/>
              </a:xfrm>
              <a:prstGeom prst="rect">
                <a:avLst/>
              </a:prstGeom>
              <a:blipFill rotWithShape="1">
                <a:blip r:embed="rId6"/>
                <a:stretch>
                  <a:fillRect l="-1652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5320179" y="4036871"/>
                <a:ext cx="70865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200" i="1" smtClean="0">
                          <a:latin typeface="Cambria Math"/>
                        </a:rPr>
                        <m:t>≥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0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0179" y="4036871"/>
                <a:ext cx="708656" cy="430887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36187" y="4639779"/>
                <a:ext cx="8311564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And thus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𝐶𝑜𝑣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𝑌</m:t>
                            </m:r>
                          </m:e>
                        </m:d>
                      </m:e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altLang="zh-CN" sz="2200" i="1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  <a:ea typeface="Cambria Math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𝑋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𝑉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𝑌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, which implies the desirable result.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187" y="4639779"/>
                <a:ext cx="8311564" cy="769441"/>
              </a:xfrm>
              <a:prstGeom prst="rect">
                <a:avLst/>
              </a:prstGeom>
              <a:blipFill rotWithShape="1">
                <a:blip r:embed="rId8"/>
                <a:stretch>
                  <a:fillRect l="-880" t="-3968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2933F5F1-A433-4FEA-9C18-A20A491F6D62}"/>
              </a:ext>
            </a:extLst>
          </p:cNvPr>
          <p:cNvSpPr/>
          <p:nvPr/>
        </p:nvSpPr>
        <p:spPr>
          <a:xfrm>
            <a:off x="325247" y="955157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Proposition</a:t>
            </a:r>
            <a:endParaRPr kumimoji="1" lang="zh-C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54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6464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10" grpId="0"/>
      <p:bldP spid="11" grpId="0"/>
      <p:bldP spid="12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302014" y="1043735"/>
                <a:ext cx="8565799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The strongest positive relationship corresponds to </a:t>
                </a:r>
                <a14:m>
                  <m:oMath xmlns:m="http://schemas.openxmlformats.org/officeDocument/2006/math">
                    <m:r>
                      <a:rPr lang="zh-CN" altLang="en-US" sz="2200" i="1" smtClean="0">
                        <a:latin typeface="Cambria Math"/>
                      </a:rPr>
                      <m:t>𝜌</m:t>
                    </m:r>
                    <m:r>
                      <a:rPr lang="en-US" altLang="zh-CN" sz="2200" b="0" i="1" smtClean="0">
                        <a:latin typeface="Cambria Math"/>
                      </a:rPr>
                      <m:t>=1</m:t>
                    </m:r>
                  </m:oMath>
                </a14:m>
                <a:r>
                  <a:rPr lang="en-US" altLang="zh-CN" sz="2200" dirty="0"/>
                  <a:t>, whereas the strongest negative relationship corresponds to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𝜌</m:t>
                    </m:r>
                    <m:r>
                      <a:rPr lang="en-US" altLang="zh-CN" sz="2200" b="0" i="1" smtClean="0">
                        <a:latin typeface="Cambria Math"/>
                      </a:rPr>
                      <m:t>=−1</m:t>
                    </m:r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014" y="1043735"/>
                <a:ext cx="8565799" cy="769441"/>
              </a:xfrm>
              <a:prstGeom prst="rect">
                <a:avLst/>
              </a:prstGeom>
              <a:blipFill rotWithShape="0">
                <a:blip r:embed="rId2"/>
                <a:stretch>
                  <a:fillRect l="-925" t="-4762" r="-925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341530" y="1943835"/>
                <a:ext cx="8010890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When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𝜌</m:t>
                    </m:r>
                    <m:r>
                      <a:rPr lang="en-US" altLang="zh-CN" sz="2200" b="0" i="1" smtClean="0">
                        <a:latin typeface="Cambria Math"/>
                      </a:rPr>
                      <m:t>=0</m:t>
                    </m:r>
                  </m:oMath>
                </a14:m>
                <a:r>
                  <a:rPr lang="en-US" altLang="zh-CN" sz="2200" dirty="0"/>
                  <a:t>,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  <m:r>
                      <a:rPr lang="en-US" altLang="zh-CN" sz="2200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are said to be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uncorrelated.</a:t>
                </a:r>
                <a:endParaRPr lang="zh-CN" altLang="en-US" sz="22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1943835"/>
                <a:ext cx="8010890" cy="430887"/>
              </a:xfrm>
              <a:prstGeom prst="rect">
                <a:avLst/>
              </a:prstGeom>
              <a:blipFill rotWithShape="1">
                <a:blip r:embed="rId4"/>
                <a:stretch>
                  <a:fillRect l="-913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/>
          <p:cNvSpPr/>
          <p:nvPr/>
        </p:nvSpPr>
        <p:spPr>
          <a:xfrm>
            <a:off x="301912" y="2445065"/>
            <a:ext cx="801089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dirty="0"/>
              <a:t>Two variables could be uncorrelated yet </a:t>
            </a:r>
            <a:r>
              <a:rPr lang="en-US" altLang="zh-CN" sz="2200" dirty="0">
                <a:solidFill>
                  <a:srgbClr val="FF0000"/>
                </a:solidFill>
              </a:rPr>
              <a:t>highly </a:t>
            </a:r>
            <a:r>
              <a:rPr lang="en-US" altLang="zh-CN" sz="2200" dirty="0"/>
              <a:t>dependent.</a:t>
            </a:r>
            <a:endParaRPr lang="zh-CN" altLang="en-US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398236" y="3267573"/>
                <a:ext cx="657073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solidFill>
                      <a:schemeClr val="tx1"/>
                    </a:solidFill>
                    <a:latin typeface="+mj-lt"/>
                  </a:rPr>
                  <a:t>Let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</a:rPr>
                      <m:t>𝑋</m:t>
                    </m:r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  <a:ea typeface="Cambria Math"/>
                      </a:rPr>
                      <m:t>~</m:t>
                    </m:r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  <a:ea typeface="Cambria Math"/>
                      </a:rPr>
                      <m:t>𝑁</m:t>
                    </m:r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  <a:ea typeface="Cambria Math"/>
                      </a:rPr>
                      <m:t>(0,1)</m:t>
                    </m:r>
                  </m:oMath>
                </a14:m>
                <a:r>
                  <a:rPr lang="zh-CN" altLang="en-US" sz="22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altLang="zh-CN" sz="2200" dirty="0">
                    <a:solidFill>
                      <a:schemeClr val="tx1"/>
                    </a:solidFill>
                    <a:latin typeface="+mj-lt"/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</a:rPr>
                      <m:t>𝑌</m:t>
                    </m:r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𝑋</m:t>
                        </m:r>
                      </m:e>
                      <m:sup>
                        <m: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zh-CN" altLang="en-US" sz="2200" dirty="0">
                  <a:solidFill>
                    <a:srgbClr val="FF0000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236" y="3267573"/>
                <a:ext cx="6570730" cy="430887"/>
              </a:xfrm>
              <a:prstGeom prst="rect">
                <a:avLst/>
              </a:prstGeom>
              <a:blipFill>
                <a:blip r:embed="rId5"/>
                <a:stretch>
                  <a:fillRect l="-1206" t="-8451" b="-295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1"/>
              <p:cNvSpPr>
                <a:spLocks noChangeArrowheads="1"/>
              </p:cNvSpPr>
              <p:nvPr/>
            </p:nvSpPr>
            <p:spPr bwMode="auto">
              <a:xfrm>
                <a:off x="386535" y="5112122"/>
                <a:ext cx="6314486" cy="43088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non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2200" b="0" i="0" u="none" strike="noStrike" cap="none" normalizeH="0" baseline="0" dirty="0">
                    <a:ln>
                      <a:noFill/>
                    </a:ln>
                    <a:solidFill>
                      <a:srgbClr val="242729"/>
                    </a:solidFill>
                    <a:effectLst/>
                    <a:latin typeface="+mn-lt"/>
                    <a:ea typeface="宋体" pitchFamily="2" charset="-122"/>
                    <a:cs typeface="宋体" pitchFamily="2" charset="-122"/>
                  </a:rPr>
                  <a:t>But </a:t>
                </a:r>
                <a:r>
                  <a:rPr lang="en-US" altLang="zh-CN" sz="2200" dirty="0">
                    <a:solidFill>
                      <a:srgbClr val="242729"/>
                    </a:solidFill>
                    <a:latin typeface="+mn-lt"/>
                    <a:ea typeface="宋体" pitchFamily="2" charset="-122"/>
                    <a:cs typeface="宋体" pitchFamily="2" charset="-122"/>
                  </a:rPr>
                  <a:t>w</a:t>
                </a:r>
                <a:r>
                  <a:rPr kumimoji="0" lang="zh-CN" altLang="zh-CN" sz="2200" b="0" i="0" u="none" strike="noStrike" cap="none" normalizeH="0" baseline="0" dirty="0">
                    <a:ln>
                      <a:noFill/>
                    </a:ln>
                    <a:solidFill>
                      <a:srgbClr val="242729"/>
                    </a:solidFill>
                    <a:effectLst/>
                    <a:latin typeface="+mn-lt"/>
                    <a:ea typeface="宋体" pitchFamily="2" charset="-122"/>
                    <a:cs typeface="宋体" pitchFamily="2" charset="-122"/>
                  </a:rPr>
                  <a:t>e clearly have that </a:t>
                </a:r>
                <a14:m>
                  <m:oMath xmlns:m="http://schemas.openxmlformats.org/officeDocument/2006/math">
                    <m:r>
                      <a:rPr kumimoji="0" lang="en-US" altLang="zh-CN" sz="2200" b="0" i="1" u="none" strike="noStrike" cap="none" normalizeH="0" baseline="0" smtClean="0">
                        <a:ln>
                          <a:noFill/>
                        </a:ln>
                        <a:solidFill>
                          <a:srgbClr val="242729"/>
                        </a:solidFill>
                        <a:effectLst/>
                        <a:latin typeface="Cambria Math"/>
                        <a:ea typeface="宋体" pitchFamily="2" charset="-122"/>
                        <a:cs typeface="宋体" pitchFamily="2" charset="-122"/>
                      </a:rPr>
                      <m:t>𝑋</m:t>
                    </m:r>
                  </m:oMath>
                </a14:m>
                <a:r>
                  <a:rPr kumimoji="0" lang="zh-CN" altLang="zh-CN" sz="2200" b="0" i="0" u="none" strike="noStrike" cap="none" normalizeH="0" baseline="0" dirty="0">
                    <a:ln>
                      <a:noFill/>
                    </a:ln>
                    <a:solidFill>
                      <a:srgbClr val="242729"/>
                    </a:solidFill>
                    <a:effectLst/>
                    <a:latin typeface="+mn-lt"/>
                    <a:ea typeface="宋体" pitchFamily="2" charset="-122"/>
                    <a:cs typeface="宋体" pitchFamily="2" charset="-122"/>
                  </a:rPr>
                  <a:t> and </a:t>
                </a:r>
                <a14:m>
                  <m:oMath xmlns:m="http://schemas.openxmlformats.org/officeDocument/2006/math">
                    <m:r>
                      <a:rPr kumimoji="0" lang="en-US" altLang="zh-CN" sz="2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242729"/>
                        </a:solidFill>
                        <a:effectLst/>
                        <a:latin typeface="Cambria Math"/>
                        <a:ea typeface="MathJax_Math-italic"/>
                        <a:cs typeface="宋体" pitchFamily="2" charset="-122"/>
                      </a:rPr>
                      <m:t>𝑌</m:t>
                    </m:r>
                  </m:oMath>
                </a14:m>
                <a:r>
                  <a:rPr kumimoji="0" lang="en-US" altLang="zh-CN" sz="2200" b="0" i="0" u="none" strike="noStrike" cap="none" normalizeH="0" baseline="0" dirty="0">
                    <a:ln>
                      <a:noFill/>
                    </a:ln>
                    <a:solidFill>
                      <a:srgbClr val="242729"/>
                    </a:solidFill>
                    <a:effectLst/>
                    <a:latin typeface="+mn-lt"/>
                    <a:ea typeface="MathJax_Math-italic"/>
                    <a:cs typeface="宋体" pitchFamily="2" charset="-122"/>
                  </a:rPr>
                  <a:t> </a:t>
                </a:r>
                <a:r>
                  <a:rPr kumimoji="0" lang="zh-CN" altLang="zh-CN" sz="2200" b="0" i="0" u="none" strike="noStrike" cap="none" normalizeH="0" baseline="0" dirty="0">
                    <a:ln>
                      <a:noFill/>
                    </a:ln>
                    <a:solidFill>
                      <a:srgbClr val="242729"/>
                    </a:solidFill>
                    <a:effectLst/>
                    <a:latin typeface="+mn-lt"/>
                    <a:ea typeface="宋体" pitchFamily="2" charset="-122"/>
                    <a:cs typeface="宋体" pitchFamily="2" charset="-122"/>
                  </a:rPr>
                  <a:t>are dependent.</a:t>
                </a:r>
                <a:r>
                  <a:rPr kumimoji="0" lang="zh-CN" altLang="zh-CN" sz="22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+mn-lt"/>
                    <a:ea typeface="宋体" pitchFamily="2" charset="-122"/>
                    <a:cs typeface="宋体" pitchFamily="2" charset="-122"/>
                  </a:rPr>
                  <a:t> </a:t>
                </a:r>
              </a:p>
            </p:txBody>
          </p:sp>
        </mc:Choice>
        <mc:Fallback xmlns="">
          <p:sp>
            <p:nvSpPr>
              <p:cNvPr id="9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6535" y="5112122"/>
                <a:ext cx="6314486" cy="430887"/>
              </a:xfrm>
              <a:prstGeom prst="rect">
                <a:avLst/>
              </a:prstGeom>
              <a:blipFill rotWithShape="1">
                <a:blip r:embed="rId6"/>
                <a:stretch>
                  <a:fillRect l="-1158" t="-7143" b="-30000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556579" y="3665077"/>
                <a:ext cx="414222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𝐶𝑜𝑣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𝑋𝑌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6579" y="3665077"/>
                <a:ext cx="4142223" cy="430887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/>
              <p:cNvSpPr/>
              <p:nvPr/>
            </p:nvSpPr>
            <p:spPr>
              <a:xfrm>
                <a:off x="2790391" y="4250348"/>
                <a:ext cx="2844497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i="1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altLang="zh-CN" sz="2200" i="1">
                                  <a:latin typeface="Cambria Math"/>
                                </a:rPr>
                                <m:t>3</m:t>
                              </m:r>
                            </m:sup>
                          </m:sSup>
                        </m:e>
                      </m:d>
                      <m:r>
                        <a:rPr lang="en-US" altLang="zh-CN" sz="2200" i="1">
                          <a:latin typeface="Cambria Math"/>
                        </a:rPr>
                        <m:t>−</m:t>
                      </m:r>
                      <m:r>
                        <a:rPr lang="en-US" altLang="zh-CN" sz="2200" i="1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𝑋</m:t>
                          </m:r>
                        </m:e>
                      </m:d>
                      <m:r>
                        <a:rPr lang="en-US" altLang="zh-CN" sz="2200" i="1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11" name="矩形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0391" y="4250348"/>
                <a:ext cx="2844497" cy="430887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398236" y="4681235"/>
                <a:ext cx="211936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200" b="0" dirty="0"/>
                  <a:t>And thus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𝜌</m:t>
                    </m:r>
                    <m:r>
                      <a:rPr lang="en-US" altLang="zh-CN" sz="2200" b="0" i="1" smtClean="0">
                        <a:latin typeface="Cambria Math"/>
                      </a:rPr>
                      <m:t>=0.</m:t>
                    </m:r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236" y="4681235"/>
                <a:ext cx="2119363" cy="430887"/>
              </a:xfrm>
              <a:prstGeom prst="rect">
                <a:avLst/>
              </a:prstGeom>
              <a:blipFill rotWithShape="1">
                <a:blip r:embed="rId9"/>
                <a:stretch>
                  <a:fillRect l="-3448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 12"/>
              <p:cNvSpPr/>
              <p:nvPr/>
            </p:nvSpPr>
            <p:spPr>
              <a:xfrm>
                <a:off x="5517105" y="4250348"/>
                <a:ext cx="532161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i="1">
                          <a:latin typeface="Cambria Math"/>
                        </a:rPr>
                        <m:t>=0</m:t>
                      </m:r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13" name="矩形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7105" y="4250348"/>
                <a:ext cx="532161" cy="430887"/>
              </a:xfrm>
              <a:prstGeom prst="rect">
                <a:avLst/>
              </a:prstGeom>
              <a:blipFill rotWithShape="1">
                <a:blip r:embed="rId10"/>
                <a:stretch>
                  <a:fillRect r="-195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矩形 13">
            <a:extLst>
              <a:ext uri="{FF2B5EF4-FFF2-40B4-BE49-F238E27FC236}">
                <a16:creationId xmlns="" xmlns:a16="http://schemas.microsoft.com/office/drawing/2014/main" id="{D0312A55-5935-415B-8F62-988E09F2D1B8}"/>
              </a:ext>
            </a:extLst>
          </p:cNvPr>
          <p:cNvSpPr/>
          <p:nvPr/>
        </p:nvSpPr>
        <p:spPr>
          <a:xfrm>
            <a:off x="384084" y="2875952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55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5070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154775" y="1152908"/>
                <a:ext cx="8682280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b="0" dirty="0">
                    <a:ea typeface="+mj-ea"/>
                  </a:rPr>
                  <a:t>In fact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  <a:ea typeface="+mj-ea"/>
                      </a:rPr>
                      <m:t>𝜌</m:t>
                    </m:r>
                  </m:oMath>
                </a14:m>
                <a:r>
                  <a:rPr lang="en-US" altLang="zh-CN" sz="2200" dirty="0">
                    <a:latin typeface="+mn-lt"/>
                    <a:ea typeface="+mj-ea"/>
                  </a:rPr>
                  <a:t> is a measure of the degree of</a:t>
                </a:r>
                <a:r>
                  <a:rPr lang="en-US" altLang="zh-CN" sz="2200" b="1" dirty="0">
                    <a:solidFill>
                      <a:srgbClr val="FF0000"/>
                    </a:solidFill>
                    <a:latin typeface="+mn-lt"/>
                    <a:ea typeface="+mj-ea"/>
                  </a:rPr>
                  <a:t> linear </a:t>
                </a:r>
                <a:r>
                  <a:rPr lang="en-US" altLang="zh-CN" sz="2200" dirty="0">
                    <a:latin typeface="+mn-lt"/>
                    <a:ea typeface="+mj-ea"/>
                  </a:rPr>
                  <a:t>relationship between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  <a:ea typeface="+mj-ea"/>
                      </a:rPr>
                      <m:t>𝑋</m:t>
                    </m:r>
                  </m:oMath>
                </a14:m>
                <a:r>
                  <a:rPr lang="en-US" altLang="zh-CN" sz="2200" i="1" dirty="0">
                    <a:latin typeface="+mn-lt"/>
                    <a:ea typeface="+mj-ea"/>
                  </a:rPr>
                  <a:t> </a:t>
                </a:r>
                <a:r>
                  <a:rPr lang="en-US" altLang="zh-CN" sz="2200" dirty="0">
                    <a:latin typeface="+mn-lt"/>
                    <a:ea typeface="+mj-ea"/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  <a:ea typeface="+mj-ea"/>
                      </a:rPr>
                      <m:t>𝑌</m:t>
                    </m:r>
                  </m:oMath>
                </a14:m>
                <a:r>
                  <a:rPr lang="en-US" altLang="zh-CN" sz="2200" dirty="0">
                    <a:latin typeface="+mn-lt"/>
                    <a:ea typeface="+mj-ea"/>
                  </a:rPr>
                  <a:t>.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𝜌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=0</m:t>
                    </m:r>
                  </m:oMath>
                </a14:m>
                <a:r>
                  <a:rPr lang="zh-CN" altLang="en-US" sz="2200" dirty="0">
                    <a:latin typeface="+mn-lt"/>
                    <a:ea typeface="+mj-ea"/>
                  </a:rPr>
                  <a:t> </a:t>
                </a:r>
                <a:r>
                  <a:rPr lang="en-US" altLang="zh-CN" sz="2200" dirty="0">
                    <a:latin typeface="+mn-lt"/>
                    <a:ea typeface="+mj-ea"/>
                  </a:rPr>
                  <a:t>just means that</a:t>
                </a:r>
                <a:r>
                  <a:rPr lang="en-US" altLang="zh-CN" sz="2400" dirty="0"/>
                  <a:t> </a:t>
                </a:r>
                <a:r>
                  <a:rPr lang="en-US" altLang="zh-CN" sz="2200" dirty="0"/>
                  <a:t>there is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complete absence</a:t>
                </a:r>
                <a:r>
                  <a:rPr lang="en-US" altLang="zh-CN" sz="2200" dirty="0"/>
                  <a:t> of a linear relationship!</a:t>
                </a:r>
                <a:endParaRPr lang="zh-CN" altLang="en-US" sz="2200" dirty="0">
                  <a:latin typeface="+mn-lt"/>
                  <a:ea typeface="+mj-ea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775" y="1152908"/>
                <a:ext cx="8682280" cy="1169551"/>
              </a:xfrm>
              <a:prstGeom prst="rect">
                <a:avLst/>
              </a:prstGeom>
              <a:blipFill rotWithShape="0">
                <a:blip r:embed="rId2"/>
                <a:stretch>
                  <a:fillRect l="-912" t="-3125" r="-842"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/>
              <p:cNvSpPr/>
              <p:nvPr/>
            </p:nvSpPr>
            <p:spPr>
              <a:xfrm>
                <a:off x="206515" y="2818093"/>
                <a:ext cx="8685965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𝜌</m:t>
                    </m:r>
                    <m:r>
                      <a:rPr lang="en-US" altLang="zh-CN" sz="2200" i="1">
                        <a:latin typeface="Cambria Math"/>
                      </a:rPr>
                      <m:t>=1 </m:t>
                    </m:r>
                  </m:oMath>
                </a14:m>
                <a:r>
                  <a:rPr lang="en-US" altLang="zh-CN" sz="2200" dirty="0"/>
                  <a:t>or </a:t>
                </a:r>
                <a14:m>
                  <m:oMath xmlns:m="http://schemas.openxmlformats.org/officeDocument/2006/math">
                    <m:r>
                      <a:rPr lang="en-US" altLang="zh-CN" sz="2200" b="0" i="0" dirty="0" smtClean="0">
                        <a:latin typeface="Cambria Math"/>
                      </a:rPr>
                      <m:t>−</m:t>
                    </m:r>
                    <m:r>
                      <a:rPr lang="en-US" altLang="zh-CN" sz="2200" i="1" dirty="0" smtClean="0">
                        <a:latin typeface="Cambria Math"/>
                      </a:rPr>
                      <m:t>1</m:t>
                    </m:r>
                  </m:oMath>
                </a14:m>
                <a:r>
                  <a:rPr lang="en-US" altLang="zh-CN" sz="2200" dirty="0"/>
                  <a:t> </a:t>
                </a:r>
                <a:r>
                  <a:rPr lang="en-US" altLang="zh-CN" sz="2200" dirty="0" err="1">
                    <a:solidFill>
                      <a:srgbClr val="FF0000"/>
                    </a:solidFill>
                  </a:rPr>
                  <a:t>iff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b="0" i="1" dirty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 dirty="0" smtClean="0">
                            <a:latin typeface="Cambria Math"/>
                          </a:rPr>
                          <m:t>𝑌</m:t>
                        </m:r>
                        <m:r>
                          <a:rPr lang="en-US" altLang="zh-CN" sz="2200" b="0" i="1" dirty="0" smtClean="0">
                            <a:latin typeface="Cambria Math"/>
                          </a:rPr>
                          <m:t>=</m:t>
                        </m:r>
                        <m:r>
                          <a:rPr lang="en-US" altLang="zh-CN" sz="2200" i="1" dirty="0" err="1">
                            <a:latin typeface="Cambria Math"/>
                          </a:rPr>
                          <m:t>𝑎𝑋</m:t>
                        </m:r>
                        <m:r>
                          <a:rPr lang="en-US" altLang="zh-CN" sz="2200" b="0" i="1" dirty="0" smtClean="0">
                            <a:latin typeface="Cambria Math"/>
                          </a:rPr>
                          <m:t>+</m:t>
                        </m:r>
                        <m:r>
                          <a:rPr lang="en-US" altLang="zh-CN" sz="2200" i="1" dirty="0">
                            <a:latin typeface="Cambria Math"/>
                          </a:rPr>
                          <m:t>𝑏</m:t>
                        </m:r>
                      </m:e>
                    </m:d>
                    <m:r>
                      <a:rPr lang="en-US" altLang="zh-CN" sz="2200" b="0" i="1" dirty="0" smtClean="0">
                        <a:latin typeface="Cambria Math"/>
                      </a:rPr>
                      <m:t>=1</m:t>
                    </m:r>
                    <m:r>
                      <a:rPr lang="en-US" altLang="zh-CN" sz="2200" i="1" dirty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for some numbers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𝑎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𝑏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with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𝑎</m:t>
                    </m:r>
                    <m:r>
                      <a:rPr lang="en-US" altLang="zh-CN" sz="2200" i="1" dirty="0" smtClean="0">
                        <a:latin typeface="Cambria Math"/>
                        <a:ea typeface="Cambria Math"/>
                      </a:rPr>
                      <m:t>≠</m:t>
                    </m:r>
                    <m:r>
                      <a:rPr lang="en-US" altLang="zh-CN" sz="2200" i="1" dirty="0" smtClean="0">
                        <a:latin typeface="Cambria Math"/>
                      </a:rPr>
                      <m:t>0</m:t>
                    </m:r>
                  </m:oMath>
                </a14:m>
                <a:r>
                  <a:rPr lang="en-US" altLang="zh-CN" sz="2200" dirty="0"/>
                  <a:t>.</a:t>
                </a:r>
              </a:p>
            </p:txBody>
          </p:sp>
        </mc:Choice>
        <mc:Fallback xmlns="">
          <p:sp>
            <p:nvSpPr>
              <p:cNvPr id="14" name="矩形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515" y="2818093"/>
                <a:ext cx="8685965" cy="769441"/>
              </a:xfrm>
              <a:prstGeom prst="rect">
                <a:avLst/>
              </a:prstGeom>
              <a:blipFill rotWithShape="0">
                <a:blip r:embed="rId3"/>
                <a:stretch>
                  <a:fillRect t="-55118" r="-912" b="-291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251520" y="2368043"/>
            <a:ext cx="33303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  <a:latin typeface="+mj-lt"/>
              </a:rPr>
              <a:t>Proposition</a:t>
            </a:r>
            <a:endParaRPr lang="zh-CN" altLang="en-US" sz="2200" dirty="0">
              <a:solidFill>
                <a:srgbClr val="FF0000"/>
              </a:solidFill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1147730" y="3151690"/>
                <a:ext cx="468052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b="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𝜌</m:t>
                    </m:r>
                    <m:r>
                      <a:rPr lang="en-US" altLang="zh-CN" sz="2200" b="0" i="1" smtClean="0">
                        <a:latin typeface="Cambria Math"/>
                      </a:rPr>
                      <m:t>=1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𝑎</m:t>
                    </m:r>
                    <m:r>
                      <a:rPr lang="en-US" altLang="zh-CN" sz="2200" i="1" dirty="0" smtClean="0">
                        <a:latin typeface="Cambria Math"/>
                      </a:rPr>
                      <m:t>&gt;0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;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7730" y="3151690"/>
                <a:ext cx="4680520" cy="430887"/>
              </a:xfrm>
              <a:prstGeom prst="rect">
                <a:avLst/>
              </a:prstGeom>
              <a:blipFill rotWithShape="1">
                <a:blip r:embed="rId4"/>
                <a:stretch>
                  <a:fillRect l="-1563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 16"/>
              <p:cNvSpPr/>
              <p:nvPr/>
            </p:nvSpPr>
            <p:spPr>
              <a:xfrm>
                <a:off x="3086835" y="3158970"/>
                <a:ext cx="2316596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if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𝜌</m:t>
                    </m:r>
                    <m:r>
                      <a:rPr lang="en-US" altLang="zh-CN" sz="2200" i="1">
                        <a:latin typeface="Cambria Math"/>
                      </a:rPr>
                      <m:t>=−1</m:t>
                    </m:r>
                  </m:oMath>
                </a14:m>
                <a:r>
                  <a:rPr lang="en-US" altLang="zh-CN" sz="2200" dirty="0"/>
                  <a:t>,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𝑎</m:t>
                    </m:r>
                    <m:r>
                      <a:rPr lang="en-US" altLang="zh-CN" sz="2200" i="1" dirty="0">
                        <a:latin typeface="Cambria Math"/>
                      </a:rPr>
                      <m:t>&lt;0</m:t>
                    </m:r>
                  </m:oMath>
                </a14:m>
                <a:r>
                  <a:rPr lang="en-US" altLang="zh-CN" sz="2200" dirty="0"/>
                  <a:t>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7" name="矩形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835" y="3158970"/>
                <a:ext cx="2316596" cy="430887"/>
              </a:xfrm>
              <a:prstGeom prst="rect">
                <a:avLst/>
              </a:prstGeom>
              <a:blipFill rotWithShape="1">
                <a:blip r:embed="rId5"/>
                <a:stretch>
                  <a:fillRect l="-3158" t="-7042" r="-2105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/>
          <p:cNvSpPr txBox="1"/>
          <p:nvPr/>
        </p:nvSpPr>
        <p:spPr>
          <a:xfrm>
            <a:off x="278745" y="3699029"/>
            <a:ext cx="33436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  <a:latin typeface="+mj-lt"/>
              </a:rPr>
              <a:t>Proof</a:t>
            </a:r>
            <a:endParaRPr lang="zh-CN" altLang="en-US" sz="22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315431" y="4149080"/>
                <a:ext cx="8691409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100" dirty="0">
                    <a:latin typeface="+mj-lt"/>
                  </a:rPr>
                  <a:t>If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100" i="1" dirty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100" i="1" dirty="0">
                            <a:latin typeface="Cambria Math"/>
                          </a:rPr>
                          <m:t>𝑌</m:t>
                        </m:r>
                        <m:r>
                          <a:rPr lang="en-US" altLang="zh-CN" sz="2100" i="1" dirty="0">
                            <a:latin typeface="Cambria Math"/>
                          </a:rPr>
                          <m:t>=</m:t>
                        </m:r>
                        <m:r>
                          <a:rPr lang="en-US" altLang="zh-CN" sz="2100" i="1" dirty="0" err="1">
                            <a:latin typeface="Cambria Math"/>
                          </a:rPr>
                          <m:t>𝑎𝑋</m:t>
                        </m:r>
                        <m:r>
                          <a:rPr lang="en-US" altLang="zh-CN" sz="2100" i="1" dirty="0">
                            <a:latin typeface="Cambria Math"/>
                          </a:rPr>
                          <m:t>+</m:t>
                        </m:r>
                        <m:r>
                          <a:rPr lang="en-US" altLang="zh-CN" sz="2100" i="1" dirty="0">
                            <a:latin typeface="Cambria Math"/>
                          </a:rPr>
                          <m:t>𝑏</m:t>
                        </m:r>
                      </m:e>
                    </m:d>
                    <m:r>
                      <a:rPr lang="en-US" altLang="zh-CN" sz="2100" i="1" dirty="0">
                        <a:latin typeface="Cambria Math"/>
                      </a:rPr>
                      <m:t>=1</m:t>
                    </m:r>
                  </m:oMath>
                </a14:m>
                <a:r>
                  <a:rPr lang="en-US" altLang="zh-CN" sz="2100" dirty="0">
                    <a:latin typeface="+mj-lt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100" i="1">
                            <a:latin typeface="Cambria Math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zh-CN" sz="21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100" i="1">
                                <a:latin typeface="Cambria Math"/>
                              </a:rPr>
                              <m:t>𝑋</m:t>
                            </m:r>
                            <m:r>
                              <a:rPr lang="en-US" altLang="zh-CN" sz="2100" i="1">
                                <a:latin typeface="Cambria Math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CN" sz="21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100" i="1">
                                    <a:latin typeface="Cambria Math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altLang="zh-CN" sz="2100" i="1">
                                    <a:latin typeface="Cambria Math"/>
                                  </a:rPr>
                                  <m:t>𝑋</m:t>
                                </m:r>
                              </m:sub>
                            </m:sSub>
                          </m:e>
                        </m:d>
                        <m:d>
                          <m:dPr>
                            <m:ctrlPr>
                              <a:rPr lang="en-US" altLang="zh-CN" sz="21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100" i="1">
                                <a:latin typeface="Cambria Math"/>
                              </a:rPr>
                              <m:t>𝑌</m:t>
                            </m:r>
                            <m:r>
                              <a:rPr lang="en-US" altLang="zh-CN" sz="2100" i="1">
                                <a:latin typeface="Cambria Math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CN" sz="21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100" i="1">
                                    <a:latin typeface="Cambria Math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altLang="zh-CN" sz="2100" i="1">
                                    <a:latin typeface="Cambria Math"/>
                                  </a:rPr>
                                  <m:t>𝑌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zh-CN" sz="2100" b="0" i="1" smtClean="0">
                        <a:latin typeface="Cambria Math"/>
                      </a:rPr>
                      <m:t>=</m:t>
                    </m:r>
                    <m:r>
                      <a:rPr lang="en-US" altLang="zh-CN" sz="2100" b="0" i="1" smtClean="0">
                        <a:latin typeface="Cambria Math"/>
                      </a:rPr>
                      <m:t>𝑎𝑉</m:t>
                    </m:r>
                    <m:r>
                      <a:rPr lang="en-US" altLang="zh-CN" sz="2100" b="0" i="1" smtClean="0">
                        <a:latin typeface="Cambria Math"/>
                      </a:rPr>
                      <m:t>(</m:t>
                    </m:r>
                    <m:r>
                      <a:rPr lang="en-US" altLang="zh-CN" sz="2100" b="0" i="1" smtClean="0">
                        <a:latin typeface="Cambria Math"/>
                      </a:rPr>
                      <m:t>𝑋</m:t>
                    </m:r>
                    <m:r>
                      <a:rPr lang="en-US" altLang="zh-CN" sz="21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100" dirty="0"/>
                  <a:t> </a:t>
                </a:r>
                <a:r>
                  <a:rPr lang="en-US" altLang="zh-CN" sz="21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100" b="0" i="1" smtClean="0">
                        <a:latin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1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1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altLang="zh-CN" sz="2100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zh-CN" sz="21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100" b="0" i="1" smtClean="0">
                            <a:latin typeface="Cambria Math"/>
                          </a:rPr>
                          <m:t>𝑎</m:t>
                        </m:r>
                      </m:e>
                      <m:sup>
                        <m:r>
                          <a:rPr lang="en-US" altLang="zh-CN" sz="2100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altLang="zh-CN" sz="2100" b="0" i="1" smtClean="0">
                        <a:latin typeface="Cambria Math"/>
                      </a:rPr>
                      <m:t>𝑉</m:t>
                    </m:r>
                    <m:r>
                      <a:rPr lang="en-US" altLang="zh-CN" sz="2100" b="0" i="1" smtClean="0">
                        <a:latin typeface="Cambria Math"/>
                      </a:rPr>
                      <m:t>(</m:t>
                    </m:r>
                    <m:r>
                      <a:rPr lang="en-US" altLang="zh-CN" sz="2100" b="0" i="1" smtClean="0">
                        <a:latin typeface="Cambria Math"/>
                      </a:rPr>
                      <m:t>𝑋</m:t>
                    </m:r>
                    <m:r>
                      <a:rPr lang="en-US" altLang="zh-CN" sz="21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100" dirty="0"/>
                  <a:t>. </a:t>
                </a:r>
                <a:endParaRPr lang="zh-CN" altLang="en-US" sz="2100" dirty="0">
                  <a:latin typeface="+mj-lt"/>
                </a:endParaRP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431" y="4149080"/>
                <a:ext cx="8691409" cy="415498"/>
              </a:xfrm>
              <a:prstGeom prst="rect">
                <a:avLst/>
              </a:prstGeom>
              <a:blipFill rotWithShape="0">
                <a:blip r:embed="rId6"/>
                <a:stretch>
                  <a:fillRect l="-842" t="-10294" r="-70" b="-27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矩形 24"/>
              <p:cNvSpPr/>
              <p:nvPr/>
            </p:nvSpPr>
            <p:spPr>
              <a:xfrm>
                <a:off x="340909" y="4564578"/>
                <a:ext cx="4562788" cy="6370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And thus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𝜌</m:t>
                    </m:r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𝐶𝑜𝑣</m:t>
                        </m:r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𝑌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𝑌</m:t>
                            </m:r>
                          </m:sub>
                        </m:sSub>
                      </m:den>
                    </m:f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𝑎𝑉</m:t>
                        </m:r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𝑎</m:t>
                            </m:r>
                          </m:e>
                        </m:d>
                        <m:r>
                          <a:rPr lang="en-US" altLang="zh-CN" sz="2200" b="0" i="1" smtClean="0">
                            <a:latin typeface="Cambria Math"/>
                          </a:rPr>
                          <m:t>𝑉</m:t>
                        </m:r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</m:d>
                      </m:den>
                    </m:f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</a:rPr>
                          <m:t>𝑎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𝑎</m:t>
                            </m:r>
                          </m:e>
                        </m:d>
                      </m:den>
                    </m:f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5" name="矩形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909" y="4564578"/>
                <a:ext cx="4562788" cy="637034"/>
              </a:xfrm>
              <a:prstGeom prst="rect">
                <a:avLst/>
              </a:prstGeom>
              <a:blipFill rotWithShape="1">
                <a:blip r:embed="rId7"/>
                <a:stretch>
                  <a:fillRect l="-1738" r="-936" b="-9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340908" y="5201612"/>
                <a:ext cx="841655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Also we can prove that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 dirty="0">
                            <a:latin typeface="Cambria Math"/>
                          </a:rPr>
                          <m:t>=</m:t>
                        </m:r>
                        <m:r>
                          <a:rPr lang="en-US" altLang="zh-CN" sz="2200" i="1" dirty="0" err="1">
                            <a:latin typeface="Cambria Math"/>
                          </a:rPr>
                          <m:t>𝑎𝑋</m:t>
                        </m:r>
                        <m:r>
                          <a:rPr lang="en-US" altLang="zh-CN" sz="2200" i="1" dirty="0">
                            <a:latin typeface="Cambria Math"/>
                          </a:rPr>
                          <m:t>+</m:t>
                        </m:r>
                        <m:r>
                          <a:rPr lang="en-US" altLang="zh-CN" sz="2200" i="1" dirty="0">
                            <a:latin typeface="Cambria Math"/>
                          </a:rPr>
                          <m:t>𝑏</m:t>
                        </m:r>
                      </m:e>
                    </m:d>
                    <m:r>
                      <a:rPr lang="en-US" altLang="zh-CN" sz="2200" i="1" dirty="0">
                        <a:latin typeface="Cambria Math"/>
                      </a:rPr>
                      <m:t>=1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 if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𝜌</m:t>
                    </m:r>
                    <m:r>
                      <a:rPr lang="en-US" altLang="zh-CN" sz="2200" i="1">
                        <a:latin typeface="Cambria Math"/>
                      </a:rPr>
                      <m:t>=1 </m:t>
                    </m:r>
                  </m:oMath>
                </a14:m>
                <a:r>
                  <a:rPr lang="en-US" altLang="zh-CN" sz="2200" dirty="0"/>
                  <a:t>or </a:t>
                </a:r>
                <a14:m>
                  <m:oMath xmlns:m="http://schemas.openxmlformats.org/officeDocument/2006/math">
                    <m:r>
                      <a:rPr lang="en-US" altLang="zh-CN" sz="2200" dirty="0">
                        <a:latin typeface="Cambria Math"/>
                      </a:rPr>
                      <m:t>−</m:t>
                    </m:r>
                    <m:r>
                      <a:rPr lang="en-US" altLang="zh-CN" sz="2200" i="1" dirty="0">
                        <a:latin typeface="Cambria Math"/>
                      </a:rPr>
                      <m:t>1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 Since  there exists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 such that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200" b="0" i="0" smtClean="0">
                        <a:latin typeface="Cambria Math" panose="02040503050406030204" pitchFamily="18" charset="0"/>
                      </a:rPr>
                      <m:t>V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𝑎𝑋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, then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𝑌</m:t>
                        </m:r>
                        <m:r>
                          <a:rPr lang="en-US" altLang="zh-CN" sz="2200" i="1" dirty="0">
                            <a:latin typeface="Cambria Math"/>
                          </a:rPr>
                          <m:t>=</m:t>
                        </m:r>
                        <m:r>
                          <a:rPr lang="en-US" altLang="zh-CN" sz="2200" i="1" dirty="0" err="1">
                            <a:latin typeface="Cambria Math"/>
                          </a:rPr>
                          <m:t>𝑎𝑋</m:t>
                        </m:r>
                        <m:r>
                          <a:rPr lang="en-US" altLang="zh-CN" sz="2200" i="1" dirty="0">
                            <a:latin typeface="Cambria Math"/>
                          </a:rPr>
                          <m:t>+</m:t>
                        </m:r>
                        <m:r>
                          <a:rPr lang="en-US" altLang="zh-CN" sz="2200" i="1" dirty="0">
                            <a:latin typeface="Cambria Math"/>
                          </a:rPr>
                          <m:t>𝑏</m:t>
                        </m:r>
                      </m:e>
                    </m:d>
                    <m:r>
                      <a:rPr lang="en-US" altLang="zh-CN" sz="2200" i="1" dirty="0">
                        <a:latin typeface="Cambria Math"/>
                      </a:rPr>
                      <m:t>=1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 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908" y="5201612"/>
                <a:ext cx="8416557" cy="769441"/>
              </a:xfrm>
              <a:prstGeom prst="rect">
                <a:avLst/>
              </a:prstGeom>
              <a:blipFill>
                <a:blip r:embed="rId8"/>
                <a:stretch>
                  <a:fillRect l="-941" t="-3937" r="-1086" b="-157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56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7714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23" grpId="0"/>
      <p:bldP spid="24" grpId="0"/>
      <p:bldP spid="25" grpId="0"/>
      <p:bldP spid="2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/>
              <p:cNvSpPr/>
              <p:nvPr/>
            </p:nvSpPr>
            <p:spPr>
              <a:xfrm>
                <a:off x="341530" y="4618293"/>
                <a:ext cx="3284169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  <m:r>
                      <a:rPr lang="en-US" altLang="zh-CN" sz="2200" i="1" dirty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are independent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8" name="矩形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4618293"/>
                <a:ext cx="3284169" cy="430887"/>
              </a:xfrm>
              <a:prstGeom prst="rect">
                <a:avLst/>
              </a:prstGeom>
              <a:blipFill rotWithShape="1">
                <a:blip r:embed="rId2"/>
                <a:stretch>
                  <a:fillRect t="-7143" r="-2226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4256965" y="4611693"/>
                <a:ext cx="3378745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𝑌</m:t>
                    </m:r>
                    <m:r>
                      <a:rPr lang="en-US" altLang="zh-CN" sz="2200" i="1" dirty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are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uncorrelated.</a:t>
                </a:r>
                <a:endParaRPr lang="zh-CN" altLang="en-US" sz="22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56965" y="4611693"/>
                <a:ext cx="3378745" cy="430887"/>
              </a:xfrm>
              <a:prstGeom prst="rect">
                <a:avLst/>
              </a:prstGeom>
              <a:blipFill rotWithShape="1">
                <a:blip r:embed="rId3"/>
                <a:stretch>
                  <a:fillRect t="-7143" r="-1982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右箭头 9"/>
          <p:cNvSpPr/>
          <p:nvPr/>
        </p:nvSpPr>
        <p:spPr>
          <a:xfrm>
            <a:off x="3625699" y="4771939"/>
            <a:ext cx="528408" cy="18002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zh-CN" altLang="en-US" sz="2800" dirty="0"/>
          </a:p>
        </p:txBody>
      </p:sp>
      <p:sp>
        <p:nvSpPr>
          <p:cNvPr id="12" name="左箭头 11"/>
          <p:cNvSpPr/>
          <p:nvPr/>
        </p:nvSpPr>
        <p:spPr>
          <a:xfrm>
            <a:off x="3597943" y="4438293"/>
            <a:ext cx="528408" cy="180000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zh-CN" altLang="en-US" sz="2800" dirty="0"/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3761910" y="4393879"/>
            <a:ext cx="200474" cy="307824"/>
          </a:xfrm>
          <a:prstGeom prst="line">
            <a:avLst/>
          </a:prstGeom>
          <a:ln w="15875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/>
              <p:cNvSpPr/>
              <p:nvPr/>
            </p:nvSpPr>
            <p:spPr>
              <a:xfrm>
                <a:off x="290021" y="1884882"/>
                <a:ext cx="8621172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1. Two random variables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  <m:r>
                      <a:rPr lang="en-US" altLang="zh-CN" sz="2200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are said to be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independent </a:t>
                </a:r>
                <a:r>
                  <a:rPr lang="en-US" altLang="zh-CN" sz="2200" dirty="0"/>
                  <a:t>if for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every </a:t>
                </a:r>
                <a:r>
                  <a:rPr lang="en-US" altLang="zh-CN" sz="2200" dirty="0"/>
                  <a:t>pair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𝑦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values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1" name="矩形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021" y="1884882"/>
                <a:ext cx="8621172" cy="769441"/>
              </a:xfrm>
              <a:prstGeom prst="rect">
                <a:avLst/>
              </a:prstGeom>
              <a:blipFill rotWithShape="1">
                <a:blip r:embed="rId4"/>
                <a:stretch>
                  <a:fillRect l="-919" t="-3968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1258543" y="2728083"/>
                <a:ext cx="3030188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𝑥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(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𝑥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)∙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8543" y="2728083"/>
                <a:ext cx="3030188" cy="430887"/>
              </a:xfrm>
              <a:prstGeom prst="rect">
                <a:avLst/>
              </a:prstGeom>
              <a:blipFill rotWithShape="1">
                <a:blip r:embed="rId5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 14"/>
              <p:cNvSpPr/>
              <p:nvPr/>
            </p:nvSpPr>
            <p:spPr>
              <a:xfrm>
                <a:off x="4723928" y="2725131"/>
                <a:ext cx="3487750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when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are discrete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5" name="矩形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3928" y="2725131"/>
                <a:ext cx="3487750" cy="430887"/>
              </a:xfrm>
              <a:prstGeom prst="rect">
                <a:avLst/>
              </a:prstGeom>
              <a:blipFill rotWithShape="1">
                <a:blip r:embed="rId6"/>
                <a:stretch>
                  <a:fillRect l="-2273" t="-7042" r="-1573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/>
          <p:cNvSpPr txBox="1"/>
          <p:nvPr/>
        </p:nvSpPr>
        <p:spPr>
          <a:xfrm>
            <a:off x="479529" y="3213567"/>
            <a:ext cx="6300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latin typeface="+mj-lt"/>
              </a:rPr>
              <a:t>or</a:t>
            </a:r>
            <a:endParaRPr lang="zh-CN" altLang="en-US" sz="22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1198685" y="3213567"/>
                <a:ext cx="3030188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𝑥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(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𝑥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)∙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8685" y="3213567"/>
                <a:ext cx="3030188" cy="430887"/>
              </a:xfrm>
              <a:prstGeom prst="rect">
                <a:avLst/>
              </a:prstGeom>
              <a:blipFill rotWithShape="1">
                <a:blip r:embed="rId7"/>
                <a:stretch>
                  <a:fillRect b="-183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 17"/>
              <p:cNvSpPr/>
              <p:nvPr/>
            </p:nvSpPr>
            <p:spPr>
              <a:xfrm>
                <a:off x="4723928" y="3202197"/>
                <a:ext cx="3864456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when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are continuous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8" name="矩形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3928" y="3202197"/>
                <a:ext cx="3864456" cy="430887"/>
              </a:xfrm>
              <a:prstGeom prst="rect">
                <a:avLst/>
              </a:prstGeom>
              <a:blipFill rotWithShape="1">
                <a:blip r:embed="rId8"/>
                <a:stretch>
                  <a:fillRect l="-2050" t="-7042" r="-1577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矩形 18"/>
              <p:cNvSpPr/>
              <p:nvPr/>
            </p:nvSpPr>
            <p:spPr>
              <a:xfrm>
                <a:off x="333266" y="3879050"/>
                <a:ext cx="8010890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2. When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𝜌</m:t>
                    </m:r>
                    <m:r>
                      <a:rPr lang="en-US" altLang="zh-CN" sz="2200" b="0" i="1" smtClean="0">
                        <a:latin typeface="Cambria Math"/>
                      </a:rPr>
                      <m:t>=0</m:t>
                    </m:r>
                  </m:oMath>
                </a14:m>
                <a:r>
                  <a:rPr lang="en-US" altLang="zh-CN" sz="2200" dirty="0"/>
                  <a:t>,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  <m:r>
                      <a:rPr lang="en-US" altLang="zh-CN" sz="2200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are said to be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uncorrelated.</a:t>
                </a:r>
                <a:endParaRPr lang="zh-CN" altLang="en-US" sz="22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9" name="矩形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266" y="3879050"/>
                <a:ext cx="8010890" cy="430887"/>
              </a:xfrm>
              <a:prstGeom prst="rect">
                <a:avLst/>
              </a:prstGeom>
              <a:blipFill rotWithShape="1">
                <a:blip r:embed="rId9"/>
                <a:stretch>
                  <a:fillRect l="-989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矩形 19">
            <a:extLst>
              <a:ext uri="{FF2B5EF4-FFF2-40B4-BE49-F238E27FC236}">
                <a16:creationId xmlns="" xmlns:a16="http://schemas.microsoft.com/office/drawing/2014/main" id="{D7BE735D-1C6A-4B2F-A741-1547AA289C78}"/>
              </a:ext>
            </a:extLst>
          </p:cNvPr>
          <p:cNvSpPr/>
          <p:nvPr/>
        </p:nvSpPr>
        <p:spPr>
          <a:xfrm>
            <a:off x="290021" y="1200601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Definition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57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756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2" grpId="0" animBg="1"/>
      <p:bldP spid="11" grpId="0"/>
      <p:bldP spid="13" grpId="0"/>
      <p:bldP spid="15" grpId="0"/>
      <p:bldP spid="16" grpId="0"/>
      <p:bldP spid="17" grpId="0"/>
      <p:bldP spid="18" grpId="0"/>
      <p:bldP spid="19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9030" name="Rectangle 6">
                <a:extLst>
                  <a:ext uri="{FF2B5EF4-FFF2-40B4-BE49-F238E27FC236}">
                    <a16:creationId xmlns="" xmlns:a16="http://schemas.microsoft.com/office/drawing/2014/main" id="{1B3E9F19-5B90-455E-B60A-8545313974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201" y="1198697"/>
                <a:ext cx="7955999" cy="10618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anchor="ctr">
                <a:spAutoFit/>
              </a:bodyPr>
              <a:lstStyle>
                <a:lvl1pPr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just" eaLnBrk="1" fontAlgn="b" hangingPunct="1"/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Shooting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at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target,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center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of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target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is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origin,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suppose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abscissa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solidFill>
                          <a:schemeClr val="tx1"/>
                        </a:solidFill>
                        <a:latin typeface="Cambria Math" charset="0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and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vertical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coordinate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solidFill>
                          <a:schemeClr val="tx1"/>
                        </a:solidFill>
                        <a:latin typeface="Cambria Math" charset="0"/>
                        <a:cs typeface="Times New Roman" panose="02020603050405020304" pitchFamily="18" charset="0"/>
                      </a:rPr>
                      <m:t>𝑌</m:t>
                    </m:r>
                  </m:oMath>
                </a14:m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are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independent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to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each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other,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and obey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normal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distribution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solidFill>
                          <a:schemeClr val="tx1"/>
                        </a:solidFill>
                        <a:latin typeface="Cambria Math" charset="0"/>
                        <a:cs typeface="Times New Roman" panose="02020603050405020304" pitchFamily="18" charset="0"/>
                      </a:rPr>
                      <m:t>𝑁</m:t>
                    </m:r>
                    <m:d>
                      <m:dPr>
                        <m:ctrlPr>
                          <a:rPr lang="en-US" altLang="zh-CN" sz="2100" i="1">
                            <a:solidFill>
                              <a:schemeClr val="tx1"/>
                            </a:solidFill>
                            <a:latin typeface="Cambria Math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100" i="1">
                                <a:solidFill>
                                  <a:schemeClr val="tx1"/>
                                </a:solidFill>
                                <a:latin typeface="Cambria Math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100" i="1">
                                <a:solidFill>
                                  <a:schemeClr val="tx1"/>
                                </a:solidFill>
                                <a:latin typeface="Cambria Math" charset="0"/>
                                <a:cs typeface="Times New Roman" panose="02020603050405020304" pitchFamily="18" charset="0"/>
                              </a:rPr>
                              <m:t>0,2</m:t>
                            </m:r>
                          </m:e>
                          <m:sup>
                            <m:r>
                              <a:rPr lang="en-US" altLang="zh-CN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altLang="zh-CN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endParaRPr lang="zh-CN" altLang="zh-CN" sz="2100" dirty="0">
                  <a:solidFill>
                    <a:schemeClr val="tx1"/>
                  </a:solidFill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29030" name="Rectangle 6">
                <a:extLst>
                  <a:ext uri="{FF2B5EF4-FFF2-40B4-BE49-F238E27FC236}">
                    <a16:creationId xmlns:a16="http://schemas.microsoft.com/office/drawing/2014/main" id="{1B3E9F19-5B90-455E-B60A-8545313974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1201" y="1198697"/>
                <a:ext cx="7955999" cy="1061829"/>
              </a:xfrm>
              <a:prstGeom prst="rect">
                <a:avLst/>
              </a:prstGeom>
              <a:blipFill>
                <a:blip r:embed="rId2"/>
                <a:stretch>
                  <a:fillRect l="-920" t="-4023" r="-920" b="-1034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9033" name="Rectangle 10">
                <a:extLst>
                  <a:ext uri="{FF2B5EF4-FFF2-40B4-BE49-F238E27FC236}">
                    <a16:creationId xmlns="" xmlns:a16="http://schemas.microsoft.com/office/drawing/2014/main" id="{2034249C-33CD-4ABA-84D5-AEA972EE49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491" y="2363756"/>
                <a:ext cx="6063436" cy="4549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anchor="ctr">
                <a:spAutoFit/>
              </a:bodyPr>
              <a:lstStyle>
                <a:lvl1pPr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bg2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expected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value</a:t>
                </a:r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r>
                  <a:rPr lang="en-US" altLang="zh-CN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for </a:t>
                </a:r>
                <a14:m>
                  <m:oMath xmlns:m="http://schemas.openxmlformats.org/officeDocument/2006/math">
                    <m:r>
                      <a:rPr lang="en-US" altLang="zh-CN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𝑍</m:t>
                    </m:r>
                    <m:r>
                      <a:rPr lang="en-US" altLang="zh-CN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CN" sz="2100" b="0" i="1" smtClean="0">
                            <a:solidFill>
                              <a:schemeClr val="tx1"/>
                            </a:solidFill>
                            <a:latin typeface="Cambria Math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altLang="zh-CN" sz="21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altLang="zh-CN" sz="21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p>
                            <m:r>
                              <a:rPr lang="en-US" altLang="zh-CN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r>
                  <a:rPr lang="zh-CN" altLang="en-US" sz="21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:endParaRPr lang="zh-CN" altLang="en-US" sz="2100" dirty="0">
                  <a:solidFill>
                    <a:schemeClr val="tx1"/>
                  </a:solidFill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29033" name="Rectangle 10">
                <a:extLst>
                  <a:ext uri="{FF2B5EF4-FFF2-40B4-BE49-F238E27FC236}">
                    <a16:creationId xmlns:a16="http://schemas.microsoft.com/office/drawing/2014/main" id="{2034249C-33CD-4ABA-84D5-AEA972EE49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8491" y="2363756"/>
                <a:ext cx="6063436" cy="454996"/>
              </a:xfrm>
              <a:prstGeom prst="rect">
                <a:avLst/>
              </a:prstGeom>
              <a:blipFill>
                <a:blip r:embed="rId3"/>
                <a:stretch>
                  <a:fillRect l="-1207" b="-2837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文本框 6">
            <a:extLst>
              <a:ext uri="{FF2B5EF4-FFF2-40B4-BE49-F238E27FC236}">
                <a16:creationId xmlns="" xmlns:a16="http://schemas.microsoft.com/office/drawing/2014/main" id="{92A8A1D3-55BE-451F-A738-B7559D7BB0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491" y="3114407"/>
            <a:ext cx="156963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bg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800">
                <a:solidFill>
                  <a:schemeClr val="bg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800">
                <a:solidFill>
                  <a:schemeClr val="bg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800">
                <a:solidFill>
                  <a:schemeClr val="bg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800">
                <a:solidFill>
                  <a:schemeClr val="bg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100" b="1" dirty="0">
                <a:solidFill>
                  <a:schemeClr val="tx1"/>
                </a:solidFill>
              </a:rPr>
              <a:t>Solution:</a:t>
            </a:r>
            <a:endParaRPr lang="zh-CN" altLang="en-US" sz="2100" b="1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C3747E97-8A4F-4427-9772-DCCF90876289}"/>
              </a:ext>
            </a:extLst>
          </p:cNvPr>
          <p:cNvSpPr/>
          <p:nvPr/>
        </p:nvSpPr>
        <p:spPr>
          <a:xfrm>
            <a:off x="577011" y="627381"/>
            <a:ext cx="7890189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="" xmlns:a16="http://schemas.microsoft.com/office/drawing/2014/main" id="{B2768931-A840-4981-BC4F-BB39DA076FD5}"/>
                  </a:ext>
                </a:extLst>
              </p:cNvPr>
              <p:cNvSpPr txBox="1"/>
              <p:nvPr/>
            </p:nvSpPr>
            <p:spPr>
              <a:xfrm>
                <a:off x="857305" y="2971140"/>
                <a:ext cx="7429390" cy="9785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dPr>
                        <m:e>
                          <m:rad>
                            <m:radPr>
                              <m:degHide m:val="on"/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8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  <m:nary>
                        <m:naryPr>
                          <m:chr m:val="∬"/>
                          <m:supHide m:val="on"/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naryPr>
                        <m:sub>
                          <m:sSup>
                            <m:sSup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sub>
                        <m:sup/>
                        <m:e>
                          <m:rad>
                            <m:radPr>
                              <m:degHide m:val="on"/>
                              <m:ctrlPr>
                                <a:rPr lang="en-US" altLang="zh-CN" i="1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US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  <m:sSup>
                            <m:sSupPr>
                              <m:ctrlPr>
                                <a:rPr lang="en-US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zh-CN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zh-CN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altLang="zh-CN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p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8</m:t>
                                  </m:r>
                                </m:den>
                              </m:f>
                            </m:sup>
                          </m:s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𝑑𝑥𝑑𝑦</m:t>
                          </m:r>
                        </m:e>
                      </m:nary>
                    </m:oMath>
                  </m:oMathPara>
                </a14:m>
                <a:endParaRPr lang="en-US" altLang="zh-CN" i="1" dirty="0"/>
              </a:p>
              <a:p>
                <a:endParaRPr lang="zh-CN" altLang="en-US" i="1" dirty="0"/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B2768931-A840-4981-BC4F-BB39DA076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7305" y="2971140"/>
                <a:ext cx="7429390" cy="97853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="" xmlns:a16="http://schemas.microsoft.com/office/drawing/2014/main" id="{20B737E8-2A7A-4202-A2C4-1AE08E3982E3}"/>
                  </a:ext>
                </a:extLst>
              </p:cNvPr>
              <p:cNvSpPr txBox="1"/>
              <p:nvPr/>
            </p:nvSpPr>
            <p:spPr>
              <a:xfrm>
                <a:off x="1398505" y="3663499"/>
                <a:ext cx="6644575" cy="9921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  <m:nary>
                        <m:nary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sup>
                        <m:e>
                          <m:nary>
                            <m:nary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+∞</m:t>
                              </m:r>
                            </m:sup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altLang="zh-CN" b="0" i="1" smtClean="0"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altLang="zh-CN" b="0" i="1" smtClean="0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p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8</m:t>
                                      </m:r>
                                    </m:den>
                                  </m:f>
                                </m:sup>
                              </m:s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𝑟𝑑𝑟𝑑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  <m:nary>
                                <m:nary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+∞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altLang="zh-CN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sSup>
                                    <m:sSupPr>
                                      <m:ctrlPr>
                                        <a:rPr lang="en-US" altLang="zh-CN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en-US" altLang="zh-CN" b="0" i="1" smtClean="0">
                                              <a:latin typeface="Cambria Math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en-US" altLang="zh-CN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</m:num>
                                        <m:den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8</m:t>
                                          </m:r>
                                        </m:den>
                                      </m:f>
                                    </m:sup>
                                  </m:s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𝑑𝑟</m:t>
                                  </m:r>
                                </m:e>
                              </m:nary>
                            </m:e>
                          </m:nary>
                        </m:e>
                      </m:nary>
                    </m:oMath>
                  </m:oMathPara>
                </a14:m>
                <a:endParaRPr lang="en-US" altLang="zh-CN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                             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0B737E8-2A7A-4202-A2C4-1AE08E3982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8505" y="3663499"/>
                <a:ext cx="6644575" cy="9921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="" xmlns:a16="http://schemas.microsoft.com/office/drawing/2014/main" id="{78348C19-092F-46D7-BB0F-AAB00006C12A}"/>
                  </a:ext>
                </a:extLst>
              </p:cNvPr>
              <p:cNvSpPr txBox="1"/>
              <p:nvPr/>
            </p:nvSpPr>
            <p:spPr>
              <a:xfrm>
                <a:off x="1398505" y="4503668"/>
                <a:ext cx="4917095" cy="7062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𝑟</m:t>
                      </m:r>
                      <m:sSup>
                        <m:sSup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</m:den>
                          </m:f>
                        </m:sup>
                      </m:sSup>
                      <m:sSubSup>
                        <m:sSubSup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sSubSup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​</m:t>
                              </m:r>
                            </m:e>
                          </m:d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</m:sSubSup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sSup>
                            <m:sSup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zh-CN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8</m:t>
                                  </m:r>
                                </m:den>
                              </m:f>
                            </m:sup>
                          </m:s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𝑑𝑟</m:t>
                          </m:r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78348C19-092F-46D7-BB0F-AAB00006C1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8505" y="4503668"/>
                <a:ext cx="4917095" cy="70628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="" xmlns:a16="http://schemas.microsoft.com/office/drawing/2014/main" id="{A9DD933B-ED08-4A56-94D4-2A1D173AA879}"/>
                  </a:ext>
                </a:extLst>
              </p:cNvPr>
              <p:cNvSpPr txBox="1"/>
              <p:nvPr/>
            </p:nvSpPr>
            <p:spPr>
              <a:xfrm>
                <a:off x="1182506" y="5254798"/>
                <a:ext cx="4572000" cy="7373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fPr>
                        <m:num>
                          <m:rad>
                            <m:radPr>
                              <m:degHide m:val="on"/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</m:rad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nary>
                        <m:naryPr>
                          <m:supHide m:val="on"/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e>
                              </m:rad>
                            </m:den>
                          </m:f>
                          <m:sSup>
                            <m:sSup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zh-CN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8</m:t>
                                  </m:r>
                                </m:den>
                              </m:f>
                            </m:sup>
                          </m:s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𝑑𝑟</m:t>
                          </m:r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A9DD933B-ED08-4A56-94D4-2A1D173AA8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2506" y="5254798"/>
                <a:ext cx="4572000" cy="73731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="" xmlns:a16="http://schemas.microsoft.com/office/drawing/2014/main" id="{95C59C4C-51A8-4CD2-B329-1CCF7944B64E}"/>
                  </a:ext>
                </a:extLst>
              </p:cNvPr>
              <p:cNvSpPr txBox="1"/>
              <p:nvPr/>
            </p:nvSpPr>
            <p:spPr>
              <a:xfrm>
                <a:off x="4665600" y="5422472"/>
                <a:ext cx="859526" cy="4019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ra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95C59C4C-51A8-4CD2-B329-1CCF7944B6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5600" y="5422472"/>
                <a:ext cx="859526" cy="40197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0707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030" grpId="0" animBg="1"/>
      <p:bldP spid="129033" grpId="0" animBg="1"/>
      <p:bldP spid="15" grpId="0"/>
      <p:bldP spid="2" grpId="0"/>
      <p:bldP spid="16" grpId="0"/>
      <p:bldP spid="17" grpId="0"/>
      <p:bldP spid="18" grpId="0"/>
      <p:bldP spid="19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59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="" xmlns:a16="http://schemas.microsoft.com/office/drawing/2014/main" id="{626E808F-1DAB-00A4-B2AC-588A097B3D77}"/>
                  </a:ext>
                </a:extLst>
              </p:cNvPr>
              <p:cNvSpPr txBox="1"/>
              <p:nvPr/>
            </p:nvSpPr>
            <p:spPr>
              <a:xfrm>
                <a:off x="845127" y="1376382"/>
                <a:ext cx="7670223" cy="18501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r>
                  <a:rPr lang="zh-CN" alt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Suppose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that the pdf of random variable </a:t>
                </a:r>
                <a:r>
                  <a:rPr lang="en-US" altLang="zh-CN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b="0" i="1" smtClean="0">
                                <a:latin typeface="Cambria Math" charset="0"/>
                              </a:rPr>
                            </m:ctrlPr>
                          </m:eqArr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,   0&lt;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&lt;1</m:t>
                            </m:r>
                          </m: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0,                 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under the condition that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(0&lt;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&lt;1)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the random variable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obeys the uniform distribution with the interval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,1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then what is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𝐶𝑜𝑣</m:t>
                    </m:r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?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626E808F-1DAB-00A4-B2AC-588A097B3D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127" y="1376382"/>
                <a:ext cx="7670223" cy="1850122"/>
              </a:xfrm>
              <a:prstGeom prst="rect">
                <a:avLst/>
              </a:prstGeom>
              <a:blipFill rotWithShape="0">
                <a:blip r:embed="rId2"/>
                <a:stretch>
                  <a:fillRect l="-715" r="-636" b="-198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="" xmlns:a16="http://schemas.microsoft.com/office/drawing/2014/main" id="{F52190C9-C3E5-3C81-2FD5-6230A3C39BE5}"/>
                  </a:ext>
                </a:extLst>
              </p:cNvPr>
              <p:cNvSpPr txBox="1"/>
              <p:nvPr/>
            </p:nvSpPr>
            <p:spPr>
              <a:xfrm>
                <a:off x="845127" y="3794576"/>
                <a:ext cx="7561454" cy="13388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r>
                  <a:rPr lang="zh-CN" alt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Suppose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that 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rvs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𝑌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independent to each other and both obey the exponential distribution with parameters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denote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𝑍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 smtClean="0">
                            <a:latin typeface="Cambria Math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then what is the </a:t>
                </a:r>
                <a:r>
                  <a:rPr lang="en-US" altLang="zh-CN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cdf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of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𝑍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? 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52190C9-C3E5-3C81-2FD5-6230A3C39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127" y="3794576"/>
                <a:ext cx="7561454" cy="1338828"/>
              </a:xfrm>
              <a:prstGeom prst="rect">
                <a:avLst/>
              </a:prstGeom>
              <a:blipFill rotWithShape="0">
                <a:blip r:embed="rId3"/>
                <a:stretch>
                  <a:fillRect l="-726" r="-645" b="-272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/>
          <p:cNvSpPr txBox="1"/>
          <p:nvPr/>
        </p:nvSpPr>
        <p:spPr>
          <a:xfrm>
            <a:off x="2456122" y="521110"/>
            <a:ext cx="432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Test</a:t>
            </a:r>
            <a:r>
              <a:rPr kumimoji="1"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  </a:t>
            </a:r>
            <a:r>
              <a:rPr kumimoji="1"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(20</a:t>
            </a:r>
            <a:r>
              <a:rPr kumimoji="1"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points</a:t>
            </a:r>
            <a:r>
              <a:rPr kumimoji="1"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，</a:t>
            </a:r>
            <a:r>
              <a:rPr kumimoji="1"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30</a:t>
            </a:r>
            <a:r>
              <a:rPr kumimoji="1"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minutes)</a:t>
            </a:r>
            <a:endParaRPr kumimoji="1" lang="zh-CN" altLang="en-US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29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标题 1">
                <a:extLst>
                  <a:ext uri="{FF2B5EF4-FFF2-40B4-BE49-F238E27FC236}">
                    <a16:creationId xmlns="" xmlns:a16="http://schemas.microsoft.com/office/drawing/2014/main" id="{2C13AFD6-B261-2A4B-9F3C-53AA6B363051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78420" y="185522"/>
                <a:ext cx="8787160" cy="667544"/>
              </a:xfrm>
            </p:spPr>
            <p:txBody>
              <a:bodyPr/>
              <a:lstStyle/>
              <a:p>
                <a:r>
                  <a:rPr lang="en-US" altLang="zh-CN" sz="2400" dirty="0">
                    <a:solidFill>
                      <a:srgbClr val="FF0000"/>
                    </a:solidFill>
                    <a:latin typeface="+mj-lt"/>
                  </a:rPr>
                  <a:t>Question: </a:t>
                </a:r>
                <a:r>
                  <a:rPr lang="en-US" altLang="zh-CN" sz="2400" dirty="0">
                    <a:latin typeface="+mj-lt"/>
                  </a:rPr>
                  <a:t>What is the distribution of </a:t>
                </a:r>
                <a14:m>
                  <m:oMath xmlns:m="http://schemas.openxmlformats.org/officeDocument/2006/math">
                    <m:r>
                      <a:rPr lang="en-US" altLang="zh-CN" sz="24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400" dirty="0">
                    <a:latin typeface="+mj-lt"/>
                  </a:rPr>
                  <a:t>?</a:t>
                </a:r>
                <a:endParaRPr lang="zh-CN" altLang="en-US" sz="2400" dirty="0">
                  <a:latin typeface="+mj-lt"/>
                </a:endParaRPr>
              </a:p>
            </p:txBody>
          </p:sp>
        </mc:Choice>
        <mc:Fallback xmlns="">
          <p:sp>
            <p:nvSpPr>
              <p:cNvPr id="2" name="标题 1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2C13AFD6-B261-2A4B-9F3C-53AA6B3630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78420" y="185522"/>
                <a:ext cx="8787160" cy="667544"/>
              </a:xfrm>
              <a:blipFill rotWithShape="0">
                <a:blip r:embed="rId2"/>
                <a:stretch>
                  <a:fillRect l="-1040" b="-36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="" xmlns:a16="http://schemas.microsoft.com/office/drawing/2014/main" id="{FF19B5C6-CB8E-9E4E-92F1-20CB72A3F3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9572" y="873371"/>
                <a:ext cx="8776008" cy="51627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altLang="zh-CN" dirty="0"/>
                  <a:t>The possible values of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i="1" dirty="0"/>
                  <a:t> </a:t>
                </a:r>
                <a:r>
                  <a:rPr lang="en-US" altLang="zh-CN" dirty="0"/>
                  <a:t>are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0, 1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and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2</m:t>
                    </m:r>
                  </m:oMath>
                </a14:m>
                <a:r>
                  <a:rPr lang="en-US" altLang="zh-CN" dirty="0"/>
                  <a:t>. The </a:t>
                </a:r>
                <a:r>
                  <a:rPr lang="en-US" altLang="zh-CN" dirty="0" err="1"/>
                  <a:t>pmf</a:t>
                </a:r>
                <a:r>
                  <a:rPr lang="en-US" altLang="zh-CN" dirty="0"/>
                  <a:t> of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is</a:t>
                </a:r>
                <a:endParaRPr lang="zh-CN" altLang="en-US" dirty="0"/>
              </a:p>
              <a:p>
                <a:pPr marL="0" indent="0">
                  <a:buNone/>
                </a:pP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F19B5C6-CB8E-9E4E-92F1-20CB72A3F3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9572" y="873371"/>
                <a:ext cx="8776008" cy="516276"/>
              </a:xfrm>
              <a:blipFill>
                <a:blip r:embed="rId3"/>
                <a:stretch>
                  <a:fillRect l="-694" b="-58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表格 8">
                <a:extLst>
                  <a:ext uri="{FF2B5EF4-FFF2-40B4-BE49-F238E27FC236}">
                    <a16:creationId xmlns="" xmlns:a16="http://schemas.microsoft.com/office/drawing/2014/main" id="{590DD832-9F5A-4556-A5CA-D47362CCC56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68927850"/>
                  </p:ext>
                </p:extLst>
              </p:nvPr>
            </p:nvGraphicFramePr>
            <p:xfrm>
              <a:off x="1129364" y="4284579"/>
              <a:ext cx="6096000" cy="741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2000">
                      <a:extLst>
                        <a:ext uri="{9D8B030D-6E8A-4147-A177-3AD203B41FA5}">
                          <a16:colId xmlns="" xmlns:a16="http://schemas.microsoft.com/office/drawing/2014/main" val="4075310336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="" xmlns:a16="http://schemas.microsoft.com/office/drawing/2014/main" val="564736626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="" xmlns:a16="http://schemas.microsoft.com/office/drawing/2014/main" val="405883893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x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2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="" xmlns:a16="http://schemas.microsoft.com/office/drawing/2014/main" val="8060043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i="1" dirty="0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 dirty="0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altLang="zh-CN" i="1" dirty="0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sub>
                                </m:s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0.5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0.5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="" xmlns:a16="http://schemas.microsoft.com/office/drawing/2014/main" val="358028646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表格 8">
                <a:extLst>
                  <a:ext uri="{FF2B5EF4-FFF2-40B4-BE49-F238E27FC236}">
                    <a16:creationId xmlns:a16="http://schemas.microsoft.com/office/drawing/2014/main" id="{590DD832-9F5A-4556-A5CA-D47362CCC56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68927850"/>
                  </p:ext>
                </p:extLst>
              </p:nvPr>
            </p:nvGraphicFramePr>
            <p:xfrm>
              <a:off x="1129364" y="4284579"/>
              <a:ext cx="6096000" cy="741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2000">
                      <a:extLst>
                        <a:ext uri="{9D8B030D-6E8A-4147-A177-3AD203B41FA5}">
                          <a16:colId xmlns:a16="http://schemas.microsoft.com/office/drawing/2014/main" val="4075310336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564736626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405883893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x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2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060043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299" t="-109836" r="-200898" b="-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0.5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0.5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8028646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格 9">
                <a:extLst>
                  <a:ext uri="{FF2B5EF4-FFF2-40B4-BE49-F238E27FC236}">
                    <a16:creationId xmlns="" xmlns:a16="http://schemas.microsoft.com/office/drawing/2014/main" id="{ED19B588-AE03-4468-AFD9-90A23977886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5380810"/>
                  </p:ext>
                </p:extLst>
              </p:nvPr>
            </p:nvGraphicFramePr>
            <p:xfrm>
              <a:off x="1129364" y="2573421"/>
              <a:ext cx="6096000" cy="736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="" xmlns:a16="http://schemas.microsoft.com/office/drawing/2014/main" val="2023073221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="" xmlns:a16="http://schemas.microsoft.com/office/drawing/2014/main" val="306395207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="" xmlns:a16="http://schemas.microsoft.com/office/drawing/2014/main" val="2157591531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="" xmlns:a16="http://schemas.microsoft.com/office/drawing/2014/main" val="702634220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y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2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="" xmlns:a16="http://schemas.microsoft.com/office/drawing/2014/main" val="25947726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i="1" dirty="0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 dirty="0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altLang="zh-CN" i="1" dirty="0" smtClean="0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sub>
                                </m:s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0.15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0.35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0.5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="" xmlns:a16="http://schemas.microsoft.com/office/drawing/2014/main" val="211069549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格 9">
                <a:extLst>
                  <a:ext uri="{FF2B5EF4-FFF2-40B4-BE49-F238E27FC236}">
                    <a16:creationId xmlns:a16="http://schemas.microsoft.com/office/drawing/2014/main" id="{ED19B588-AE03-4468-AFD9-90A23977886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5380810"/>
                  </p:ext>
                </p:extLst>
              </p:nvPr>
            </p:nvGraphicFramePr>
            <p:xfrm>
              <a:off x="1129364" y="2573421"/>
              <a:ext cx="6096000" cy="736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023073221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06395207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157591531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702634220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y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2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947726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5"/>
                          <a:stretch>
                            <a:fillRect l="-400" t="-106557" r="-302000" b="-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0.15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0.35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0.5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1069549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6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="" xmlns:a16="http://schemas.microsoft.com/office/drawing/2014/main" id="{83198C88-841F-5C3B-A7BB-F1BD765D90C3}"/>
                  </a:ext>
                </a:extLst>
              </p:cNvPr>
              <p:cNvSpPr txBox="1"/>
              <p:nvPr/>
            </p:nvSpPr>
            <p:spPr>
              <a:xfrm>
                <a:off x="282743" y="3547980"/>
                <a:ext cx="670760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possible values of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/>
                      </a:rPr>
                      <m:t>1</m:t>
                    </m:r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/>
                      </a:rPr>
                      <m:t>2</m:t>
                    </m:r>
                  </m:oMath>
                </a14:m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The </a:t>
                </a:r>
                <a:r>
                  <a:rPr lang="en-US" altLang="zh-CN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pmf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of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</a:t>
                </a: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3198C88-841F-5C3B-A7BB-F1BD765D90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743" y="3547980"/>
                <a:ext cx="6707604" cy="400110"/>
              </a:xfrm>
              <a:prstGeom prst="rect">
                <a:avLst/>
              </a:prstGeom>
              <a:blipFill>
                <a:blip r:embed="rId6"/>
                <a:stretch>
                  <a:fillRect l="-908" t="-7576" b="-257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="" xmlns:a16="http://schemas.microsoft.com/office/drawing/2014/main" id="{FF5A2DB6-7780-ECFE-EE06-8A357F5045B2}"/>
                  </a:ext>
                </a:extLst>
              </p:cNvPr>
              <p:cNvSpPr txBox="1"/>
              <p:nvPr/>
            </p:nvSpPr>
            <p:spPr>
              <a:xfrm>
                <a:off x="1129364" y="1418883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i="1">
                              <a:latin typeface="Cambria Math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0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=</m:t>
                      </m:r>
                      <m:r>
                        <a:rPr lang="en-US" altLang="zh-CN" i="1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𝑌</m:t>
                          </m:r>
                          <m:r>
                            <a:rPr lang="en-US" altLang="zh-CN" i="1">
                              <a:latin typeface="Cambria Math"/>
                            </a:rPr>
                            <m:t>=0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=</m:t>
                      </m:r>
                      <m:r>
                        <a:rPr lang="en-US" altLang="zh-CN" i="1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0,0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+</m:t>
                      </m:r>
                      <m:r>
                        <a:rPr lang="en-US" altLang="zh-CN" i="1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1,0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=0.15</m:t>
                      </m:r>
                    </m:oMath>
                  </m:oMathPara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F5A2DB6-7780-ECFE-EE06-8A357F5045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9364" y="1418883"/>
                <a:ext cx="4572000" cy="369332"/>
              </a:xfrm>
              <a:prstGeom prst="rect">
                <a:avLst/>
              </a:prstGeom>
              <a:blipFill>
                <a:blip r:embed="rId7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="" xmlns:a16="http://schemas.microsoft.com/office/drawing/2014/main" id="{B28B6DDF-3F7E-62BD-06D1-545C21EC0BC2}"/>
                  </a:ext>
                </a:extLst>
              </p:cNvPr>
              <p:cNvSpPr txBox="1"/>
              <p:nvPr/>
            </p:nvSpPr>
            <p:spPr>
              <a:xfrm>
                <a:off x="1129364" y="1808110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i="1">
                              <a:latin typeface="Cambria Math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1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=</m:t>
                      </m:r>
                      <m:r>
                        <a:rPr lang="en-US" altLang="zh-CN" i="1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𝑌</m:t>
                          </m:r>
                          <m:r>
                            <a:rPr lang="en-US" altLang="zh-CN" i="1">
                              <a:latin typeface="Cambria Math"/>
                            </a:rPr>
                            <m:t>=1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=</m:t>
                      </m:r>
                      <m:r>
                        <a:rPr lang="en-US" altLang="zh-CN" i="1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0,1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+</m:t>
                      </m:r>
                      <m:r>
                        <a:rPr lang="en-US" altLang="zh-CN" i="1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1,1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=0.35</m:t>
                      </m:r>
                    </m:oMath>
                  </m:oMathPara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B28B6DDF-3F7E-62BD-06D1-545C21EC0B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9364" y="1808110"/>
                <a:ext cx="4572000" cy="369332"/>
              </a:xfrm>
              <a:prstGeom prst="rect">
                <a:avLst/>
              </a:prstGeom>
              <a:blipFill>
                <a:blip r:embed="rId8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="" xmlns:a16="http://schemas.microsoft.com/office/drawing/2014/main" id="{FCDA27E7-8E54-7519-3967-6959700BCD18}"/>
                  </a:ext>
                </a:extLst>
              </p:cNvPr>
              <p:cNvSpPr txBox="1"/>
              <p:nvPr/>
            </p:nvSpPr>
            <p:spPr>
              <a:xfrm>
                <a:off x="1052766" y="2184194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i="1">
                              <a:latin typeface="Cambria Math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2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=</m:t>
                      </m:r>
                      <m:r>
                        <a:rPr lang="en-US" altLang="zh-CN" i="1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𝑌</m:t>
                          </m:r>
                          <m:r>
                            <a:rPr lang="en-US" altLang="zh-CN" i="1">
                              <a:latin typeface="Cambria Math"/>
                            </a:rPr>
                            <m:t>=2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=</m:t>
                      </m:r>
                      <m:r>
                        <a:rPr lang="en-US" altLang="zh-CN" i="1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0,2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+</m:t>
                      </m:r>
                      <m:r>
                        <a:rPr lang="en-US" altLang="zh-CN" i="1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/>
                            </a:rPr>
                            <m:t>1,2</m:t>
                          </m:r>
                        </m:e>
                      </m:d>
                      <m:r>
                        <a:rPr lang="en-US" altLang="zh-CN" i="1">
                          <a:latin typeface="Cambria Math"/>
                        </a:rPr>
                        <m:t>=0.5</m:t>
                      </m:r>
                    </m:oMath>
                  </m:oMathPara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CDA27E7-8E54-7519-3967-6959700BCD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2766" y="2184194"/>
                <a:ext cx="4572000" cy="369332"/>
              </a:xfrm>
              <a:prstGeom prst="rect">
                <a:avLst/>
              </a:prstGeom>
              <a:blipFill>
                <a:blip r:embed="rId9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223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3411055F-80AF-7698-62DA-B39B77B01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60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="" xmlns:a16="http://schemas.microsoft.com/office/drawing/2014/main" id="{626E808F-1DAB-00A4-B2AC-588A097B3D77}"/>
                  </a:ext>
                </a:extLst>
              </p:cNvPr>
              <p:cNvSpPr txBox="1"/>
              <p:nvPr/>
            </p:nvSpPr>
            <p:spPr>
              <a:xfrm>
                <a:off x="533400" y="588818"/>
                <a:ext cx="7661564" cy="12641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r>
                  <a:rPr lang="zh-CN" alt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Suppose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that the pdf of random variable </a:t>
                </a:r>
                <a:r>
                  <a:rPr lang="en-US" altLang="zh-CN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b="0" i="1" smtClean="0">
                                <a:latin typeface="Cambria Math" charset="0"/>
                              </a:rPr>
                            </m:ctrlPr>
                          </m:eqArr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,   0&lt;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&lt;1</m:t>
                            </m:r>
                          </m: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0,                 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under the condition that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(0&lt;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&lt;1)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the random variable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obeys the uniform distribution with the interval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,1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then what is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𝐶𝑜𝑣</m:t>
                    </m:r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?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626E808F-1DAB-00A4-B2AC-588A097B3D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588818"/>
                <a:ext cx="7661564" cy="1264192"/>
              </a:xfrm>
              <a:prstGeom prst="rect">
                <a:avLst/>
              </a:prstGeom>
              <a:blipFill rotWithShape="0">
                <a:blip r:embed="rId2"/>
                <a:stretch>
                  <a:fillRect l="-717" r="-717" b="-140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="" xmlns:a16="http://schemas.microsoft.com/office/drawing/2014/main" id="{81D8BDF3-CB55-07C6-962C-E50551FEB813}"/>
                  </a:ext>
                </a:extLst>
              </p:cNvPr>
              <p:cNvSpPr txBox="1"/>
              <p:nvPr/>
            </p:nvSpPr>
            <p:spPr>
              <a:xfrm>
                <a:off x="699655" y="1997658"/>
                <a:ext cx="6767945" cy="9766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Solution: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US" altLang="zh-CN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b="0" i="1" smtClean="0">
                                <a:latin typeface="Cambria Math" charset="0"/>
                              </a:rPr>
                            </m:ctrlPr>
                          </m:eqArrPr>
                          <m:e>
                            <m:f>
                              <m:fPr>
                                <m:ctrlPr>
                                  <a:rPr lang="en-US" altLang="zh-CN" b="0" i="1" smtClean="0"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den>
                            </m:f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&lt;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&lt;1</m:t>
                            </m:r>
                          </m: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0,     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81D8BDF3-CB55-07C6-962C-E50551FEB8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655" y="1997658"/>
                <a:ext cx="6767945" cy="976614"/>
              </a:xfrm>
              <a:prstGeom prst="rect">
                <a:avLst/>
              </a:prstGeom>
              <a:blipFill rotWithShape="0">
                <a:blip r:embed="rId3"/>
                <a:stretch>
                  <a:fillRect l="-8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="" xmlns:a16="http://schemas.microsoft.com/office/drawing/2014/main" id="{DFD09D79-5F4E-D00F-E5DF-F55F81D3D94F}"/>
                  </a:ext>
                </a:extLst>
              </p:cNvPr>
              <p:cNvSpPr txBox="1"/>
              <p:nvPr/>
            </p:nvSpPr>
            <p:spPr>
              <a:xfrm>
                <a:off x="699655" y="2975466"/>
                <a:ext cx="7058890" cy="7101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Then we have   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b="0" i="1" smtClean="0">
                            <a:latin typeface="Cambria Math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b="0" i="1" smtClean="0">
                                <a:latin typeface="Cambria Math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2,        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&lt;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&lt;1, 0&lt;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&lt;1</m:t>
                            </m:r>
                          </m: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0,                             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DFD09D79-5F4E-D00F-E5DF-F55F81D3D9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655" y="2975466"/>
                <a:ext cx="7058890" cy="710194"/>
              </a:xfrm>
              <a:prstGeom prst="rect">
                <a:avLst/>
              </a:prstGeom>
              <a:blipFill>
                <a:blip r:embed="rId4"/>
                <a:stretch>
                  <a:fillRect l="-7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="" xmlns:a16="http://schemas.microsoft.com/office/drawing/2014/main" id="{F5ABDA1D-2E62-1C69-C500-94FF7ACFA72C}"/>
                  </a:ext>
                </a:extLst>
              </p:cNvPr>
              <p:cNvSpPr txBox="1"/>
              <p:nvPr/>
            </p:nvSpPr>
            <p:spPr>
              <a:xfrm>
                <a:off x="1091381" y="3664559"/>
                <a:ext cx="3731566" cy="714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𝑋𝑌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𝑑𝑦</m:t>
                          </m:r>
                          <m:nary>
                            <m:nary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p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𝑥𝑦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𝑑𝑥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5ABDA1D-2E62-1C69-C500-94FF7ACFA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381" y="3664559"/>
                <a:ext cx="3731566" cy="71455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="" xmlns:a16="http://schemas.microsoft.com/office/drawing/2014/main" id="{2265EE4D-1AD1-3E60-34B2-C84F624213EE}"/>
                  </a:ext>
                </a:extLst>
              </p:cNvPr>
              <p:cNvSpPr txBox="1"/>
              <p:nvPr/>
            </p:nvSpPr>
            <p:spPr>
              <a:xfrm>
                <a:off x="1425676" y="4450838"/>
                <a:ext cx="3250679" cy="714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𝐸𝑋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2265EE4D-1AD1-3E60-34B2-C84F624213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5676" y="4450838"/>
                <a:ext cx="3250679" cy="714555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="" xmlns:a16="http://schemas.microsoft.com/office/drawing/2014/main" id="{2C4692C3-0A5A-4E4F-C8BB-31E5E506993A}"/>
                  </a:ext>
                </a:extLst>
              </p:cNvPr>
              <p:cNvSpPr txBox="1"/>
              <p:nvPr/>
            </p:nvSpPr>
            <p:spPr>
              <a:xfrm>
                <a:off x="4889705" y="4448926"/>
                <a:ext cx="3136489" cy="714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𝐸𝑌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𝑑𝑦</m:t>
                          </m:r>
                          <m:nary>
                            <m:nary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p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𝑦𝑑𝑥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den>
                              </m:f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2C4692C3-0A5A-4E4F-C8BB-31E5E50699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9705" y="4448926"/>
                <a:ext cx="3136489" cy="714555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="" xmlns:a16="http://schemas.microsoft.com/office/drawing/2014/main" id="{32C391EB-C611-E793-2620-3F1EEECBD698}"/>
                  </a:ext>
                </a:extLst>
              </p:cNvPr>
              <p:cNvSpPr txBox="1"/>
              <p:nvPr/>
            </p:nvSpPr>
            <p:spPr>
              <a:xfrm>
                <a:off x="692278" y="5314015"/>
                <a:ext cx="4717473" cy="612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𝑐𝑜𝑣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𝑋𝑌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36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32C391EB-C611-E793-2620-3F1EEECBD6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278" y="5314015"/>
                <a:ext cx="4717473" cy="612732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246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AC360293-E4DA-31F1-EB00-BE50E9245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61</a:t>
            </a:fld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="" xmlns:a16="http://schemas.microsoft.com/office/drawing/2014/main" id="{F52190C9-C3E5-3C81-2FD5-6230A3C39BE5}"/>
                  </a:ext>
                </a:extLst>
              </p:cNvPr>
              <p:cNvSpPr txBox="1"/>
              <p:nvPr/>
            </p:nvSpPr>
            <p:spPr>
              <a:xfrm>
                <a:off x="858982" y="637309"/>
                <a:ext cx="703810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r>
                  <a:rPr lang="zh-CN" alt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Suppose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that 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rvs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𝑌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independent to each other and both obey the exponential distribution with parameters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denote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𝑍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 smtClean="0">
                            <a:latin typeface="Cambria Math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then what is the </a:t>
                </a:r>
                <a:r>
                  <a:rPr lang="en-US" altLang="zh-CN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cdf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of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𝑍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? 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52190C9-C3E5-3C81-2FD5-6230A3C39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982" y="637309"/>
                <a:ext cx="7038109" cy="923330"/>
              </a:xfrm>
              <a:prstGeom prst="rect">
                <a:avLst/>
              </a:prstGeom>
              <a:blipFill rotWithShape="0">
                <a:blip r:embed="rId2"/>
                <a:stretch>
                  <a:fillRect l="-780" t="-3974" r="-693" b="-99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="" xmlns:a16="http://schemas.microsoft.com/office/drawing/2014/main" id="{43F64EAD-ADA8-A7E4-A22A-015895885230}"/>
                  </a:ext>
                </a:extLst>
              </p:cNvPr>
              <p:cNvSpPr txBox="1"/>
              <p:nvPr/>
            </p:nvSpPr>
            <p:spPr>
              <a:xfrm>
                <a:off x="977054" y="1894174"/>
                <a:ext cx="45994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b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Solution:  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charset="0"/>
                        <a:ea typeface="Times New Roman" charset="0"/>
                        <a:cs typeface="Times New Roman" charset="0"/>
                      </a:rPr>
                      <m:t> 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43F64EAD-ADA8-A7E4-A22A-0158958852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054" y="1894174"/>
                <a:ext cx="4599401" cy="276999"/>
              </a:xfrm>
              <a:prstGeom prst="rect">
                <a:avLst/>
              </a:prstGeom>
              <a:blipFill rotWithShape="0">
                <a:blip r:embed="rId3"/>
                <a:stretch>
                  <a:fillRect l="-3046" t="-144444" b="-1822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="" xmlns:a16="http://schemas.microsoft.com/office/drawing/2014/main" id="{49D34F89-3EB1-D708-C471-3BA35DC3424D}"/>
                  </a:ext>
                </a:extLst>
              </p:cNvPr>
              <p:cNvSpPr txBox="1"/>
              <p:nvPr/>
            </p:nvSpPr>
            <p:spPr>
              <a:xfrm>
                <a:off x="1436395" y="3051142"/>
                <a:ext cx="5146964" cy="4585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</a:t>
                </a:r>
                <a:r>
                  <a:rPr lang="en-US" altLang="zh-CN" dirty="0" smtClean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r>
                  <a:rPr lang="en-US" altLang="zh-CN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∬"/>
                        <m:supHide m:val="on"/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naryPr>
                      <m:sub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US" altLang="zh-CN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𝑑𝑥𝑑𝑦</m:t>
                        </m:r>
                      </m:e>
                    </m:nary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49D34F89-3EB1-D708-C471-3BA35DC342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6395" y="3051142"/>
                <a:ext cx="5146964" cy="458587"/>
              </a:xfrm>
              <a:prstGeom prst="rect">
                <a:avLst/>
              </a:prstGeom>
              <a:blipFill rotWithShape="0">
                <a:blip r:embed="rId4"/>
                <a:stretch>
                  <a:fillRect l="-1066" t="-116000" b="-168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="" xmlns:a16="http://schemas.microsoft.com/office/drawing/2014/main" id="{A5863F90-B6A1-DFE7-F105-A61D0917DE4D}"/>
                  </a:ext>
                </a:extLst>
              </p:cNvPr>
              <p:cNvSpPr txBox="1"/>
              <p:nvPr/>
            </p:nvSpPr>
            <p:spPr>
              <a:xfrm>
                <a:off x="2744383" y="3666645"/>
                <a:ext cx="5001491" cy="736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=2</m:t>
                      </m:r>
                      <m:nary>
                        <m:naryPr>
                          <m:ctrlPr>
                            <a:rPr lang="en-US" altLang="zh-CN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𝑑𝑦</m:t>
                          </m:r>
                          <m:nary>
                            <m:nary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𝑑𝑥</m:t>
                              </m:r>
                            </m:e>
                          </m:nary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=1−</m:t>
                          </m:r>
                          <m:sSup>
                            <m:sSupPr>
                              <m:ctrlPr>
                                <a:rPr lang="en-US" altLang="zh-CN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p>
                          </m:sSup>
                          <m:r>
                            <a:rPr lang="en-US" altLang="zh-CN" b="0" i="1" smtClean="0">
                              <a:latin typeface="Cambria Math" charset="0"/>
                            </a:rPr>
                            <m:t>.</m:t>
                          </m:r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A5863F90-B6A1-DFE7-F105-A61D0917DE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4383" y="3666645"/>
                <a:ext cx="5001491" cy="73699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="" xmlns:a16="http://schemas.microsoft.com/office/drawing/2014/main" id="{29D0623B-BBD5-D6C8-2847-C482557D4300}"/>
                  </a:ext>
                </a:extLst>
              </p:cNvPr>
              <p:cNvSpPr txBox="1"/>
              <p:nvPr/>
            </p:nvSpPr>
            <p:spPr>
              <a:xfrm>
                <a:off x="1504400" y="4825998"/>
                <a:ext cx="37407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Thus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𝐸𝑥𝑝</m:t>
                    </m:r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29D0623B-BBD5-D6C8-2847-C482557D43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4400" y="4825998"/>
                <a:ext cx="3740728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1468"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1436395" y="2504709"/>
                <a:ext cx="320251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For</a:t>
                </a:r>
                <a:r>
                  <a:rPr kumimoji="1" lang="en-US" altLang="zh-CN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</a:rPr>
                      <m:t>𝑧</m:t>
                    </m:r>
                    <m:r>
                      <a:rPr kumimoji="1" lang="en-US" altLang="zh-CN" b="0" i="1" smtClean="0">
                        <a:latin typeface="Cambria Math" charset="0"/>
                      </a:rPr>
                      <m:t>&lt;0</m:t>
                    </m:r>
                  </m:oMath>
                </a14:m>
                <a:r>
                  <a:rPr kumimoji="1" lang="en-US" altLang="zh-CN" dirty="0" smtClean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charset="0"/>
                          </a:rPr>
                          <m:t>𝑍</m:t>
                        </m:r>
                      </m:sub>
                    </m:sSub>
                    <m:d>
                      <m:dPr>
                        <m:ctrlPr>
                          <a:rPr kumimoji="1"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charset="0"/>
                          </a:rPr>
                          <m:t>𝑧</m:t>
                        </m:r>
                      </m:e>
                    </m:d>
                    <m:r>
                      <a:rPr kumimoji="1" lang="en-US" altLang="zh-CN" b="0" i="1" smtClean="0">
                        <a:latin typeface="Cambria Math" charset="0"/>
                      </a:rPr>
                      <m:t>=0.</m:t>
                    </m:r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6395" y="2504709"/>
                <a:ext cx="3202512" cy="369332"/>
              </a:xfrm>
              <a:prstGeom prst="rect">
                <a:avLst/>
              </a:prstGeom>
              <a:blipFill rotWithShape="0">
                <a:blip r:embed="rId7"/>
                <a:stretch>
                  <a:fillRect l="-1714"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1705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2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="" xmlns:a16="http://schemas.microsoft.com/office/drawing/2014/main" id="{2B9D2519-284E-4169-819F-96821E05D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678906"/>
            <a:ext cx="7886700" cy="1500188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altLang="zh-CN" dirty="0"/>
              <a:t>5.3 Statistics and their distributions</a:t>
            </a:r>
            <a:endParaRPr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62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033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386535" y="2593362"/>
            <a:ext cx="1605388" cy="605909"/>
          </a:xfrm>
          <a:prstGeom prst="ellipse">
            <a:avLst/>
          </a:prstGeom>
          <a:ln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200" dirty="0"/>
              <a:t>Sample</a:t>
            </a:r>
            <a:endParaRPr lang="zh-CN" altLang="en-US" sz="2200" dirty="0"/>
          </a:p>
        </p:txBody>
      </p:sp>
      <p:sp>
        <p:nvSpPr>
          <p:cNvPr id="5" name="椭圆 4"/>
          <p:cNvSpPr/>
          <p:nvPr/>
        </p:nvSpPr>
        <p:spPr>
          <a:xfrm>
            <a:off x="5413599" y="2593363"/>
            <a:ext cx="2664002" cy="605909"/>
          </a:xfrm>
          <a:prstGeom prst="ellipse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200" dirty="0"/>
              <a:t>Population</a:t>
            </a:r>
            <a:endParaRPr lang="zh-CN" altLang="en-US" sz="2200" dirty="0"/>
          </a:p>
        </p:txBody>
      </p:sp>
      <p:cxnSp>
        <p:nvCxnSpPr>
          <p:cNvPr id="6" name="直接箭头连接符 5"/>
          <p:cNvCxnSpPr>
            <a:stCxn id="4" idx="6"/>
            <a:endCxn id="5" idx="2"/>
          </p:cNvCxnSpPr>
          <p:nvPr/>
        </p:nvCxnSpPr>
        <p:spPr>
          <a:xfrm>
            <a:off x="1991923" y="2896317"/>
            <a:ext cx="3421676" cy="1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361966" y="2393885"/>
            <a:ext cx="256993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</a:rPr>
              <a:t>inferential statistics</a:t>
            </a:r>
            <a:endParaRPr lang="zh-CN" altLang="en-US" sz="2200" dirty="0"/>
          </a:p>
        </p:txBody>
      </p:sp>
      <p:sp>
        <p:nvSpPr>
          <p:cNvPr id="8" name="TextBox 7"/>
          <p:cNvSpPr txBox="1"/>
          <p:nvPr/>
        </p:nvSpPr>
        <p:spPr>
          <a:xfrm>
            <a:off x="285098" y="1493785"/>
            <a:ext cx="85173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200" dirty="0">
                <a:latin typeface="+mj-lt"/>
              </a:rPr>
              <a:t>In application, we are usually interested to draw conclusion about a population distribution based on the information of some sample.</a:t>
            </a:r>
            <a:endParaRPr lang="zh-CN" altLang="en-US" sz="22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296525" y="3474005"/>
                <a:ext cx="8595476" cy="144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For example, </a:t>
                </a:r>
                <a:r>
                  <a:rPr lang="en-US" altLang="zh-CN" sz="2200" dirty="0"/>
                  <a:t>we may obtain a numerical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and </a:t>
                </a:r>
                <a:r>
                  <a:rPr lang="en-US" altLang="zh-CN" sz="2200" dirty="0"/>
                  <a:t>based on the probability plot we may safely suppose </a:t>
                </a:r>
                <a:r>
                  <a:rPr lang="en-US" altLang="zh-CN" sz="2200" dirty="0">
                    <a:latin typeface="+mj-lt"/>
                  </a:rPr>
                  <a:t>that the population distribution is a normal distribution. And then we hope to find out  the parameter values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𝜇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𝜎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25" y="3474005"/>
                <a:ext cx="8595476" cy="1446550"/>
              </a:xfrm>
              <a:prstGeom prst="rect">
                <a:avLst/>
              </a:prstGeom>
              <a:blipFill>
                <a:blip r:embed="rId2"/>
                <a:stretch>
                  <a:fillRect l="-922" t="-2532" r="-922" b="-80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矩形 11"/>
          <p:cNvSpPr/>
          <p:nvPr/>
        </p:nvSpPr>
        <p:spPr>
          <a:xfrm>
            <a:off x="285098" y="5004175"/>
            <a:ext cx="859547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200" dirty="0"/>
              <a:t>A </a:t>
            </a:r>
            <a:r>
              <a:rPr lang="en-US" altLang="zh-CN" sz="2200" dirty="0">
                <a:solidFill>
                  <a:srgbClr val="FF0000"/>
                </a:solidFill>
              </a:rPr>
              <a:t>statistic </a:t>
            </a:r>
            <a:r>
              <a:rPr lang="en-US" altLang="zh-CN" sz="2200" dirty="0"/>
              <a:t>is any quantity whose value can be calculated from sample data and that can be used to estimate the desirable parameter value.</a:t>
            </a:r>
            <a:endParaRPr lang="zh-CN" altLang="en-US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63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654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8" grpId="0"/>
      <p:bldP spid="11" grpId="0"/>
      <p:bldP spid="12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251520" y="1628800"/>
                <a:ext cx="8263830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Consider selecting two different samples of size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from the same population distribution. Usually we may obtain two different sets of data.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1628800"/>
                <a:ext cx="8263830" cy="1107996"/>
              </a:xfrm>
              <a:prstGeom prst="rect">
                <a:avLst/>
              </a:prstGeom>
              <a:blipFill>
                <a:blip r:embed="rId2"/>
                <a:stretch>
                  <a:fillRect l="-959" t="-3297" r="-959" b="-109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261815" y="2914485"/>
                <a:ext cx="8235915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Before the data becomes available, we view each observation as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random variable </a:t>
                </a:r>
                <a:r>
                  <a:rPr lang="en-US" altLang="zh-CN" sz="2200" dirty="0"/>
                  <a:t>and denote the sample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dirty="0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dirty="0" smtClean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dirty="0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dirty="0" smtClean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b="0" i="1" dirty="0" err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dirty="0" err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err="1" smtClean="0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815" y="2914485"/>
                <a:ext cx="8235915" cy="769441"/>
              </a:xfrm>
              <a:prstGeom prst="rect">
                <a:avLst/>
              </a:prstGeom>
              <a:blipFill rotWithShape="1">
                <a:blip r:embed="rId3"/>
                <a:stretch>
                  <a:fillRect l="-962" t="-3968" r="-1702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257516" y="3909895"/>
                <a:ext cx="8516354" cy="14465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Clearly before the data becomes available, any function of the sample observations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dirty="0"/>
                  <a:t>, such as the sample mean and the sample standard deviation, is also a random variable. Such a function is called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statistic.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516" y="3909895"/>
                <a:ext cx="8516354" cy="1446550"/>
              </a:xfrm>
              <a:prstGeom prst="rect">
                <a:avLst/>
              </a:prstGeom>
              <a:blipFill>
                <a:blip r:embed="rId4"/>
                <a:stretch>
                  <a:fillRect l="-931" t="-2101" r="-931" b="-79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64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8233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0800" y="892689"/>
            <a:ext cx="8853352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200" dirty="0"/>
              <a:t>A </a:t>
            </a:r>
            <a:r>
              <a:rPr lang="en-US" altLang="zh-CN" sz="2200" dirty="0">
                <a:solidFill>
                  <a:srgbClr val="FF0000"/>
                </a:solidFill>
              </a:rPr>
              <a:t>statistic</a:t>
            </a:r>
            <a:r>
              <a:rPr lang="en-US" altLang="zh-CN" sz="2200" b="1" dirty="0"/>
              <a:t> </a:t>
            </a:r>
            <a:r>
              <a:rPr lang="en-US" altLang="zh-CN" sz="2200" dirty="0"/>
              <a:t>is any quantity whose value can be calculated from sample data. Prior to obtaining data, there is uncertainty as to what value of any particular statistic will result. Therefore, a statistic is a random variable and will be denoted by an uppercase letter; a lowercase letter is used to represent the calculated or observed value of the statistic.</a:t>
            </a:r>
            <a:endParaRPr lang="zh-CN" altLang="en-US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116505" y="2746436"/>
                <a:ext cx="8792642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>
                    <a:solidFill>
                      <a:srgbClr val="FF0000"/>
                    </a:solidFill>
                  </a:rPr>
                  <a:t>Example</a:t>
                </a:r>
                <a:r>
                  <a:rPr lang="zh-CN" altLang="en-US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/>
                  <a:t>Thus the sample mean, regarded as a statistic (before a sample has been selected or an experiment carried out), is denoted by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/>
                  <a:t>; an observed value of this statistic is denoted by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505" y="2746436"/>
                <a:ext cx="8792642" cy="1107996"/>
              </a:xfrm>
              <a:prstGeom prst="rect">
                <a:avLst/>
              </a:prstGeom>
              <a:blipFill rotWithShape="0">
                <a:blip r:embed="rId2"/>
                <a:stretch>
                  <a:fillRect l="-902" t="-3315" r="-902" b="-110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78177" y="4149080"/>
                <a:ext cx="8775975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Since </a:t>
                </a:r>
                <a:r>
                  <a:rPr lang="en-US" altLang="zh-CN" sz="2200" dirty="0"/>
                  <a:t>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statistic </a:t>
                </a:r>
                <a:r>
                  <a:rPr lang="en-US" altLang="zh-CN" sz="2200" dirty="0"/>
                  <a:t>is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/>
                  <a:t>a function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dirty="0"/>
                  <a:t>, we can find the probability distribution of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statistic if </a:t>
                </a:r>
                <a:r>
                  <a:rPr lang="en-US" altLang="zh-CN" sz="2200" dirty="0"/>
                  <a:t>we know the </a:t>
                </a:r>
                <a:r>
                  <a:rPr lang="en-US" altLang="zh-CN" sz="2200" dirty="0" smtClean="0"/>
                  <a:t>joint </a:t>
                </a:r>
                <a:r>
                  <a:rPr lang="en-US" altLang="zh-CN" sz="2200" dirty="0"/>
                  <a:t>distribution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177" y="4149080"/>
                <a:ext cx="8775975" cy="1107996"/>
              </a:xfrm>
              <a:prstGeom prst="rect">
                <a:avLst/>
              </a:prstGeom>
              <a:blipFill rotWithShape="0">
                <a:blip r:embed="rId3"/>
                <a:stretch>
                  <a:fillRect l="-903" t="-3315" r="-833" b="-110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61510" y="5257076"/>
                <a:ext cx="870263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dirty="0">
                    <a:latin typeface="+mj-lt"/>
                  </a:rPr>
                  <a:t> are independent, the joint </a:t>
                </a:r>
                <a:r>
                  <a:rPr lang="en-US" altLang="zh-CN" sz="2200" dirty="0" err="1">
                    <a:latin typeface="+mj-lt"/>
                  </a:rPr>
                  <a:t>pmf</a:t>
                </a:r>
                <a:r>
                  <a:rPr lang="en-US" altLang="zh-CN" sz="2200" dirty="0">
                    <a:latin typeface="+mj-lt"/>
                  </a:rPr>
                  <a:t> or </a:t>
                </a:r>
                <a:r>
                  <a:rPr lang="en-US" altLang="zh-CN" sz="2200" dirty="0" err="1">
                    <a:latin typeface="+mj-lt"/>
                  </a:rPr>
                  <a:t>pdf</a:t>
                </a:r>
                <a:r>
                  <a:rPr lang="en-US" altLang="zh-CN" sz="2200" dirty="0">
                    <a:latin typeface="+mj-lt"/>
                  </a:rPr>
                  <a:t> is the product of </a:t>
                </a:r>
                <a:r>
                  <a:rPr lang="en-US" altLang="zh-CN" sz="2200" dirty="0" err="1">
                    <a:latin typeface="+mj-lt"/>
                  </a:rPr>
                  <a:t>marginal’s</a:t>
                </a:r>
                <a:r>
                  <a:rPr lang="en-US" altLang="zh-CN" sz="2200" dirty="0">
                    <a:latin typeface="+mj-lt"/>
                  </a:rPr>
                  <a:t>.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510" y="5257076"/>
                <a:ext cx="8702632" cy="769441"/>
              </a:xfrm>
              <a:prstGeom prst="rect">
                <a:avLst/>
              </a:prstGeom>
              <a:blipFill>
                <a:blip r:embed="rId4"/>
                <a:stretch>
                  <a:fillRect l="-910" t="-3937" r="-840" b="-157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>
            <a:extLst>
              <a:ext uri="{FF2B5EF4-FFF2-40B4-BE49-F238E27FC236}">
                <a16:creationId xmlns="" xmlns:a16="http://schemas.microsoft.com/office/drawing/2014/main" id="{981D322A-1414-4A63-828D-C5747B1297B9}"/>
              </a:ext>
            </a:extLst>
          </p:cNvPr>
          <p:cNvSpPr/>
          <p:nvPr/>
        </p:nvSpPr>
        <p:spPr>
          <a:xfrm>
            <a:off x="178176" y="395839"/>
            <a:ext cx="8685965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Definition</a:t>
            </a:r>
            <a:endParaRPr kumimoji="1" lang="zh-C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65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215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07215" y="1118526"/>
            <a:ext cx="242887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</a:rPr>
              <a:t>Random Samples</a:t>
            </a:r>
            <a:endParaRPr lang="zh-CN" altLang="en-US" sz="2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203339" y="1538790"/>
                <a:ext cx="8372237" cy="14465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The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i="1" dirty="0" err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are said to form a (simple)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random sample</a:t>
                </a:r>
                <a:r>
                  <a:rPr lang="en-US" altLang="zh-CN" sz="2200" b="1" dirty="0"/>
                  <a:t> </a:t>
                </a:r>
                <a:r>
                  <a:rPr lang="en-US" altLang="zh-CN" sz="2200" dirty="0"/>
                  <a:t>of size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  <m:r>
                      <a:rPr lang="en-US" altLang="zh-CN" sz="2200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if</a:t>
                </a:r>
              </a:p>
              <a:p>
                <a:r>
                  <a:rPr lang="en-US" altLang="zh-CN" sz="2200" b="1" dirty="0"/>
                  <a:t>1. </a:t>
                </a:r>
                <a:r>
                  <a:rPr lang="en-US" altLang="zh-CN" sz="2200" dirty="0"/>
                  <a:t>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2200" i="1" dirty="0" smtClean="0">
                        <a:latin typeface="Cambria Math"/>
                      </a:rPr>
                      <m:t>’</m:t>
                    </m:r>
                  </m:oMath>
                </a14:m>
                <a:r>
                  <a:rPr lang="en-US" altLang="zh-CN" sz="2200" dirty="0"/>
                  <a:t>s are independent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.</a:t>
                </a:r>
              </a:p>
              <a:p>
                <a:r>
                  <a:rPr lang="en-US" altLang="zh-CN" sz="2200" b="1" dirty="0"/>
                  <a:t>2. </a:t>
                </a:r>
                <a:r>
                  <a:rPr lang="en-US" altLang="zh-CN" sz="2200" dirty="0"/>
                  <a:t>Every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has the same probability distribution.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339" y="1538790"/>
                <a:ext cx="8372237" cy="1446550"/>
              </a:xfrm>
              <a:prstGeom prst="rect">
                <a:avLst/>
              </a:prstGeom>
              <a:blipFill rotWithShape="1">
                <a:blip r:embed="rId2"/>
                <a:stretch>
                  <a:fillRect l="-873" t="-2101" r="-1747" b="-75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203339" y="3068960"/>
                <a:ext cx="8372237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If conditions 1 and 2 are satisfied,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200" i="0" dirty="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altLang="zh-CN" sz="2200" i="0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0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200" i="0" dirty="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altLang="zh-CN" sz="2200" i="0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0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200" i="0" dirty="0" err="1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200" i="0" dirty="0" err="1">
                            <a:latin typeface="Cambria Math"/>
                          </a:rPr>
                          <m:t>n</m:t>
                        </m:r>
                      </m:sub>
                    </m:sSub>
                    <m:r>
                      <a:rPr lang="en-US" altLang="zh-CN" sz="2200" i="0" dirty="0" err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are said to be independent and identically distributed (</a:t>
                </a:r>
                <a:r>
                  <a:rPr lang="en-US" altLang="zh-CN" sz="2200" dirty="0" err="1"/>
                  <a:t>iid</a:t>
                </a:r>
                <a:r>
                  <a:rPr lang="en-US" altLang="zh-CN" sz="2200" dirty="0"/>
                  <a:t>).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339" y="3068960"/>
                <a:ext cx="8372237" cy="769441"/>
              </a:xfrm>
              <a:prstGeom prst="rect">
                <a:avLst/>
              </a:prstGeom>
              <a:blipFill>
                <a:blip r:embed="rId3"/>
                <a:stretch>
                  <a:fillRect l="-946" t="-3937" r="-873" b="-157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/>
          <p:cNvSpPr/>
          <p:nvPr/>
        </p:nvSpPr>
        <p:spPr>
          <a:xfrm>
            <a:off x="203339" y="3962886"/>
            <a:ext cx="860285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dirty="0"/>
              <a:t>If sampling is either with replacement or from an infinite</a:t>
            </a:r>
          </a:p>
          <a:p>
            <a:r>
              <a:rPr lang="en-US" altLang="zh-CN" sz="2200" dirty="0"/>
              <a:t>(conceptual) population, Conditions 1 and 2 are satisfied exactly.</a:t>
            </a:r>
            <a:endParaRPr lang="zh-CN" altLang="en-US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66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0325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41530" y="1152908"/>
            <a:ext cx="309751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</a:rPr>
              <a:t>A statistic’s  distribution</a:t>
            </a:r>
            <a:endParaRPr lang="zh-CN" altLang="en-US" sz="2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292328" y="3919988"/>
                <a:ext cx="8410882" cy="17851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Service time for a certain type of bank transaction is a random variable having an exponential distribution with parameter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𝜆</m:t>
                    </m:r>
                  </m:oMath>
                </a14:m>
                <a:r>
                  <a:rPr lang="en-US" altLang="zh-CN" sz="2200" dirty="0"/>
                  <a:t>. Suppose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smtClean="0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/>
                  <a:t> are service times for two different customers, assumed independent of each other. Consider the total service time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200" b="0" i="0" dirty="0" smtClean="0">
                            <a:latin typeface="Cambria Math"/>
                          </a:rPr>
                          <m:t>T</m:t>
                        </m:r>
                      </m:e>
                      <m:sub>
                        <m:r>
                          <a:rPr lang="en-US" altLang="zh-CN" sz="2200" b="0" i="0" dirty="0" smtClean="0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altLang="zh-CN" sz="2200" b="0" i="0" dirty="0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dirty="0" smtClean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dirty="0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/>
                  <a:t> for the two customers, also a statistic.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328" y="3919988"/>
                <a:ext cx="8410882" cy="1785104"/>
              </a:xfrm>
              <a:prstGeom prst="rect">
                <a:avLst/>
              </a:prstGeom>
              <a:blipFill>
                <a:blip r:embed="rId2"/>
                <a:stretch>
                  <a:fillRect l="-942" t="-2048" r="-870" b="-64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09256" y="1673805"/>
                <a:ext cx="8393954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If the population distribution is well-defined and</a:t>
                </a:r>
                <a:r>
                  <a:rPr lang="en-US" altLang="zh-CN" sz="2200" dirty="0"/>
                  <a:t> the statistic is a simple function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’</m:t>
                    </m:r>
                  </m:oMath>
                </a14:m>
                <a:r>
                  <a:rPr lang="en-US" altLang="zh-CN" sz="2200" dirty="0"/>
                  <a:t>s</a:t>
                </a:r>
                <a:r>
                  <a:rPr lang="en-US" altLang="zh-CN" sz="2200" dirty="0">
                    <a:latin typeface="+mj-lt"/>
                  </a:rPr>
                  <a:t>, </a:t>
                </a:r>
                <a:r>
                  <a:rPr lang="en-US" altLang="zh-CN" sz="2200" dirty="0"/>
                  <a:t>then the statistic’s  distribution can be obtained based on the </a:t>
                </a:r>
                <a:r>
                  <a:rPr lang="en-US" altLang="zh-CN" sz="2200" dirty="0" smtClean="0"/>
                  <a:t>joint </a:t>
                </a:r>
                <a:r>
                  <a:rPr lang="en-US" altLang="zh-CN" sz="2200" dirty="0"/>
                  <a:t>distributions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’</m:t>
                    </m:r>
                  </m:oMath>
                </a14:m>
                <a:r>
                  <a:rPr lang="en-US" altLang="zh-CN" sz="2200" dirty="0"/>
                  <a:t>s.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256" y="1673805"/>
                <a:ext cx="8393954" cy="1107996"/>
              </a:xfrm>
              <a:prstGeom prst="rect">
                <a:avLst/>
              </a:prstGeom>
              <a:blipFill rotWithShape="0">
                <a:blip r:embed="rId3"/>
                <a:stretch>
                  <a:fillRect l="-944" t="-3315" r="-944" b="-110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>
            <a:extLst>
              <a:ext uri="{FF2B5EF4-FFF2-40B4-BE49-F238E27FC236}">
                <a16:creationId xmlns="" xmlns:a16="http://schemas.microsoft.com/office/drawing/2014/main" id="{03EB50CE-BC08-4203-ACD7-FF8F9552AC57}"/>
              </a:ext>
            </a:extLst>
          </p:cNvPr>
          <p:cNvSpPr/>
          <p:nvPr/>
        </p:nvSpPr>
        <p:spPr>
          <a:xfrm>
            <a:off x="341530" y="3299561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67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587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215907" y="1083260"/>
                <a:ext cx="8229693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Both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>
                    <a:latin typeface="+mj-lt"/>
                  </a:rPr>
                  <a:t> </a:t>
                </a:r>
                <a:r>
                  <a:rPr lang="en-US" altLang="zh-CN" sz="2200" dirty="0" smtClean="0">
                    <a:latin typeface="+mj-lt"/>
                  </a:rPr>
                  <a:t>are</a:t>
                </a:r>
                <a:r>
                  <a:rPr lang="en-US" altLang="zh-CN" sz="2200" dirty="0" smtClean="0"/>
                  <a:t> </a:t>
                </a:r>
                <a:r>
                  <a:rPr lang="en-US" altLang="zh-CN" sz="2200" dirty="0"/>
                  <a:t>exponential </a:t>
                </a:r>
                <a:r>
                  <a:rPr lang="en-US" altLang="zh-CN" sz="2200" dirty="0" smtClean="0"/>
                  <a:t>distributions </a:t>
                </a:r>
                <a:r>
                  <a:rPr lang="en-US" altLang="zh-CN" sz="2200" dirty="0"/>
                  <a:t>with parameter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𝜆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, and they are </a:t>
                </a:r>
                <a:r>
                  <a:rPr lang="en-US" altLang="zh-CN" sz="2200" dirty="0"/>
                  <a:t>independent of each other</a:t>
                </a:r>
                <a:r>
                  <a:rPr lang="en-US" altLang="zh-CN" sz="2200" dirty="0">
                    <a:latin typeface="+mj-lt"/>
                  </a:rPr>
                  <a:t>. So their joint </a:t>
                </a:r>
                <a:r>
                  <a:rPr lang="en-US" altLang="zh-CN" sz="2200" dirty="0" err="1">
                    <a:latin typeface="+mj-lt"/>
                  </a:rPr>
                  <a:t>pdf</a:t>
                </a:r>
                <a:r>
                  <a:rPr lang="en-US" altLang="zh-CN" sz="2200" dirty="0">
                    <a:latin typeface="+mj-lt"/>
                  </a:rPr>
                  <a:t> is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907" y="1083260"/>
                <a:ext cx="8229693" cy="769441"/>
              </a:xfrm>
              <a:prstGeom prst="rect">
                <a:avLst/>
              </a:prstGeom>
              <a:blipFill rotWithShape="0">
                <a:blip r:embed="rId2"/>
                <a:stretch>
                  <a:fillRect l="-963" t="-4762" r="-963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96525" y="1893559"/>
                <a:ext cx="3462358" cy="4468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𝜆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𝑒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−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𝜆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sup>
                    </m:sSup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𝑒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−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𝜆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zh-CN" sz="2200" dirty="0">
                    <a:latin typeface="+mj-lt"/>
                  </a:rPr>
                  <a:t>.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25" y="1893559"/>
                <a:ext cx="3462358" cy="446854"/>
              </a:xfrm>
              <a:prstGeom prst="rect">
                <a:avLst/>
              </a:prstGeom>
              <a:blipFill rotWithShape="1">
                <a:blip r:embed="rId3"/>
                <a:stretch>
                  <a:fillRect l="-1232" t="-4110" b="-273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40187" y="2444772"/>
                <a:ext cx="507341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And thus the </a:t>
                </a:r>
                <a:r>
                  <a:rPr lang="en-US" altLang="zh-CN" sz="2200" dirty="0" err="1">
                    <a:latin typeface="+mj-lt"/>
                  </a:rPr>
                  <a:t>cdf</a:t>
                </a:r>
                <a:r>
                  <a:rPr lang="en-US" altLang="zh-CN" sz="2200" dirty="0">
                    <a:latin typeface="+mj-lt"/>
                  </a:rPr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is  for any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𝑡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≥</m:t>
                    </m:r>
                    <m:r>
                      <a:rPr lang="en-US" altLang="zh-CN" sz="2200" b="0" i="1" smtClean="0">
                        <a:latin typeface="Cambria Math"/>
                      </a:rPr>
                      <m:t>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187" y="2444772"/>
                <a:ext cx="5073413" cy="430887"/>
              </a:xfrm>
              <a:prstGeom prst="rect">
                <a:avLst/>
              </a:prstGeom>
              <a:blipFill>
                <a:blip r:embed="rId4"/>
                <a:stretch>
                  <a:fillRect l="-1561" t="-8451" b="-295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7317" y="2865057"/>
                <a:ext cx="7164590" cy="8266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𝑡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b="0" i="1" smtClean="0">
                              <a:latin typeface="Cambria Math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𝑡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hr m:val="∬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22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brk m:alnAt="23"/>
                            </m:rPr>
                            <a:rPr lang="en-US" altLang="zh-CN" sz="2200" b="0" i="1" smtClean="0">
                              <a:latin typeface="Cambria Math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r>
                            <m:rPr>
                              <m:brk m:alnAt="23"/>
                            </m:rP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𝑡</m:t>
                          </m:r>
                        </m:sub>
                        <m:sup>
                          <m:r>
                            <a:rPr lang="en-US" altLang="zh-CN" sz="2200" b="0" i="1" smtClean="0">
                              <a:latin typeface="Cambria Math"/>
                            </a:rPr>
                            <m:t> </m:t>
                          </m:r>
                        </m:sup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2200" b="0" i="1" smtClean="0">
                              <a:latin typeface="Cambria Math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b="0" i="1" smtClean="0">
                              <a:latin typeface="Cambria Math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17" y="2865057"/>
                <a:ext cx="7164590" cy="826637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466655" y="3666209"/>
                <a:ext cx="4585935" cy="5990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𝜆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nary>
                      <m:nary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𝑡</m:t>
                        </m:r>
                      </m:sup>
                      <m:e>
                        <m:sSup>
                          <m:sSup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sz="2200" i="1"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𝜆</m:t>
                            </m:r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</m:sup>
                        </m:sSup>
                        <m:d>
                          <m:d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nary>
                              <m:nary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altLang="zh-CN" sz="2200" b="0" i="1" smtClean="0">
                                    <a:latin typeface="Cambria Math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𝑡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sup>
                              <m:e>
                                <m:sSup>
                                  <m:sSupPr>
                                    <m:ctrlPr>
                                      <a:rPr lang="en-US" altLang="zh-CN" sz="2200" i="1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200" i="1">
                                        <a:latin typeface="Cambria Math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sz="2200" i="1">
                                        <a:latin typeface="Cambria Math"/>
                                      </a:rPr>
                                      <m:t>−</m:t>
                                    </m:r>
                                    <m:r>
                                      <a:rPr lang="en-US" altLang="zh-CN" sz="2200" i="1">
                                        <a:latin typeface="Cambria Math"/>
                                      </a:rPr>
                                      <m:t>𝜆</m:t>
                                    </m:r>
                                    <m:sSub>
                                      <m:sSubPr>
                                        <m:ctrlPr>
                                          <a:rPr lang="en-US" altLang="zh-CN" sz="2200" i="1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200" i="1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altLang="zh-CN" sz="2200" b="0" i="1" smtClean="0">
                                            <a:latin typeface="Cambria Math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sup>
                                </m:sSup>
                              </m:e>
                            </m:nary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200" b="0" i="1" smtClean="0">
                            <a:latin typeface="Cambria Math"/>
                          </a:rPr>
                          <m:t>𝑑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nary>
                    <m:r>
                      <a:rPr lang="en-US" altLang="zh-CN" sz="2200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6655" y="3666209"/>
                <a:ext cx="4585935" cy="59901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466655" y="4328571"/>
                <a:ext cx="2852448" cy="4468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=1−</m:t>
                      </m:r>
                      <m:sSup>
                        <m:sSup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−</m:t>
                          </m:r>
                          <m:r>
                            <a:rPr lang="en-US" altLang="zh-CN" sz="2200" i="1">
                              <a:latin typeface="Cambria Math"/>
                            </a:rPr>
                            <m:t>𝜆</m:t>
                          </m:r>
                          <m:r>
                            <a:rPr lang="en-US" altLang="zh-CN" sz="2200" b="0" i="1" smtClean="0">
                              <a:latin typeface="Cambria Math"/>
                            </a:rPr>
                            <m:t>𝑡</m:t>
                          </m:r>
                          <m:r>
                            <m:rPr>
                              <m:nor/>
                            </m:rPr>
                            <a:rPr lang="zh-CN" altLang="en-US" sz="2200" dirty="0">
                              <a:latin typeface="+mj-lt"/>
                            </a:rPr>
                            <m:t> </m:t>
                          </m:r>
                        </m:sup>
                      </m:sSup>
                      <m:r>
                        <a:rPr lang="en-US" altLang="zh-CN" sz="2200" b="0" i="1" smtClean="0">
                          <a:latin typeface="Cambria Math"/>
                        </a:rPr>
                        <m:t>−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𝜆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𝑡</m:t>
                      </m:r>
                      <m:sSup>
                        <m:sSup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altLang="zh-CN" sz="2200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2200" i="1">
                              <a:latin typeface="Cambria Math"/>
                            </a:rPr>
                            <m:t>−</m:t>
                          </m:r>
                          <m:r>
                            <a:rPr lang="en-US" altLang="zh-CN" sz="2200" i="1">
                              <a:latin typeface="Cambria Math"/>
                            </a:rPr>
                            <m:t>𝜆</m:t>
                          </m:r>
                          <m:r>
                            <a:rPr lang="en-US" altLang="zh-CN" sz="2200" i="1">
                              <a:latin typeface="Cambria Math"/>
                            </a:rPr>
                            <m:t>𝑡</m:t>
                          </m:r>
                          <m:r>
                            <m:rPr>
                              <m:nor/>
                            </m:rPr>
                            <a:rPr lang="zh-CN" altLang="en-US" sz="2200" dirty="0"/>
                            <m:t> </m:t>
                          </m:r>
                        </m:sup>
                      </m:sSup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6655" y="4328571"/>
                <a:ext cx="2852448" cy="446854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215908" y="4926349"/>
                <a:ext cx="267697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And the </a:t>
                </a:r>
                <a:r>
                  <a:rPr lang="en-US" altLang="zh-CN" sz="2200" dirty="0" err="1">
                    <a:latin typeface="+mj-lt"/>
                  </a:rPr>
                  <a:t>pdf</a:t>
                </a:r>
                <a:r>
                  <a:rPr lang="en-US" altLang="zh-CN" sz="2200" dirty="0">
                    <a:latin typeface="+mj-lt"/>
                  </a:rPr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is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908" y="4926349"/>
                <a:ext cx="2676972" cy="430887"/>
              </a:xfrm>
              <a:prstGeom prst="rect">
                <a:avLst/>
              </a:prstGeom>
              <a:blipFill rotWithShape="0">
                <a:blip r:embed="rId8"/>
                <a:stretch>
                  <a:fillRect l="-2955" t="-8451" r="-909" b="-295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2892879" y="4784354"/>
                <a:ext cx="3291029" cy="8475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𝜆</m:t>
                                    </m:r>
                                  </m:e>
                                  <m:sup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𝑡</m:t>
                                </m:r>
                                <m:sSup>
                                  <m:sSup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−</m:t>
                                    </m:r>
                                    <m:r>
                                      <a:rPr lang="en-US" altLang="zh-CN" sz="2200" b="0" i="1" smtClean="0">
                                        <a:latin typeface="Cambria Math"/>
                                      </a:rPr>
                                      <m:t>𝜆</m:t>
                                    </m:r>
                                    <m:r>
                                      <a:rPr lang="en-US" altLang="zh-CN" sz="22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𝑡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≥0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𝑡</m:t>
                                </m:r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&lt;0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2879" y="4784354"/>
                <a:ext cx="3291029" cy="847540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68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50271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274321" y="1564597"/>
                <a:ext cx="8361680" cy="4016484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A certain </a:t>
                </a:r>
                <a:r>
                  <a:rPr lang="en-US" altLang="zh-CN" sz="195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brand of MP3 player </a:t>
                </a:r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comes in three configurations: a model with 2 GB of memory, costing $80, a 4 GB model priced at $100, and an 8 GB version with a price tag of $120. If 20% of all purchasers choose the 2 GB model, 30% choose the 4 GB model, and 50% choose the 8 GB model, then the probability distribution of the cost X of a single randomly selected MP3 player purchase is given by</a:t>
                </a:r>
              </a:p>
              <a:p>
                <a:pPr algn="just"/>
                <a:endParaRPr lang="en-US" altLang="zh-CN" sz="2100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sz="1950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</a:rPr>
                  <a:t>Suppose on a particular day only two MP3 players are sold.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950" i="1" dirty="0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1</m:t>
                        </m:r>
                      </m:sub>
                    </m:sSub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=</m:t>
                    </m:r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</a:rPr>
                  <a:t>the revenue from the first sale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950" i="1" dirty="0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b>
                    </m:sSub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= </m:t>
                    </m:r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</a:rPr>
                  <a:t>the revenue from the second. Suppose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950" i="1" dirty="0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950" i="1" dirty="0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</a:rPr>
                  <a:t> are independent, each with the probability distribution shown in the table above. Table below lists possible </a:t>
                </a:r>
                <a14:m>
                  <m:oMath xmlns:m="http://schemas.openxmlformats.org/officeDocument/2006/math"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(</m:t>
                    </m:r>
                    <m:sSub>
                      <m:sSubPr>
                        <m:ctrlPr>
                          <a:rPr lang="en-US" altLang="zh-CN" sz="1950" i="1" dirty="0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1</m:t>
                        </m:r>
                      </m:sub>
                    </m:sSub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,</m:t>
                    </m:r>
                    <m:sSub>
                      <m:sSubPr>
                        <m:ctrlPr>
                          <a:rPr lang="en-US" altLang="zh-CN" sz="1950" i="1" dirty="0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b>
                    </m:sSub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) </m:t>
                    </m:r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</a:rPr>
                  <a:t>pairs, the probability of each, and the resulting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1950" i="1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sz="1950" i="1">
                            <a:latin typeface="Cambria Math" panose="02040503050406030204" pitchFamily="18" charset="0"/>
                            <a:cs typeface="Times New Roman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</a:rPr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950" i="1" dirty="0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𝑠</m:t>
                        </m:r>
                      </m:e>
                      <m:sup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</a:rPr>
                  <a:t> values. [Note that when </a:t>
                </a:r>
                <a14:m>
                  <m:oMath xmlns:m="http://schemas.openxmlformats.org/officeDocument/2006/math"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𝑛</m:t>
                    </m:r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=2,</m:t>
                    </m:r>
                    <m:sSup>
                      <m:sSupPr>
                        <m:ctrlPr>
                          <a:rPr lang="en-US" altLang="zh-CN" sz="1950" i="1" dirty="0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𝑠</m:t>
                        </m:r>
                      </m:e>
                      <m:sup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  <m:r>
                      <a:rPr lang="en-US" altLang="zh-CN" sz="1950" i="1" dirty="0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  <m:sSup>
                      <m:sSupPr>
                        <m:ctrlPr>
                          <a:rPr lang="en-US" altLang="zh-CN" sz="1950" i="1" dirty="0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1950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1950" i="1" dirty="0">
                                    <a:latin typeface="Cambria Math" charset="0"/>
                                    <a:cs typeface="Times New Roman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950" i="1" dirty="0">
                                    <a:latin typeface="Cambria Math" panose="02040503050406030204" pitchFamily="18" charset="0"/>
                                    <a:cs typeface="Times New Roman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1950" i="1" dirty="0">
                                    <a:latin typeface="Cambria Math" panose="02040503050406030204" pitchFamily="18" charset="0"/>
                                    <a:cs typeface="Times New Roman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1950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en-US" altLang="zh-CN" sz="1950" i="1">
                                    <a:latin typeface="Cambria Math" charset="0"/>
                                    <a:cs typeface="Times New Roman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1950" i="1">
                                    <a:latin typeface="Cambria Math" panose="02040503050406030204" pitchFamily="18" charset="0"/>
                                    <a:cs typeface="Times New Roman" charset="0"/>
                                  </a:rPr>
                                  <m:t>𝑥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+</m:t>
                    </m:r>
                    <m:sSup>
                      <m:sSupPr>
                        <m:ctrlPr>
                          <a:rPr lang="en-US" altLang="zh-CN" sz="1950" i="1" dirty="0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1950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1950" i="1" dirty="0">
                                    <a:latin typeface="Cambria Math" charset="0"/>
                                    <a:cs typeface="Times New Roman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950" i="1" dirty="0">
                                    <a:latin typeface="Cambria Math" panose="02040503050406030204" pitchFamily="18" charset="0"/>
                                    <a:cs typeface="Times New Roman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1950" i="1" dirty="0">
                                    <a:latin typeface="Cambria Math" panose="02040503050406030204" pitchFamily="18" charset="0"/>
                                    <a:cs typeface="Times New Roman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1950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en-US" altLang="zh-CN" sz="1950" i="1">
                                    <a:latin typeface="Cambria Math" charset="0"/>
                                    <a:cs typeface="Times New Roman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1950" i="1">
                                    <a:latin typeface="Cambria Math" panose="02040503050406030204" pitchFamily="18" charset="0"/>
                                    <a:cs typeface="Times New Roman" charset="0"/>
                                  </a:rPr>
                                  <m:t>𝑥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lang="en-US" altLang="zh-CN" sz="1950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</a:rPr>
                  <a:t>.]</a:t>
                </a: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321" y="1564597"/>
                <a:ext cx="8361680" cy="4016484"/>
              </a:xfrm>
              <a:prstGeom prst="rect">
                <a:avLst/>
              </a:prstGeom>
              <a:blipFill>
                <a:blip r:embed="rId2"/>
                <a:stretch>
                  <a:fillRect l="-729" t="-910" r="-729" b="-16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F6B97545-630C-422E-980F-137B17FD5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5741" y="3295835"/>
            <a:ext cx="3965649" cy="68754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02B3E338-3A4C-458A-889A-B15218D56227}"/>
              </a:ext>
            </a:extLst>
          </p:cNvPr>
          <p:cNvSpPr/>
          <p:nvPr/>
        </p:nvSpPr>
        <p:spPr>
          <a:xfrm>
            <a:off x="274321" y="1136390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69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742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="" xmlns:a16="http://schemas.microsoft.com/office/drawing/2014/main" id="{8EF82FA2-BF35-C24D-AA50-80F48BFDC57B}"/>
              </a:ext>
            </a:extLst>
          </p:cNvPr>
          <p:cNvSpPr/>
          <p:nvPr/>
        </p:nvSpPr>
        <p:spPr>
          <a:xfrm>
            <a:off x="353291" y="1014153"/>
            <a:ext cx="8437418" cy="490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Definition (marginal probability mass function)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="" xmlns:a16="http://schemas.microsoft.com/office/drawing/2014/main" id="{6B913181-28A3-8E4C-BD08-DC29E74BE75A}"/>
                  </a:ext>
                </a:extLst>
              </p:cNvPr>
              <p:cNvSpPr/>
              <p:nvPr/>
            </p:nvSpPr>
            <p:spPr>
              <a:xfrm>
                <a:off x="353291" y="1504604"/>
                <a:ext cx="8437418" cy="2876203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t"/>
              <a:lstStyle/>
              <a:p>
                <a:pPr algn="just"/>
                <a:r>
                  <a:rPr lang="en-US" altLang="zh-CN" sz="2000" dirty="0"/>
                  <a:t>The 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marginal probability mass function </a:t>
                </a:r>
                <a:r>
                  <a:rPr lang="en-US" altLang="zh-CN" sz="2000" dirty="0"/>
                  <a:t>of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000" b="1" dirty="0"/>
                  <a:t>, </a:t>
                </a:r>
                <a:r>
                  <a:rPr lang="en-US" altLang="zh-CN" sz="2000" dirty="0"/>
                  <a:t>denoted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en-US" altLang="zh-CN" sz="2000" i="1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sz="2000" i="1">
                        <a:latin typeface="Cambria Math"/>
                      </a:rPr>
                      <m:t>(</m:t>
                    </m:r>
                    <m:r>
                      <a:rPr lang="en-US" altLang="zh-CN" sz="2000" i="1">
                        <a:latin typeface="Cambria Math"/>
                      </a:rPr>
                      <m:t>𝑥</m:t>
                    </m:r>
                    <m:r>
                      <a:rPr lang="en-US" altLang="zh-CN" sz="2000" i="1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000" dirty="0"/>
                  <a:t>, is given by</a:t>
                </a:r>
                <a:r>
                  <a:rPr lang="zh-CN" altLang="en-US" sz="2000" dirty="0"/>
                  <a:t> </a:t>
                </a:r>
                <a:endParaRPr lang="en-US" altLang="zh-CN" sz="2000" dirty="0"/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sz="20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0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&gt;0</m:t>
                        </m:r>
                      </m:sub>
                      <m:sup/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0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</m:nary>
                  </m:oMath>
                </a14:m>
                <a:r>
                  <a:rPr lang="en-US" altLang="zh-CN" sz="2000" dirty="0"/>
                  <a:t> </a:t>
                </a:r>
              </a:p>
              <a:p>
                <a:r>
                  <a:rPr lang="en-US" altLang="zh-CN" sz="2000" dirty="0"/>
                  <a:t>for each possible value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𝑥</m:t>
                    </m:r>
                  </m:oMath>
                </a14:m>
                <a:endParaRPr lang="en-US" altLang="zh-CN" sz="2000" dirty="0"/>
              </a:p>
              <a:p>
                <a:pPr algn="just"/>
                <a:r>
                  <a:rPr lang="en-US" altLang="zh-CN" sz="2000" dirty="0"/>
                  <a:t>The 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marginal probability mass function </a:t>
                </a:r>
                <a:r>
                  <a:rPr lang="en-US" altLang="zh-CN" sz="2000" dirty="0"/>
                  <a:t>of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000" dirty="0"/>
                  <a:t> is given by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000" b="0" i="1" smtClean="0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altLang="zh-CN" sz="2000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000" b="0" i="1" smtClean="0">
                              <a:latin typeface="Cambria Math"/>
                            </a:rPr>
                            <m:t>𝑥</m:t>
                          </m:r>
                          <m:r>
                            <a:rPr lang="en-US" altLang="zh-CN" sz="2000" b="0" i="1" smtClean="0">
                              <a:latin typeface="Cambria Math"/>
                            </a:rPr>
                            <m:t>:</m:t>
                          </m:r>
                          <m:r>
                            <a:rPr lang="en-US" altLang="zh-CN" sz="2000" b="0" i="1" smtClean="0">
                              <a:latin typeface="Cambria Math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0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𝑦</m:t>
                              </m:r>
                            </m:e>
                          </m:d>
                          <m:r>
                            <a:rPr lang="en-US" altLang="zh-CN" sz="2000" b="0" i="1" smtClean="0">
                              <a:latin typeface="Cambria Math"/>
                            </a:rPr>
                            <m:t>&gt;0</m:t>
                          </m:r>
                        </m:sub>
                        <m:sup/>
                        <m:e>
                          <m:r>
                            <a:rPr lang="en-US" altLang="zh-CN" sz="2000" b="0" i="1" smtClean="0">
                              <a:latin typeface="Cambria Math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0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𝑦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altLang="zh-CN" sz="2000" dirty="0"/>
              </a:p>
              <a:p>
                <a:r>
                  <a:rPr lang="en-US" altLang="zh-CN" sz="2000" dirty="0"/>
                  <a:t> for each possible value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latin typeface="Cambria Math"/>
                      </a:rPr>
                      <m:t>𝑦</m:t>
                    </m:r>
                  </m:oMath>
                </a14:m>
                <a:r>
                  <a:rPr lang="en-US" altLang="zh-CN" sz="2000" dirty="0"/>
                  <a:t> </a:t>
                </a:r>
                <a:endParaRPr lang="zh-CN" altLang="en-US" sz="2000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6B913181-28A3-8E4C-BD08-DC29E74BE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291" y="1504604"/>
                <a:ext cx="8437418" cy="2876203"/>
              </a:xfrm>
              <a:prstGeom prst="rect">
                <a:avLst/>
              </a:prstGeom>
              <a:blipFill>
                <a:blip r:embed="rId2"/>
                <a:stretch>
                  <a:fillRect l="-722" t="-844" r="-6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433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390446" y="1166763"/>
                <a:ext cx="8334123" cy="2031325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Now to obtain the probability distribution of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, the sample average revenue per sale, we must consider each possible value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 and compute its probability. For example,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𝑥</m:t>
                        </m:r>
                      </m:e>
                    </m:acc>
                    <m:r>
                      <a:rPr lang="en-US" altLang="zh-CN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100 occurs three times in the table with probabilities .10, .09, and .10, so 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Cambria Math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cs typeface="Times New Roman" charset="0"/>
                            </a:rPr>
                            <m:t>𝑃</m:t>
                          </m:r>
                        </m:e>
                        <m:sub>
                          <m:acc>
                            <m:accPr>
                              <m:chr m:val="̅"/>
                              <m:ctrlPr>
                                <a:rPr lang="en-US" altLang="zh-CN" i="1">
                                  <a:latin typeface="Cambria Math" charset="0"/>
                                  <a:cs typeface="Times New Roman" charset="0"/>
                                </a:rPr>
                              </m:ctrlPr>
                            </m:acc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𝑋</m:t>
                              </m:r>
                            </m:e>
                          </m:acc>
                        </m:sub>
                      </m:sSub>
                      <m:d>
                        <m:dPr>
                          <m:ctrlPr>
                            <a:rPr lang="en-US" altLang="zh-CN" i="1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cs typeface="Times New Roman" charset="0"/>
                            </a:rPr>
                            <m:t>100</m:t>
                          </m:r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  <a:cs typeface="Times New Roman" charset="0"/>
                        </a:rPr>
                        <m:t>=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cs typeface="Times New Roman" charset="0"/>
                        </a:rPr>
                        <m:t>𝑃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altLang="zh-CN" i="1">
                                  <a:latin typeface="Cambria Math" charset="0"/>
                                  <a:cs typeface="Times New Roman" charset="0"/>
                                </a:rPr>
                              </m:ctrlPr>
                            </m:acc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𝑋</m:t>
                              </m:r>
                            </m:e>
                          </m:acc>
                          <m:r>
                            <a:rPr lang="en-US" altLang="zh-CN" i="1">
                              <a:latin typeface="Cambria Math" panose="02040503050406030204" pitchFamily="18" charset="0"/>
                              <a:cs typeface="Times New Roman" charset="0"/>
                            </a:rPr>
                            <m:t>=100</m:t>
                          </m:r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  <a:cs typeface="Times New Roman" charset="0"/>
                        </a:rPr>
                        <m:t>=.10+.09+.10=</m:t>
                      </m:r>
                      <m:r>
                        <a:rPr lang="en-US" altLang="zh-CN" i="1">
                          <a:latin typeface="Cambria Math" charset="0"/>
                          <a:cs typeface="Times New Roman" charset="0"/>
                        </a:rPr>
                        <m:t>0.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cs typeface="Times New Roman" charset="0"/>
                        </a:rPr>
                        <m:t>29</m:t>
                      </m:r>
                    </m:oMath>
                  </m:oMathPara>
                </a14:m>
                <a:endParaRPr lang="en-US" altLang="zh-CN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Similarly,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pitchFamily="18" charset="0"/>
                          <a:ea typeface="Times New Roman" charset="0"/>
                          <a:cs typeface="Times New Roman" charset="0"/>
                        </a:rPr>
                        <m:t>𝑃</m:t>
                      </m:r>
                      <m:sSup>
                        <m:sSupPr>
                          <m:ctrlPr>
                            <a:rPr lang="en-US" altLang="zh-CN" i="1" baseline="-25000">
                              <a:latin typeface="Cambria Math" charset="0"/>
                              <a:cs typeface="Times New Roman" charset="0"/>
                            </a:rPr>
                          </m:ctrlPr>
                        </m:sSupPr>
                        <m:e>
                          <m:r>
                            <a:rPr lang="en-US" altLang="zh-CN" i="1" baseline="-25000">
                              <a:latin typeface="Cambria Math" panose="02040503050406030204" pitchFamily="18" charset="0"/>
                              <a:cs typeface="Times New Roman" charset="0"/>
                            </a:rPr>
                            <m:t>𝑆</m:t>
                          </m:r>
                        </m:e>
                        <m:sup>
                          <m:r>
                            <a:rPr lang="en-US" altLang="zh-CN" i="1" baseline="-25000">
                              <a:latin typeface="Cambria Math" panose="02040503050406030204" pitchFamily="18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altLang="zh-CN" i="1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cs typeface="Times New Roman" charset="0"/>
                            </a:rPr>
                            <m:t>800</m:t>
                          </m:r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  <a:cs typeface="Times New Roman" charset="0"/>
                        </a:rPr>
                        <m:t>=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cs typeface="Times New Roman" charset="0"/>
                        </a:rPr>
                        <m:t>𝑃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i="1">
                                  <a:latin typeface="Cambria Math" charset="0"/>
                                  <a:cs typeface="Times New Roman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>
                              <a:latin typeface="Cambria Math" panose="02040503050406030204" pitchFamily="18" charset="0"/>
                              <a:cs typeface="Times New Roman" charset="0"/>
                            </a:rPr>
                            <m:t>=800</m:t>
                          </m:r>
                        </m:e>
                      </m:d>
                      <m:r>
                        <a:rPr lang="en-US" altLang="zh-CN">
                          <a:latin typeface="Cambria Math" panose="02040503050406030204" pitchFamily="18" charset="0"/>
                          <a:cs typeface="Times New Roman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pitchFamily="18" charset="0"/>
                          <a:cs typeface="Times New Roman" charset="0"/>
                        </a:rPr>
                        <m:t>P</m:t>
                      </m:r>
                      <m:d>
                        <m:dPr>
                          <m:ctrlPr>
                            <a:rPr lang="en-US" altLang="zh-CN" i="1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i="1" dirty="0">
                                  <a:latin typeface="Cambria Math" charset="0"/>
                                  <a:cs typeface="Times New Roman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=80,</m:t>
                          </m:r>
                          <m:sSub>
                            <m:sSubPr>
                              <m:ctrlPr>
                                <a:rPr lang="en-US" altLang="zh-CN" i="1" dirty="0">
                                  <a:latin typeface="Cambria Math" charset="0"/>
                                  <a:cs typeface="Times New Roman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=120 </m:t>
                          </m:r>
                          <m:r>
                            <a:rPr lang="en-US" altLang="zh-CN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𝑜𝑟</m:t>
                          </m:r>
                          <m:r>
                            <a:rPr lang="en-US" altLang="zh-CN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altLang="zh-CN" i="1" dirty="0">
                                  <a:latin typeface="Cambria Math" charset="0"/>
                                  <a:cs typeface="Times New Roman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=120,</m:t>
                          </m:r>
                          <m:sSub>
                            <m:sSubPr>
                              <m:ctrlPr>
                                <a:rPr lang="en-US" altLang="zh-CN" i="1" dirty="0">
                                  <a:latin typeface="Cambria Math" charset="0"/>
                                  <a:cs typeface="Times New Roman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  <a:cs typeface="Times New Roman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=80</m:t>
                          </m:r>
                        </m:e>
                      </m:d>
                    </m:oMath>
                  </m:oMathPara>
                </a14:m>
                <a:endParaRPr lang="en-US" altLang="zh-CN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marL="2430000" algn="ju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>
                          <a:latin typeface="Cambria Math" panose="02040503050406030204" pitchFamily="18" charset="0"/>
                          <a:cs typeface="Times New Roman" charset="0"/>
                        </a:rPr>
                        <m:t>   =.1+.1=.2</m:t>
                      </m:r>
                    </m:oMath>
                  </m:oMathPara>
                </a14:m>
                <a:endParaRPr lang="en-US" altLang="zh-CN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446" y="1166763"/>
                <a:ext cx="8334123" cy="2031325"/>
              </a:xfrm>
              <a:prstGeom prst="rect">
                <a:avLst/>
              </a:prstGeom>
              <a:blipFill>
                <a:blip r:embed="rId2"/>
                <a:stretch>
                  <a:fillRect l="-585" t="-1497" r="-6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1F5E03F4-3C6D-424D-BE5E-7741C05AE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627" y="3440745"/>
            <a:ext cx="4120872" cy="2434801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70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51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616826" y="1213009"/>
                <a:ext cx="8244035" cy="4455066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The complete sampling distributions of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𝑆</m:t>
                        </m:r>
                      </m:e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 appear in below.</a:t>
                </a:r>
              </a:p>
              <a:p>
                <a:pPr algn="just"/>
                <a:endParaRPr lang="en-US" altLang="zh-CN" sz="1650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sz="1650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dirty="0">
                  <a:latin typeface="Times New Roman" charset="0"/>
                  <a:cs typeface="Times New Roman" charset="0"/>
                </a:endParaRPr>
              </a:p>
              <a:p>
                <a:pPr algn="just"/>
                <a:endParaRPr lang="en-US" altLang="zh-CN" sz="1650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r>
                  <a:rPr lang="en-US" altLang="zh-CN" dirty="0">
                    <a:latin typeface="Times New Roman" charset="0"/>
                    <a:cs typeface="Times New Roman" charset="0"/>
                  </a:rPr>
                  <a:t>Figure below pictures a probability histogram for both the original distribution and the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dirty="0">
                    <a:latin typeface="Times New Roman" charset="0"/>
                    <a:cs typeface="Times New Roman" charset="0"/>
                  </a:rPr>
                  <a:t> distribution. The figure suggests first that the mean (expected value) of the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dirty="0">
                    <a:latin typeface="Times New Roman" charset="0"/>
                    <a:cs typeface="Times New Roman" charset="0"/>
                  </a:rPr>
                  <a:t>distribution is equal to the mean 106 of the original distribution, since both histograms appear to be centered at the same place. </a:t>
                </a: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826" y="1213009"/>
                <a:ext cx="8244035" cy="4455066"/>
              </a:xfrm>
              <a:prstGeom prst="rect">
                <a:avLst/>
              </a:prstGeom>
              <a:blipFill>
                <a:blip r:embed="rId2"/>
                <a:stretch>
                  <a:fillRect l="-591" t="-821" r="-29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4F396BEC-C4BF-44F3-8826-D63D1575E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753" y="1624808"/>
            <a:ext cx="3686495" cy="122311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947BBE5C-CCEC-4FBB-BC40-AC998FB36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230" y="4076483"/>
            <a:ext cx="5801228" cy="1343141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71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589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274320" y="1101034"/>
                <a:ext cx="8586541" cy="3855927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zh-CN" altLang="en-US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𝜇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zh-CN" altLang="en-US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acc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𝑋</m:t>
                            </m:r>
                          </m:e>
                        </m:acc>
                      </m:sub>
                    </m:sSub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𝐸</m:t>
                    </m:r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zh-CN" altLang="en-US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acc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𝑋</m:t>
                            </m:r>
                          </m:e>
                        </m:acc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naryPr>
                      <m:sub/>
                      <m:sup/>
                      <m:e>
                        <m:acc>
                          <m:accPr>
                            <m:chr m:val="̅"/>
                            <m:ctrlPr>
                              <a:rPr lang="zh-CN" altLang="en-US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acc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𝑥</m:t>
                            </m:r>
                          </m:e>
                        </m:acc>
                      </m:e>
                    </m:nary>
                    <m:sSub>
                      <m:sSub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𝑝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zh-CN" altLang="en-US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acc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𝑋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zh-CN" altLang="en-US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acc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𝑥</m:t>
                            </m:r>
                          </m:e>
                        </m:acc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80</m:t>
                        </m:r>
                      </m:e>
                    </m:d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.04</m:t>
                        </m:r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+…+</m:t>
                    </m:r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120</m:t>
                        </m:r>
                      </m:e>
                    </m:d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.25</m:t>
                        </m:r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=106=</m:t>
                    </m:r>
                    <m:r>
                      <a:rPr lang="zh-CN" altLang="en-US" i="1" dirty="0">
                        <a:latin typeface="Cambria Math" panose="02040503050406030204" pitchFamily="18" charset="0"/>
                        <a:cs typeface="Times New Roman" charset="0"/>
                      </a:rPr>
                      <m:t>𝜇</m:t>
                    </m:r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</a:p>
              <a:p>
                <a:pPr algn="just"/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Second, it appears that the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zh-CN" altLang="en-US" i="1" dirty="0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</m:acc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 </m:t>
                    </m:r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distribution has smaller spread (variability) than the original distribution, since probability mass has moved in toward the mean. </a:t>
                </a:r>
              </a:p>
              <a:p>
                <a:pPr algn="just"/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altLang="zh-CN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  (</m:t>
                            </m:r>
                            <m:r>
                              <a:rPr lang="zh-CN" altLang="en-US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𝜎</m:t>
                            </m:r>
                          </m:e>
                          <m:sub>
                            <m:acc>
                              <m:accPr>
                                <m:chr m:val="̅"/>
                                <m:ctrlPr>
                                  <a:rPr lang="zh-CN" altLang="en-US" i="1" dirty="0">
                                    <a:latin typeface="Cambria Math" charset="0"/>
                                    <a:cs typeface="Times New Roman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  <a:cs typeface="Times New Roman" charset="0"/>
                                  </a:rPr>
                                  <m:t>𝑋</m:t>
                                </m:r>
                              </m:e>
                            </m:acc>
                          </m:sub>
                        </m:sSub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)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  <a:cs typeface="Times New Roman" charset="0"/>
                      </a:rPr>
                      <m:t>𝑉</m:t>
                    </m:r>
                    <m:d>
                      <m:dPr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zh-CN" altLang="en-US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acc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𝑋</m:t>
                            </m:r>
                          </m:e>
                        </m:acc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altLang="zh-CN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̅"/>
                                <m:ctrlPr>
                                  <a:rPr lang="zh-CN" altLang="en-US" i="1" dirty="0">
                                    <a:latin typeface="Cambria Math" charset="0"/>
                                    <a:cs typeface="Times New Roman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  <a:cs typeface="Times New Roman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sSub>
                      <m:sSub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𝑝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zh-CN" altLang="en-US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acc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𝑋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zh-CN" altLang="en-US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acc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𝑥</m:t>
                            </m:r>
                          </m:e>
                        </m:acc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−</m:t>
                    </m:r>
                    <m:sSup>
                      <m:sSupPr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altLang="zh-CN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sSubPr>
                          <m:e>
                            <m:r>
                              <a:rPr lang="zh-CN" altLang="en-US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𝜇</m:t>
                            </m:r>
                          </m:e>
                          <m:sub>
                            <m:acc>
                              <m:accPr>
                                <m:chr m:val="̅"/>
                                <m:ctrlPr>
                                  <a:rPr lang="zh-CN" altLang="en-US" i="1" dirty="0">
                                    <a:latin typeface="Cambria Math" charset="0"/>
                                    <a:cs typeface="Times New Roman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  <a:cs typeface="Times New Roman" charset="0"/>
                                  </a:rPr>
                                  <m:t>𝑋</m:t>
                                </m:r>
                              </m:e>
                            </m:acc>
                          </m:sub>
                        </m:sSub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i="1" dirty="0">
                    <a:latin typeface="Cambria Math" panose="02040503050406030204" pitchFamily="18" charset="0"/>
                    <a:cs typeface="Times New Roman" charset="0"/>
                  </a:rPr>
                  <a:t> </a:t>
                </a:r>
              </a:p>
              <a:p>
                <a:pPr algn="just"/>
                <a:r>
                  <a:rPr lang="en-US" altLang="zh-CN" dirty="0">
                    <a:cs typeface="Times New Roman" charset="0"/>
                  </a:rPr>
                  <a:t>             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sSup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80</m:t>
                            </m:r>
                          </m:e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.04</m:t>
                        </m:r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+…+</m:t>
                    </m:r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sSup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120</m:t>
                            </m:r>
                          </m:e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.25</m:t>
                        </m:r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−</m:t>
                    </m:r>
                    <m:sSup>
                      <m:sSup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106</m:t>
                        </m:r>
                      </m:e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=122=</m:t>
                    </m:r>
                    <m:f>
                      <m:f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fPr>
                      <m:num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244</m:t>
                        </m:r>
                      </m:num>
                      <m:den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den>
                    </m:f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  <m:f>
                      <m:f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sSupPr>
                          <m:e>
                            <m:r>
                              <a:rPr lang="zh-CN" altLang="en-US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den>
                    </m:f>
                  </m:oMath>
                </a14:m>
                <a:endParaRPr lang="en-US" altLang="zh-CN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The variance of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zh-CN" altLang="en-US" i="1" dirty="0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</m:acc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 </m:t>
                    </m:r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is precisely half that of the original variance (because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𝑛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=2</m:t>
                    </m:r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). The mean value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𝑆</m:t>
                        </m:r>
                      </m:e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 is </a:t>
                </a:r>
              </a:p>
              <a:p>
                <a:pPr marL="1350000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     </m:t>
                        </m:r>
                        <m:r>
                          <a:rPr lang="zh-CN" altLang="en-US" i="1">
                            <a:latin typeface="Cambria Math" panose="02040503050406030204" pitchFamily="18" charset="0"/>
                            <a:cs typeface="Times New Roman" charset="0"/>
                          </a:rPr>
                          <m:t>𝜇</m:t>
                        </m:r>
                      </m:e>
                      <m:sub>
                        <m:sSup>
                          <m:sSupPr>
                            <m:ctrlPr>
                              <a:rPr lang="en-US" altLang="zh-CN" i="1">
                                <a:latin typeface="Cambria Math" charset="0"/>
                                <a:cs typeface="Times New Roman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𝑆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2</m:t>
                            </m:r>
                          </m:sup>
                        </m:sSup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  <a:cs typeface="Times New Roman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charset="0"/>
                                <a:cs typeface="Times New Roman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𝑆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</m:oMath>
                </a14:m>
                <a:r>
                  <a:rPr lang="en-US" altLang="zh-CN" dirty="0"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altLang="zh-CN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sSup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sSub>
                      <m:sSub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𝑝</m:t>
                        </m:r>
                      </m:e>
                      <m:sub>
                        <m:sSup>
                          <m:sSupPr>
                            <m:ctrlPr>
                              <a:rPr lang="en-US" altLang="zh-CN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sSup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𝑆</m:t>
                            </m:r>
                          </m:e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2</m:t>
                            </m:r>
                          </m:sup>
                        </m:sSup>
                      </m:sub>
                    </m:sSub>
                    <m:d>
                      <m:d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sSup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>
                          <a:latin typeface="Cambria Math" panose="02040503050406030204" pitchFamily="18" charset="0"/>
                          <a:cs typeface="Times New Roman" charset="0"/>
                        </a:rPr>
                        <m:t>       =</m:t>
                      </m:r>
                      <m:d>
                        <m:dPr>
                          <m:ctrlPr>
                            <a:rPr lang="en-US" altLang="zh-CN" i="1" dirty="0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0</m:t>
                          </m:r>
                        </m:e>
                      </m:d>
                      <m:d>
                        <m:dPr>
                          <m:ctrlPr>
                            <a:rPr lang="en-US" altLang="zh-CN" i="1" dirty="0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.38</m:t>
                          </m:r>
                        </m:e>
                      </m:d>
                      <m:r>
                        <a:rPr lang="en-US" altLang="zh-CN" i="1" dirty="0">
                          <a:latin typeface="Cambria Math" panose="02040503050406030204" pitchFamily="18" charset="0"/>
                          <a:cs typeface="Times New Roman" charset="0"/>
                        </a:rPr>
                        <m:t>+</m:t>
                      </m:r>
                      <m:d>
                        <m:dPr>
                          <m:ctrlPr>
                            <a:rPr lang="en-US" altLang="zh-CN" i="1" dirty="0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200</m:t>
                          </m:r>
                        </m:e>
                      </m:d>
                      <m:d>
                        <m:dPr>
                          <m:ctrlPr>
                            <a:rPr lang="en-US" altLang="zh-CN" i="1" dirty="0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.42</m:t>
                          </m:r>
                        </m:e>
                      </m:d>
                      <m:r>
                        <a:rPr lang="en-US" altLang="zh-CN" i="1" dirty="0">
                          <a:latin typeface="Cambria Math" panose="02040503050406030204" pitchFamily="18" charset="0"/>
                          <a:cs typeface="Times New Roman" charset="0"/>
                        </a:rPr>
                        <m:t>+</m:t>
                      </m:r>
                      <m:d>
                        <m:dPr>
                          <m:ctrlPr>
                            <a:rPr lang="en-US" altLang="zh-CN" i="1" dirty="0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800</m:t>
                          </m:r>
                        </m:e>
                      </m:d>
                      <m:d>
                        <m:dPr>
                          <m:ctrlPr>
                            <a:rPr lang="en-US" altLang="zh-CN" i="1" dirty="0">
                              <a:latin typeface="Cambria Math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en-US" altLang="zh-CN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.20</m:t>
                          </m:r>
                        </m:e>
                      </m:d>
                      <m:r>
                        <a:rPr lang="en-US" altLang="zh-CN" i="1" dirty="0">
                          <a:latin typeface="Cambria Math" panose="02040503050406030204" pitchFamily="18" charset="0"/>
                          <a:cs typeface="Times New Roman" charset="0"/>
                        </a:rPr>
                        <m:t>=244=</m:t>
                      </m:r>
                      <m:sSup>
                        <m:sSupPr>
                          <m:ctrlPr>
                            <a:rPr lang="en-US" altLang="zh-CN" i="1" dirty="0">
                              <a:latin typeface="Cambria Math" charset="0"/>
                              <a:cs typeface="Times New Roman" charset="0"/>
                            </a:rPr>
                          </m:ctrlPr>
                        </m:sSupPr>
                        <m:e>
                          <m:r>
                            <a:rPr lang="zh-CN" altLang="en-US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𝜎</m:t>
                          </m:r>
                        </m:e>
                        <m:sup>
                          <m:r>
                            <a:rPr lang="en-US" altLang="zh-CN" i="1" dirty="0">
                              <a:latin typeface="Cambria Math" panose="02040503050406030204" pitchFamily="18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altLang="zh-CN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algn="just"/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That is, the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zh-CN" altLang="en-US" i="1" dirty="0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</m:acc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 </m:t>
                    </m:r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sampling distribution is centered at the population mean </a:t>
                </a:r>
                <a14:m>
                  <m:oMath xmlns:m="http://schemas.openxmlformats.org/officeDocument/2006/math">
                    <m:r>
                      <a:rPr lang="zh-CN" altLang="en-US" i="1" dirty="0">
                        <a:latin typeface="Cambria Math" panose="02040503050406030204" pitchFamily="18" charset="0"/>
                        <a:cs typeface="Times New Roman" charset="0"/>
                      </a:rPr>
                      <m:t>𝜇</m:t>
                    </m:r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 , and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𝑆</m:t>
                        </m:r>
                      </m:e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  sampling distribution is centered at the population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zh-CN" altLang="en-US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𝜎</m:t>
                        </m:r>
                      </m:e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. If there had been four purchases on the day of interest, the sample average revenue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zh-CN" altLang="en-US" i="1" dirty="0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</m:acc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 </m:t>
                    </m:r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would be based on a random sample of four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’s. More calculation eventually yields the </a:t>
                </a:r>
                <a:r>
                  <a:rPr lang="en-US" altLang="zh-CN" dirty="0" err="1">
                    <a:latin typeface="Times New Roman" charset="0"/>
                    <a:ea typeface="Times New Roman" charset="0"/>
                    <a:cs typeface="Times New Roman" charset="0"/>
                  </a:rPr>
                  <a:t>pmf</a:t>
                </a:r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 of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zh-CN" altLang="en-US" i="1" dirty="0">
                            <a:latin typeface="Cambria Math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𝑋</m:t>
                        </m:r>
                      </m:e>
                    </m:acc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 </m:t>
                    </m:r>
                  </m:oMath>
                </a14:m>
                <a:r>
                  <a:rPr lang="en-US" altLang="zh-CN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for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𝑛</m:t>
                    </m:r>
                    <m:r>
                      <a:rPr lang="en-US" altLang="zh-CN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=4</m:t>
                    </m:r>
                  </m:oMath>
                </a14:m>
                <a:r>
                  <a:rPr lang="en-US" altLang="zh-CN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as</a:t>
                </a: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320" y="1101034"/>
                <a:ext cx="8586541" cy="3855927"/>
              </a:xfrm>
              <a:prstGeom prst="rect">
                <a:avLst/>
              </a:prstGeom>
              <a:blipFill rotWithShape="0">
                <a:blip r:embed="rId2"/>
                <a:stretch>
                  <a:fillRect l="-568" t="-11392" r="-497" b="-110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51D80075-C790-4C37-B884-B37A8346C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204" y="5128262"/>
            <a:ext cx="6109865" cy="62870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72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696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816575" y="1419415"/>
                <a:ext cx="7521026" cy="3139321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From this,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zh-CN" altLang="en-US" i="1" dirty="0">
                            <a:latin typeface="Cambria Math" panose="02040503050406030204" pitchFamily="18" charset="0"/>
                            <a:cs typeface="Times New Roman" charset="0"/>
                          </a:rPr>
                          <m:t>𝜇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zh-CN" altLang="en-US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acc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𝑋</m:t>
                            </m:r>
                          </m:e>
                        </m:acc>
                      </m:sub>
                    </m:sSub>
                    <m:r>
                      <a:rPr lang="en-US" altLang="zh-CN" i="1" dirty="0">
                        <a:latin typeface="Cambria Math" panose="02040503050406030204" pitchFamily="18" charset="0"/>
                        <a:cs typeface="Times New Roman" charset="0"/>
                      </a:rPr>
                      <m:t>=106</m:t>
                    </m:r>
                    <m:r>
                      <a:rPr lang="en-US" altLang="zh-CN" dirty="0">
                        <a:latin typeface="Cambria Math" panose="02040503050406030204" pitchFamily="18" charset="0"/>
                        <a:cs typeface="Times New Roman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altLang="zh-CN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charset="0"/>
                      </a:rPr>
                      <m:t>μ</m:t>
                    </m:r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altLang="zh-CN" i="1" dirty="0">
                                <a:latin typeface="Cambria Math" charset="0"/>
                                <a:cs typeface="Times New Roman" charset="0"/>
                              </a:rPr>
                            </m:ctrlPr>
                          </m:sSubPr>
                          <m:e>
                            <m:r>
                              <a:rPr lang="zh-CN" altLang="en-US" i="1" dirty="0">
                                <a:latin typeface="Cambria Math" panose="02040503050406030204" pitchFamily="18" charset="0"/>
                                <a:cs typeface="Times New Roman" charset="0"/>
                              </a:rPr>
                              <m:t>𝜎</m:t>
                            </m:r>
                          </m:e>
                          <m:sub>
                            <m:acc>
                              <m:accPr>
                                <m:chr m:val="̅"/>
                                <m:ctrlPr>
                                  <a:rPr lang="zh-CN" altLang="en-US" i="1" dirty="0">
                                    <a:latin typeface="Cambria Math" charset="0"/>
                                    <a:cs typeface="Times New Roman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  <a:cs typeface="Times New Roman" charset="0"/>
                                  </a:rPr>
                                  <m:t>𝑋</m:t>
                                </m:r>
                              </m:e>
                            </m:acc>
                          </m:sub>
                        </m:sSub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  <a:cs typeface="Times New Roman" charset="0"/>
                      </a:rPr>
                      <m:t>=61=</m:t>
                    </m:r>
                    <m:sSup>
                      <m:sSupPr>
                        <m:ctrlPr>
                          <a:rPr lang="en-US" altLang="zh-CN" i="1">
                            <a:latin typeface="Cambria Math" charset="0"/>
                            <a:cs typeface="Times New Roman" charset="0"/>
                          </a:rPr>
                        </m:ctrlPr>
                      </m:sSupPr>
                      <m:e>
                        <m:r>
                          <a:rPr lang="zh-CN" altLang="en-US" i="1">
                            <a:latin typeface="Cambria Math" panose="02040503050406030204" pitchFamily="18" charset="0"/>
                            <a:cs typeface="Times New Roman" charset="0"/>
                          </a:rPr>
                          <m:t>𝜎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charset="0"/>
                          </a:rPr>
                          <m:t>2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  <a:cs typeface="Times New Roman" charset="0"/>
                      </a:rPr>
                      <m:t>/4</m:t>
                    </m:r>
                  </m:oMath>
                </a14:m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. Figure below is a probability histogram of this </a:t>
                </a:r>
                <a:r>
                  <a:rPr lang="en-US" altLang="zh-CN" dirty="0" err="1">
                    <a:latin typeface="Times New Roman" charset="0"/>
                    <a:ea typeface="Times New Roman" charset="0"/>
                    <a:cs typeface="Times New Roman" charset="0"/>
                  </a:rPr>
                  <a:t>pmf</a:t>
                </a:r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.</a:t>
                </a:r>
              </a:p>
              <a:p>
                <a:pPr algn="just"/>
                <a:r>
                  <a:rPr lang="en-US" altLang="zh-CN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endParaRPr lang="en-US" altLang="zh-CN" sz="1650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  <a:p>
                <a:pPr algn="just"/>
                <a:endParaRPr lang="en-US" altLang="zh-CN" i="1" dirty="0">
                  <a:latin typeface="Cambria Math" panose="02040503050406030204" pitchFamily="18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575" y="1419415"/>
                <a:ext cx="7521026" cy="3139321"/>
              </a:xfrm>
              <a:prstGeom prst="rect">
                <a:avLst/>
              </a:prstGeom>
              <a:blipFill>
                <a:blip r:embed="rId2"/>
                <a:stretch>
                  <a:fillRect l="-729" t="-1165" r="-6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DBCFA359-2513-4D9A-B83D-D4F494F50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5929" y="2620258"/>
            <a:ext cx="3372143" cy="161748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73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8313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76924" y="1560798"/>
            <a:ext cx="841427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200" dirty="0"/>
              <a:t>The second method of obtaining information about a statistic’s distribution is to perform a simulation experiment. This method is usually used when a derivation via probability rules is too difficult or complicated to be carried out.</a:t>
            </a:r>
            <a:endParaRPr lang="zh-CN" altLang="en-US" sz="2200" dirty="0"/>
          </a:p>
        </p:txBody>
      </p:sp>
      <p:sp>
        <p:nvSpPr>
          <p:cNvPr id="3" name="矩形 2"/>
          <p:cNvSpPr/>
          <p:nvPr/>
        </p:nvSpPr>
        <p:spPr>
          <a:xfrm>
            <a:off x="386536" y="3025486"/>
            <a:ext cx="814590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dirty="0"/>
              <a:t>Such an experiment is usually done with the aid of a computer.</a:t>
            </a:r>
            <a:endParaRPr lang="zh-CN" altLang="en-US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76925" y="3479747"/>
                <a:ext cx="841427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n-lt"/>
                  </a:rPr>
                  <a:t>The essence is to obtain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altLang="zh-CN" sz="2200" i="1" dirty="0">
                    <a:latin typeface="+mn-lt"/>
                  </a:rPr>
                  <a:t> </a:t>
                </a:r>
                <a:r>
                  <a:rPr lang="en-US" altLang="zh-CN" sz="2200" dirty="0">
                    <a:latin typeface="+mn-lt"/>
                  </a:rPr>
                  <a:t>different random samples with size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dirty="0">
                    <a:latin typeface="+mn-lt"/>
                  </a:rPr>
                  <a:t> </a:t>
                </a:r>
                <a:r>
                  <a:rPr lang="en-US" altLang="zh-CN" sz="2200" dirty="0"/>
                  <a:t>with appropriate software</a:t>
                </a:r>
                <a:endParaRPr lang="zh-CN" altLang="en-US" sz="2200" dirty="0">
                  <a:latin typeface="+mn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925" y="3479747"/>
                <a:ext cx="8414276" cy="769441"/>
              </a:xfrm>
              <a:prstGeom prst="rect">
                <a:avLst/>
              </a:prstGeom>
              <a:blipFill>
                <a:blip r:embed="rId2"/>
                <a:stretch>
                  <a:fillRect l="-942" t="-4762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397961" y="4391234"/>
                <a:ext cx="8460940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For each sample, calculate the value of the statistic and construct a histogram of the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200" i="0" dirty="0" smtClean="0">
                        <a:latin typeface="Cambria Math"/>
                      </a:rPr>
                      <m:t>k</m:t>
                    </m:r>
                  </m:oMath>
                </a14:m>
                <a:r>
                  <a:rPr lang="en-US" altLang="zh-CN" sz="2200" dirty="0"/>
                  <a:t> values. This histogram gives the approximate sampling distribution of the statistic.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961" y="4391234"/>
                <a:ext cx="8460940" cy="1107996"/>
              </a:xfrm>
              <a:prstGeom prst="rect">
                <a:avLst/>
              </a:prstGeom>
              <a:blipFill>
                <a:blip r:embed="rId3"/>
                <a:stretch>
                  <a:fillRect l="-937" t="-2747" r="-937" b="-109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386536" y="1117778"/>
            <a:ext cx="77278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  <a:latin typeface="+mj-lt"/>
              </a:rPr>
              <a:t>Simulation Experiment</a:t>
            </a:r>
            <a:endParaRPr lang="zh-CN" altLang="en-US" sz="2200" dirty="0">
              <a:latin typeface="+mj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74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0344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630937" y="2080810"/>
                <a:ext cx="7936992" cy="3323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 following characteristics of an experiment must be specified: </a:t>
                </a:r>
              </a:p>
              <a:p>
                <a:endParaRPr 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marL="385763" indent="-385763">
                  <a:buAutoNum type="arabicPlain"/>
                </a:pPr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 statistic of interest 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acc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, </a:t>
                </a:r>
                <a:r>
                  <a:rPr lang="en-US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S</a:t>
                </a:r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, a particular trimmed mean, etc.) </a:t>
                </a:r>
              </a:p>
              <a:p>
                <a:pPr marL="385763" indent="-385763">
                  <a:buAutoNum type="arabicPlain"/>
                </a:pPr>
                <a:endParaRPr 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marL="385763" indent="-385763">
                  <a:buAutoNum type="arabicPlain" startAt="2"/>
                </a:pPr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 population distribution (normal with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𝜇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=</m:t>
                    </m:r>
                  </m:oMath>
                </a14:m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100 and </a:t>
                </a:r>
                <a14:m>
                  <m:oMath xmlns:m="http://schemas.openxmlformats.org/officeDocument/2006/math"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𝜎</m:t>
                    </m:r>
                    <m:r>
                      <a:rPr lang="en-US" altLang="zh-CN" sz="2100" i="1">
                        <a:latin typeface="Cambria Math" charset="0"/>
                        <a:ea typeface="Times New Roman" charset="0"/>
                        <a:cs typeface="Times New Roman" charset="0"/>
                      </a:rPr>
                      <m:t>=</m:t>
                    </m:r>
                  </m:oMath>
                </a14:m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15, uniform with lower limit </a:t>
                </a:r>
                <a:r>
                  <a:rPr lang="en-US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A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=</a:t>
                </a:r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5 and upper limit </a:t>
                </a:r>
                <a:r>
                  <a:rPr lang="en-US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B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=</a:t>
                </a:r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10, etc.) </a:t>
                </a:r>
              </a:p>
              <a:p>
                <a:pPr marL="385763" indent="-385763">
                  <a:buAutoNum type="arabicPlain" startAt="2"/>
                </a:pPr>
                <a:endParaRPr 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3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 sample size </a:t>
                </a:r>
                <a:r>
                  <a:rPr lang="en-US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n </a:t>
                </a:r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(e.g., </a:t>
                </a:r>
                <a:r>
                  <a:rPr lang="en-US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n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=</a:t>
                </a:r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10 or </a:t>
                </a:r>
                <a:r>
                  <a:rPr lang="en-US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n 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=</a:t>
                </a:r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50) </a:t>
                </a:r>
              </a:p>
              <a:p>
                <a:endParaRPr 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4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 number of replications </a:t>
                </a:r>
                <a:r>
                  <a:rPr lang="en-US" sz="2100" i="1" dirty="0">
                    <a:latin typeface="Times New Roman" charset="0"/>
                    <a:ea typeface="Times New Roman" charset="0"/>
                    <a:cs typeface="Times New Roman" charset="0"/>
                  </a:rPr>
                  <a:t>k </a:t>
                </a:r>
                <a:r>
                  <a:rPr 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(number of samples to be obtained) </a:t>
                </a: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937" y="2080810"/>
                <a:ext cx="7936992" cy="3323987"/>
              </a:xfrm>
              <a:prstGeom prst="rect">
                <a:avLst/>
              </a:prstGeom>
              <a:blipFill>
                <a:blip r:embed="rId2"/>
                <a:stretch>
                  <a:fillRect l="-922" t="-1099" b="-27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75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916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405517" y="1218369"/>
                <a:ext cx="8347323" cy="3323987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The population distribution for our first simulation study is normal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2100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charset="0"/>
                        <a:sym typeface="Wingdings" panose="05000000000000000000" pitchFamily="2" charset="2"/>
                      </a:rPr>
                      <m:t>μ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=8.25 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and </a:t>
                </a:r>
                <a14:m>
                  <m:oMath xmlns:m="http://schemas.openxmlformats.org/officeDocument/2006/math">
                    <m:r>
                      <a:rPr lang="zh-CN" altLang="en-US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𝜎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=.75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, as pictured in Figure below. [The article “Platelet Size in Myocardial Infarction” suggests this distribution for platelet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volume in individuals with no history of serious heart problems.]</a:t>
                </a: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517" y="1218369"/>
                <a:ext cx="8347323" cy="3323987"/>
              </a:xfrm>
              <a:prstGeom prst="rect">
                <a:avLst/>
              </a:prstGeom>
              <a:blipFill rotWithShape="0">
                <a:blip r:embed="rId2"/>
                <a:stretch>
                  <a:fillRect l="-877" t="-2752" r="-8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C7560DA1-B995-45E0-BA04-8D359665B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515" y="2892276"/>
            <a:ext cx="3234971" cy="164606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="" xmlns:a16="http://schemas.microsoft.com/office/drawing/2014/main" id="{A1250449-0495-4F8D-BF37-930B1BAE092D}"/>
              </a:ext>
            </a:extLst>
          </p:cNvPr>
          <p:cNvSpPr/>
          <p:nvPr/>
        </p:nvSpPr>
        <p:spPr>
          <a:xfrm>
            <a:off x="391160" y="582888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76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681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193090" y="1066985"/>
                <a:ext cx="4787283" cy="3970318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We actually performed four different experiments, with 500 replications for each one. In the first experiment, 500 samples of </a:t>
                </a:r>
              </a:p>
              <a:p>
                <a:pPr algn="just"/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𝑛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=5 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observations each were generated using Minitab, and the sample sizes for the other three were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𝑛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=10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,</a:t>
                </a:r>
                <a:r>
                  <a:rPr lang="en-US" altLang="zh-CN" sz="2100" dirty="0"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𝑛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=20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,and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𝑛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=30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, respectively. The sample mean was calculated for each sample, and the resulting histograms of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100" i="1">
                            <a:latin typeface="Cambria Math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zh-CN" sz="2100" i="1">
                            <a:latin typeface="Cambria Math" panose="02040503050406030204" pitchFamily="18" charset="0"/>
                            <a:cs typeface="Times New Roman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values appear in the Figure (a):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n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=5; (b):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n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=10; (c):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n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=20; (d):</a:t>
                </a:r>
                <a:r>
                  <a:rPr lang="en-US" altLang="zh-CN" sz="2100" i="1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n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=30.</a:t>
                </a: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090" y="1066985"/>
                <a:ext cx="4787283" cy="3970318"/>
              </a:xfrm>
              <a:prstGeom prst="rect">
                <a:avLst/>
              </a:prstGeom>
              <a:blipFill>
                <a:blip r:embed="rId2"/>
                <a:stretch>
                  <a:fillRect l="-1529" t="-922" r="-1529" b="-23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0673761F-4820-4C1D-BAB7-7CA3F4D22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9753" y="1066985"/>
            <a:ext cx="4033637" cy="472403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77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29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405517" y="1178384"/>
                <a:ext cx="8455343" cy="3647152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</a:t>
                </a:r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Remark:     </a:t>
                </a:r>
              </a:p>
              <a:p>
                <a:pPr algn="just"/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 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1 The first thing to notice about the histograms is </a:t>
                </a:r>
                <a:r>
                  <a:rPr lang="en-US" altLang="zh-CN" sz="210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their shape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. </a:t>
                </a:r>
                <a:r>
                  <a:rPr lang="en-US" altLang="zh-CN" sz="210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To a reasonable approximation, each of the four looks like a normal curve.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The resemblance would be even more striking if each histogram had been based on many more than 500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100" i="1">
                            <a:latin typeface="Cambria Math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zh-CN" sz="2100" i="1">
                            <a:latin typeface="Cambria Math" panose="02040503050406030204" pitchFamily="18" charset="0"/>
                            <a:cs typeface="Times New Roman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values. Second, each histogram is centered approximately at 8.25, the mean of the population being sampled. </a:t>
                </a:r>
              </a:p>
              <a:p>
                <a:pPr algn="just"/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  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2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The final aspect of the histograms to note is </a:t>
                </a:r>
                <a:r>
                  <a:rPr lang="en-US" altLang="zh-CN" sz="210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their spread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relative to one another. </a:t>
                </a:r>
                <a:r>
                  <a:rPr lang="en-US" altLang="zh-CN" sz="210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The larger the value of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𝑛</m:t>
                    </m:r>
                  </m:oMath>
                </a14:m>
                <a:r>
                  <a:rPr lang="en-US" altLang="zh-CN" sz="210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, the more concentrated is the sampling distribution about the mean value.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For the larger sample sizes, most of the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100" i="1">
                            <a:latin typeface="Cambria Math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zh-CN" sz="2100" i="1">
                            <a:latin typeface="Cambria Math" panose="02040503050406030204" pitchFamily="18" charset="0"/>
                            <a:cs typeface="Times New Roman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values are quite close to 8.25. This is </a:t>
                </a:r>
                <a:r>
                  <a:rPr lang="en-US" altLang="zh-CN" sz="210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the effect of averaging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. 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100" b="1" i="1">
                            <a:latin typeface="Cambria Math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zh-CN" sz="2100" b="1" i="1">
                            <a:latin typeface="Cambria Math" panose="02040503050406030204" pitchFamily="18" charset="0"/>
                            <a:cs typeface="Times New Roman" charset="0"/>
                            <a:sym typeface="Wingdings" panose="05000000000000000000" pitchFamily="2" charset="2"/>
                          </a:rPr>
                          <m:t>𝑿</m:t>
                        </m:r>
                      </m:e>
                    </m:acc>
                  </m:oMath>
                </a14:m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based on a large </a:t>
                </a:r>
                <a14:m>
                  <m:oMath xmlns:m="http://schemas.openxmlformats.org/officeDocument/2006/math">
                    <m:r>
                      <a:rPr lang="en-US" altLang="zh-CN" sz="2100" b="1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𝒏</m:t>
                    </m:r>
                  </m:oMath>
                </a14:m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tends to be closer to </a:t>
                </a:r>
                <a14:m>
                  <m:oMath xmlns:m="http://schemas.openxmlformats.org/officeDocument/2006/math">
                    <m:r>
                      <a:rPr lang="zh-CN" altLang="en-US" sz="2100" b="1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𝝁</m:t>
                    </m:r>
                  </m:oMath>
                </a14:m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than does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100" b="1" i="1">
                            <a:latin typeface="Cambria Math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zh-CN" sz="2100" b="1" i="1">
                            <a:latin typeface="Cambria Math" panose="02040503050406030204" pitchFamily="18" charset="0"/>
                            <a:cs typeface="Times New Roman" charset="0"/>
                            <a:sym typeface="Wingdings" panose="05000000000000000000" pitchFamily="2" charset="2"/>
                          </a:rPr>
                          <m:t>𝑿</m:t>
                        </m:r>
                      </m:e>
                    </m:acc>
                  </m:oMath>
                </a14:m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based on a small </a:t>
                </a:r>
                <a14:m>
                  <m:oMath xmlns:m="http://schemas.openxmlformats.org/officeDocument/2006/math">
                    <m:r>
                      <a:rPr lang="en-US" altLang="zh-CN" sz="2100" b="1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𝒏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. </a:t>
                </a: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517" y="1178384"/>
                <a:ext cx="8455343" cy="3647152"/>
              </a:xfrm>
              <a:prstGeom prst="rect">
                <a:avLst/>
              </a:prstGeom>
              <a:blipFill>
                <a:blip r:embed="rId2"/>
                <a:stretch>
                  <a:fillRect l="-865" t="-1002" r="-3605" b="-233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78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169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411480" y="978672"/>
                <a:ext cx="8502646" cy="4939814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Consider a simulation experiment in which the population distribution is quite skewed. The figure below shows the density curve for lifetimes of a certain type of electronic control [this is actually a lognormal distribution with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𝐸</m:t>
                    </m:r>
                    <m:d>
                      <m:dPr>
                        <m:ctrlP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altLang="zh-CN" sz="2100" i="1" dirty="0">
                                <a:latin typeface="Cambria Math" charset="0"/>
                                <a:ea typeface="Times New Roman" charset="0"/>
                                <a:cs typeface="Times New Roman" charset="0"/>
                                <a:sym typeface="Wingdings" panose="05000000000000000000" pitchFamily="2" charset="2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sz="2100" dirty="0">
                                <a:latin typeface="Cambria Math" panose="02040503050406030204" pitchFamily="18" charset="0"/>
                                <a:ea typeface="Times New Roman" charset="0"/>
                                <a:cs typeface="Times New Roman" charset="0"/>
                                <a:sym typeface="Wingdings" panose="05000000000000000000" pitchFamily="2" charset="2"/>
                              </a:rPr>
                              <m:t>ln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CN" sz="2100" i="1" dirty="0">
                                    <a:latin typeface="Cambria Math" charset="0"/>
                                    <a:ea typeface="Times New Roman" charset="0"/>
                                    <a:cs typeface="Times New Roman" charset="0"/>
                                    <a:sym typeface="Wingdings" panose="05000000000000000000" pitchFamily="2" charset="2"/>
                                  </a:rPr>
                                </m:ctrlPr>
                              </m:dPr>
                              <m:e>
                                <m:r>
                                  <a:rPr lang="en-US" altLang="zh-CN" sz="2100" i="1" dirty="0">
                                    <a:latin typeface="Cambria Math" panose="02040503050406030204" pitchFamily="18" charset="0"/>
                                    <a:ea typeface="Times New Roman" charset="0"/>
                                    <a:cs typeface="Times New Roman" charset="0"/>
                                    <a:sym typeface="Wingdings" panose="05000000000000000000" pitchFamily="2" charset="2"/>
                                  </a:rPr>
                                  <m:t>𝑋</m:t>
                                </m:r>
                              </m:e>
                            </m:d>
                          </m:e>
                        </m:func>
                      </m:e>
                    </m:d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=3 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𝑉</m:t>
                    </m:r>
                    <m:d>
                      <m:dPr>
                        <m:ctrlP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altLang="zh-CN" sz="2100" i="1" dirty="0">
                                <a:latin typeface="Cambria Math" charset="0"/>
                                <a:ea typeface="Times New Roman" charset="0"/>
                                <a:cs typeface="Times New Roman" charset="0"/>
                                <a:sym typeface="Wingdings" panose="05000000000000000000" pitchFamily="2" charset="2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sz="2100" dirty="0">
                                <a:latin typeface="Cambria Math" panose="02040503050406030204" pitchFamily="18" charset="0"/>
                                <a:ea typeface="Times New Roman" charset="0"/>
                                <a:cs typeface="Times New Roman" charset="0"/>
                                <a:sym typeface="Wingdings" panose="05000000000000000000" pitchFamily="2" charset="2"/>
                              </a:rPr>
                              <m:t>ln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CN" sz="2100" i="1" dirty="0">
                                    <a:latin typeface="Cambria Math" charset="0"/>
                                    <a:ea typeface="Times New Roman" charset="0"/>
                                    <a:cs typeface="Times New Roman" charset="0"/>
                                    <a:sym typeface="Wingdings" panose="05000000000000000000" pitchFamily="2" charset="2"/>
                                  </a:rPr>
                                </m:ctrlPr>
                              </m:dPr>
                              <m:e>
                                <m:r>
                                  <a:rPr lang="en-US" altLang="zh-CN" sz="2100" i="1" dirty="0">
                                    <a:latin typeface="Cambria Math" panose="02040503050406030204" pitchFamily="18" charset="0"/>
                                    <a:ea typeface="Times New Roman" charset="0"/>
                                    <a:cs typeface="Times New Roman" charset="0"/>
                                    <a:sym typeface="Wingdings" panose="05000000000000000000" pitchFamily="2" charset="2"/>
                                  </a:rPr>
                                  <m:t>𝑋</m:t>
                                </m:r>
                              </m:e>
                            </m:d>
                          </m:e>
                        </m:func>
                      </m:e>
                    </m:d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=.16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]. Again the statistic of interest is the </a:t>
                </a:r>
                <a:r>
                  <a:rPr lang="en-US" altLang="zh-CN" sz="210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sample mean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100" i="1">
                            <a:solidFill>
                              <a:srgbClr val="FF0000"/>
                            </a:solidFill>
                            <a:latin typeface="Cambria Math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zh-CN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Times New Roman" charset="0"/>
                            <a:sym typeface="Wingdings" panose="05000000000000000000" pitchFamily="2" charset="2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10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. The experiment utilized </a:t>
                </a:r>
                <a:r>
                  <a:rPr lang="en-US" altLang="zh-CN" sz="210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500 replications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and considered the same four sample sizes as in Example 4. The resulting histograms along with a normal probability plot from Minitab for the 500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100" i="1">
                            <a:latin typeface="Cambria Math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zh-CN" sz="2100" i="1">
                            <a:latin typeface="Cambria Math" panose="02040503050406030204" pitchFamily="18" charset="0"/>
                            <a:cs typeface="Times New Roman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values based on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𝑛</m:t>
                    </m:r>
                    <m:r>
                      <a:rPr lang="en-US" altLang="zh-CN" sz="210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=30 </m:t>
                    </m:r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are shown in the second figure .</a:t>
                </a: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  <a:p>
                <a:pPr algn="just"/>
                <a:endParaRPr lang="en-US" altLang="zh-CN" sz="2100" dirty="0">
                  <a:latin typeface="Times New Roman" charset="0"/>
                  <a:ea typeface="Times New Roman" charset="0"/>
                  <a:cs typeface="Times New Roman" charset="0"/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480" y="978672"/>
                <a:ext cx="8502646" cy="4939814"/>
              </a:xfrm>
              <a:prstGeom prst="rect">
                <a:avLst/>
              </a:prstGeom>
              <a:blipFill>
                <a:blip r:embed="rId2"/>
                <a:stretch>
                  <a:fillRect l="-861" t="-864" r="-8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3989ACFE-1E98-4F0D-ACB1-69AF13CD33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1604" y="3583509"/>
            <a:ext cx="3160792" cy="231189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8F9AEBB2-2833-49B0-9631-FBC0542A41AD}"/>
              </a:ext>
            </a:extLst>
          </p:cNvPr>
          <p:cNvSpPr/>
          <p:nvPr/>
        </p:nvSpPr>
        <p:spPr>
          <a:xfrm>
            <a:off x="411480" y="478178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79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274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="" xmlns:a16="http://schemas.microsoft.com/office/drawing/2014/main" id="{8B8731FC-C25F-46E5-AA52-E8489FD05A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9572" y="873370"/>
                <a:ext cx="8776008" cy="3830977"/>
              </a:xfrm>
            </p:spPr>
            <p:txBody>
              <a:bodyPr/>
              <a:lstStyle/>
              <a:p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use of the word marginal here is a consequence of the fact that if the joint </a:t>
                </a:r>
                <a:r>
                  <a:rPr lang="en-US" altLang="zh-CN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pmf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displayed in a rectangular table as</a:t>
                </a: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 algn="just">
                  <a:buNone/>
                </a:pP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then the row totals give the marginal </a:t>
                </a:r>
                <a:r>
                  <a:rPr lang="en-US" altLang="zh-CN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pmf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of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the column totals give the marginal </a:t>
                </a:r>
                <a:r>
                  <a:rPr lang="en-US" altLang="zh-CN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pmf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of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B8731FC-C25F-46E5-AA52-E8489FD05A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9572" y="873370"/>
                <a:ext cx="8776008" cy="3830977"/>
              </a:xfrm>
              <a:blipFill>
                <a:blip r:embed="rId2"/>
                <a:stretch>
                  <a:fillRect l="-694" r="-694" b="-4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组合 3">
            <a:extLst>
              <a:ext uri="{FF2B5EF4-FFF2-40B4-BE49-F238E27FC236}">
                <a16:creationId xmlns="" xmlns:a16="http://schemas.microsoft.com/office/drawing/2014/main" id="{0E496463-29BD-4E7C-9DB7-AD4CDFE96771}"/>
              </a:ext>
            </a:extLst>
          </p:cNvPr>
          <p:cNvGrpSpPr/>
          <p:nvPr/>
        </p:nvGrpSpPr>
        <p:grpSpPr>
          <a:xfrm>
            <a:off x="1428773" y="2009080"/>
            <a:ext cx="4784343" cy="1485165"/>
            <a:chOff x="881590" y="3338990"/>
            <a:chExt cx="4784343" cy="14851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="" xmlns:a16="http://schemas.microsoft.com/office/drawing/2014/main" id="{4B8148C6-3BC9-4051-8A95-8E90C777A156}"/>
                    </a:ext>
                  </a:extLst>
                </p:cNvPr>
                <p:cNvSpPr txBox="1"/>
                <p:nvPr/>
              </p:nvSpPr>
              <p:spPr>
                <a:xfrm>
                  <a:off x="881590" y="3583178"/>
                  <a:ext cx="1083630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𝑝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)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1590" y="3583178"/>
                  <a:ext cx="1083630" cy="430887"/>
                </a:xfrm>
                <a:prstGeom prst="rect">
                  <a:avLst/>
                </a:prstGeom>
                <a:blipFill rotWithShape="1">
                  <a:blip r:embed="rId3"/>
                  <a:stretch>
                    <a:fillRect b="-1831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" name="直接连接符 5">
              <a:extLst>
                <a:ext uri="{FF2B5EF4-FFF2-40B4-BE49-F238E27FC236}">
                  <a16:creationId xmlns="" xmlns:a16="http://schemas.microsoft.com/office/drawing/2014/main" id="{42006DDC-661C-44A2-9918-8AC1F2703412}"/>
                </a:ext>
              </a:extLst>
            </p:cNvPr>
            <p:cNvCxnSpPr/>
            <p:nvPr/>
          </p:nvCxnSpPr>
          <p:spPr>
            <a:xfrm>
              <a:off x="1030418" y="4104075"/>
              <a:ext cx="4635515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>
              <a:extLst>
                <a:ext uri="{FF2B5EF4-FFF2-40B4-BE49-F238E27FC236}">
                  <a16:creationId xmlns="" xmlns:a16="http://schemas.microsoft.com/office/drawing/2014/main" id="{C756CEFC-1699-4CFF-896A-820862FA4FE7}"/>
                </a:ext>
              </a:extLst>
            </p:cNvPr>
            <p:cNvCxnSpPr/>
            <p:nvPr/>
          </p:nvCxnSpPr>
          <p:spPr>
            <a:xfrm>
              <a:off x="2323812" y="3609020"/>
              <a:ext cx="0" cy="1215135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="" xmlns:a16="http://schemas.microsoft.com/office/drawing/2014/main" id="{0980DA8D-9FCE-4614-8684-14586AD936EF}"/>
                    </a:ext>
                  </a:extLst>
                </p:cNvPr>
                <p:cNvSpPr txBox="1"/>
                <p:nvPr/>
              </p:nvSpPr>
              <p:spPr>
                <a:xfrm>
                  <a:off x="3696834" y="3338990"/>
                  <a:ext cx="425116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𝑦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6834" y="3338990"/>
                  <a:ext cx="425116" cy="430887"/>
                </a:xfrm>
                <a:prstGeom prst="rect">
                  <a:avLst/>
                </a:prstGeom>
                <a:blipFill rotWithShape="1">
                  <a:blip r:embed="rId4"/>
                  <a:stretch>
                    <a:fillRect b="-11268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="" xmlns:a16="http://schemas.microsoft.com/office/drawing/2014/main" id="{6B7EE9AA-7EA3-4783-8E29-ED13AF725AB6}"/>
                    </a:ext>
                  </a:extLst>
                </p:cNvPr>
                <p:cNvSpPr txBox="1"/>
                <p:nvPr/>
              </p:nvSpPr>
              <p:spPr>
                <a:xfrm>
                  <a:off x="971600" y="4059070"/>
                  <a:ext cx="422423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200" b="0" i="1" smtClean="0">
                            <a:latin typeface="Cambria Math"/>
                          </a:rPr>
                          <m:t>𝑥</m:t>
                        </m:r>
                      </m:oMath>
                    </m:oMathPara>
                  </a14:m>
                  <a:endParaRPr lang="zh-CN" altLang="en-US" sz="22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1600" y="4059070"/>
                  <a:ext cx="422423" cy="430887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="" xmlns:a16="http://schemas.microsoft.com/office/drawing/2014/main" id="{95B6F867-A225-4A00-9491-B0A7C2064384}"/>
                    </a:ext>
                  </a:extLst>
                </p:cNvPr>
                <p:cNvSpPr txBox="1"/>
                <p:nvPr/>
              </p:nvSpPr>
              <p:spPr>
                <a:xfrm>
                  <a:off x="2726795" y="367318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3333FF"/>
                            </a:solidFill>
                            <a:latin typeface="Cambria Math"/>
                          </a:rPr>
                          <m:t>0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3333FF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26795" y="3673188"/>
                  <a:ext cx="397865" cy="400110"/>
                </a:xfrm>
                <a:prstGeom prst="rect">
                  <a:avLst/>
                </a:prstGeom>
                <a:blipFill rotWithShape="1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="" xmlns:a16="http://schemas.microsoft.com/office/drawing/2014/main" id="{DDF4E010-E693-4C1A-A4EE-1C485140F310}"/>
                    </a:ext>
                  </a:extLst>
                </p:cNvPr>
                <p:cNvSpPr txBox="1"/>
                <p:nvPr/>
              </p:nvSpPr>
              <p:spPr>
                <a:xfrm>
                  <a:off x="3703246" y="368541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3333FF"/>
                            </a:solidFill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3333FF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03246" y="3685418"/>
                  <a:ext cx="397865" cy="400110"/>
                </a:xfrm>
                <a:prstGeom prst="rect">
                  <a:avLst/>
                </a:prstGeom>
                <a:blipFill rotWithShape="1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="" xmlns:a16="http://schemas.microsoft.com/office/drawing/2014/main" id="{D61D45BA-597F-46CD-BEA1-7A1C523C2B36}"/>
                    </a:ext>
                  </a:extLst>
                </p:cNvPr>
                <p:cNvSpPr txBox="1"/>
                <p:nvPr/>
              </p:nvSpPr>
              <p:spPr>
                <a:xfrm>
                  <a:off x="4572738" y="367318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3333FF"/>
                            </a:solidFill>
                            <a:latin typeface="Cambria Math"/>
                          </a:rPr>
                          <m:t>2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3333FF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72738" y="3673188"/>
                  <a:ext cx="397865" cy="400110"/>
                </a:xfrm>
                <a:prstGeom prst="rect">
                  <a:avLst/>
                </a:prstGeom>
                <a:blipFill rotWithShape="1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="" xmlns:a16="http://schemas.microsoft.com/office/drawing/2014/main" id="{7D340619-1793-44FA-8FD3-C5D0AE8FD6B8}"/>
                    </a:ext>
                  </a:extLst>
                </p:cNvPr>
                <p:cNvSpPr txBox="1"/>
                <p:nvPr/>
              </p:nvSpPr>
              <p:spPr>
                <a:xfrm>
                  <a:off x="1755868" y="4059070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1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FF0000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55868" y="4059070"/>
                  <a:ext cx="397865" cy="400110"/>
                </a:xfrm>
                <a:prstGeom prst="rect">
                  <a:avLst/>
                </a:prstGeom>
                <a:blipFill rotWithShape="1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="" xmlns:a16="http://schemas.microsoft.com/office/drawing/2014/main" id="{FA0DEBA4-DAF4-446C-AFFB-76FEE8C5538A}"/>
                    </a:ext>
                  </a:extLst>
                </p:cNvPr>
                <p:cNvSpPr txBox="1"/>
                <p:nvPr/>
              </p:nvSpPr>
              <p:spPr>
                <a:xfrm>
                  <a:off x="1768031" y="4393268"/>
                  <a:ext cx="3978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2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FF0000"/>
                    </a:solidFill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68031" y="4393268"/>
                  <a:ext cx="397865" cy="400110"/>
                </a:xfrm>
                <a:prstGeom prst="rect">
                  <a:avLst/>
                </a:prstGeom>
                <a:blipFill rotWithShape="1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="" xmlns:a16="http://schemas.microsoft.com/office/drawing/2014/main" id="{994C3FC6-D5A8-4417-B362-D5DB45B3C6F7}"/>
                    </a:ext>
                  </a:extLst>
                </p:cNvPr>
                <p:cNvSpPr txBox="1"/>
                <p:nvPr/>
              </p:nvSpPr>
              <p:spPr>
                <a:xfrm>
                  <a:off x="2620195" y="4059070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0.1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20195" y="4059070"/>
                  <a:ext cx="593431" cy="400110"/>
                </a:xfrm>
                <a:prstGeom prst="rect">
                  <a:avLst/>
                </a:prstGeom>
                <a:blipFill rotWithShape="1"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="" xmlns:a16="http://schemas.microsoft.com/office/drawing/2014/main" id="{1A32CAD2-31CC-44FF-9FB7-2F8A79EB6C6A}"/>
                    </a:ext>
                  </a:extLst>
                </p:cNvPr>
                <p:cNvSpPr txBox="1"/>
                <p:nvPr/>
              </p:nvSpPr>
              <p:spPr>
                <a:xfrm>
                  <a:off x="4466138" y="4059070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0.2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66138" y="4059070"/>
                  <a:ext cx="593431" cy="400110"/>
                </a:xfrm>
                <a:prstGeom prst="rect">
                  <a:avLst/>
                </a:prstGeom>
                <a:blipFill rotWithShape="1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="" xmlns:a16="http://schemas.microsoft.com/office/drawing/2014/main" id="{4F784349-F070-49F9-93C2-2AEB4DF31AAE}"/>
                    </a:ext>
                  </a:extLst>
                </p:cNvPr>
                <p:cNvSpPr txBox="1"/>
                <p:nvPr/>
              </p:nvSpPr>
              <p:spPr>
                <a:xfrm>
                  <a:off x="3593440" y="4033228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0.2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93440" y="4033228"/>
                  <a:ext cx="593431" cy="400110"/>
                </a:xfrm>
                <a:prstGeom prst="rect">
                  <a:avLst/>
                </a:prstGeom>
                <a:blipFill rotWithShape="1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="" xmlns:a16="http://schemas.microsoft.com/office/drawing/2014/main" id="{A23F5FE3-6D11-4921-9689-3EE3285B1616}"/>
                    </a:ext>
                  </a:extLst>
                </p:cNvPr>
                <p:cNvSpPr txBox="1"/>
                <p:nvPr/>
              </p:nvSpPr>
              <p:spPr>
                <a:xfrm>
                  <a:off x="2610479" y="4398498"/>
                  <a:ext cx="73609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0.05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0479" y="4398498"/>
                  <a:ext cx="736099" cy="400110"/>
                </a:xfrm>
                <a:prstGeom prst="rect">
                  <a:avLst/>
                </a:prstGeom>
                <a:blipFill rotWithShape="1"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="" xmlns:a16="http://schemas.microsoft.com/office/drawing/2014/main" id="{56AB6F45-73E5-4CE3-BF04-7BFCEAAFE83D}"/>
                    </a:ext>
                  </a:extLst>
                </p:cNvPr>
                <p:cNvSpPr txBox="1"/>
                <p:nvPr/>
              </p:nvSpPr>
              <p:spPr>
                <a:xfrm>
                  <a:off x="3600589" y="4393268"/>
                  <a:ext cx="73609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0.15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9" name="TextBox 1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00589" y="4393268"/>
                  <a:ext cx="736099" cy="400110"/>
                </a:xfrm>
                <a:prstGeom prst="rect">
                  <a:avLst/>
                </a:prstGeom>
                <a:blipFill rotWithShape="1"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="" xmlns:a16="http://schemas.microsoft.com/office/drawing/2014/main" id="{73D6E46A-812B-4E9E-9D50-2AFEF2A536D9}"/>
                    </a:ext>
                  </a:extLst>
                </p:cNvPr>
                <p:cNvSpPr txBox="1"/>
                <p:nvPr/>
              </p:nvSpPr>
              <p:spPr>
                <a:xfrm>
                  <a:off x="4466138" y="4374105"/>
                  <a:ext cx="59343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latin typeface="Cambria Math"/>
                          </a:rPr>
                          <m:t>0.3</m:t>
                        </m:r>
                      </m:oMath>
                    </m:oMathPara>
                  </a14:m>
                  <a:endParaRPr lang="zh-CN" altLang="en-US" sz="20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20" name="TextBox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66138" y="4374105"/>
                  <a:ext cx="593431" cy="400110"/>
                </a:xfrm>
                <a:prstGeom prst="rect">
                  <a:avLst/>
                </a:prstGeom>
                <a:blipFill rotWithShape="1"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1">
                <a:extLst>
                  <a:ext uri="{FF2B5EF4-FFF2-40B4-BE49-F238E27FC236}">
                    <a16:creationId xmlns="" xmlns:a16="http://schemas.microsoft.com/office/drawing/2014/main" id="{BC93EF1B-D898-4543-992F-E64CAEB15142}"/>
                  </a:ext>
                </a:extLst>
              </p:cNvPr>
              <p:cNvSpPr txBox="1"/>
              <p:nvPr/>
            </p:nvSpPr>
            <p:spPr>
              <a:xfrm>
                <a:off x="5679575" y="3055900"/>
                <a:ext cx="59343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0.5</m:t>
                      </m:r>
                    </m:oMath>
                  </m:oMathPara>
                </a14:m>
                <a:endParaRPr lang="zh-CN" altLang="en-US" sz="2000" dirty="0">
                  <a:solidFill>
                    <a:srgbClr val="FF0000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1" name="TextBox 21">
                <a:extLst>
                  <a:ext uri="{FF2B5EF4-FFF2-40B4-BE49-F238E27FC236}">
                    <a16:creationId xmlns:a16="http://schemas.microsoft.com/office/drawing/2014/main" id="{BC93EF1B-D898-4543-992F-E64CAEB151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9575" y="3055900"/>
                <a:ext cx="593431" cy="400110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="" xmlns:a16="http://schemas.microsoft.com/office/drawing/2014/main" id="{770B27D2-5057-44B1-A3ED-D4744BE8AB84}"/>
                  </a:ext>
                </a:extLst>
              </p:cNvPr>
              <p:cNvSpPr txBox="1"/>
              <p:nvPr/>
            </p:nvSpPr>
            <p:spPr>
              <a:xfrm>
                <a:off x="5679574" y="2744548"/>
                <a:ext cx="59343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0.5</m:t>
                      </m:r>
                    </m:oMath>
                  </m:oMathPara>
                </a14:m>
                <a:endParaRPr lang="zh-CN" altLang="en-US" sz="2000" dirty="0">
                  <a:solidFill>
                    <a:srgbClr val="FF0000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70B27D2-5057-44B1-A3ED-D4744BE8AB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9574" y="2744548"/>
                <a:ext cx="593431" cy="40011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2">
                <a:extLst>
                  <a:ext uri="{FF2B5EF4-FFF2-40B4-BE49-F238E27FC236}">
                    <a16:creationId xmlns="" xmlns:a16="http://schemas.microsoft.com/office/drawing/2014/main" id="{7BE0CB4A-0ADF-43C0-98C5-0608E7C3F4D5}"/>
                  </a:ext>
                </a:extLst>
              </p:cNvPr>
              <p:cNvSpPr txBox="1"/>
              <p:nvPr/>
            </p:nvSpPr>
            <p:spPr>
              <a:xfrm>
                <a:off x="3167378" y="3456212"/>
                <a:ext cx="73609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0.15</m:t>
                      </m:r>
                    </m:oMath>
                  </m:oMathPara>
                </a14:m>
                <a:endParaRPr lang="zh-CN" altLang="en-US" sz="2000" dirty="0">
                  <a:solidFill>
                    <a:srgbClr val="3333FF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4" name="TextBox 22">
                <a:extLst>
                  <a:ext uri="{FF2B5EF4-FFF2-40B4-BE49-F238E27FC236}">
                    <a16:creationId xmlns:a16="http://schemas.microsoft.com/office/drawing/2014/main" id="{7BE0CB4A-0ADF-43C0-98C5-0608E7C3F4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7378" y="3456212"/>
                <a:ext cx="736099" cy="40011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2">
                <a:extLst>
                  <a:ext uri="{FF2B5EF4-FFF2-40B4-BE49-F238E27FC236}">
                    <a16:creationId xmlns="" xmlns:a16="http://schemas.microsoft.com/office/drawing/2014/main" id="{AEAF771A-DB5D-458E-B4FF-5B69F982A2D4}"/>
                  </a:ext>
                </a:extLst>
              </p:cNvPr>
              <p:cNvSpPr txBox="1"/>
              <p:nvPr/>
            </p:nvSpPr>
            <p:spPr>
              <a:xfrm>
                <a:off x="4147772" y="3456212"/>
                <a:ext cx="73609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0.</m:t>
                      </m:r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5</m:t>
                      </m:r>
                    </m:oMath>
                  </m:oMathPara>
                </a14:m>
                <a:endParaRPr lang="zh-CN" altLang="en-US" sz="2000" dirty="0">
                  <a:solidFill>
                    <a:srgbClr val="3333FF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5" name="TextBox 22">
                <a:extLst>
                  <a:ext uri="{FF2B5EF4-FFF2-40B4-BE49-F238E27FC236}">
                    <a16:creationId xmlns:a16="http://schemas.microsoft.com/office/drawing/2014/main" id="{AEAF771A-DB5D-458E-B4FF-5B69F982A2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7772" y="3456212"/>
                <a:ext cx="736099" cy="400110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2">
                <a:extLst>
                  <a:ext uri="{FF2B5EF4-FFF2-40B4-BE49-F238E27FC236}">
                    <a16:creationId xmlns="" xmlns:a16="http://schemas.microsoft.com/office/drawing/2014/main" id="{AD56CE9F-2E34-4E1C-9E09-D615B7F167F5}"/>
                  </a:ext>
                </a:extLst>
              </p:cNvPr>
              <p:cNvSpPr txBox="1"/>
              <p:nvPr/>
            </p:nvSpPr>
            <p:spPr>
              <a:xfrm>
                <a:off x="5022137" y="3468698"/>
                <a:ext cx="59343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3333FF"/>
                          </a:solidFill>
                          <a:latin typeface="Cambria Math"/>
                        </a:rPr>
                        <m:t>0.5</m:t>
                      </m:r>
                    </m:oMath>
                  </m:oMathPara>
                </a14:m>
                <a:endParaRPr lang="zh-CN" altLang="en-US" sz="2000" dirty="0">
                  <a:solidFill>
                    <a:srgbClr val="3333FF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6" name="TextBox 22">
                <a:extLst>
                  <a:ext uri="{FF2B5EF4-FFF2-40B4-BE49-F238E27FC236}">
                    <a16:creationId xmlns:a16="http://schemas.microsoft.com/office/drawing/2014/main" id="{AD56CE9F-2E34-4E1C-9E09-D615B7F167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2137" y="3468698"/>
                <a:ext cx="593432" cy="400110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8562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4" grpId="0"/>
      <p:bldP spid="25" grpId="0"/>
      <p:bldP spid="26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4FA422C6-F84F-4E32-9EB7-AFC4A6F062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26"/>
          <a:stretch/>
        </p:blipFill>
        <p:spPr>
          <a:xfrm rot="16200000">
            <a:off x="960565" y="919583"/>
            <a:ext cx="3754649" cy="501883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52691B12-DC81-4460-B293-D1D48A9EFE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9" t="19986" r="62210" b="15221"/>
          <a:stretch/>
        </p:blipFill>
        <p:spPr>
          <a:xfrm rot="16200000">
            <a:off x="6017692" y="1825517"/>
            <a:ext cx="2166674" cy="3215936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80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8386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>
                <a:extLst>
                  <a:ext uri="{FF2B5EF4-FFF2-40B4-BE49-F238E27FC236}">
                    <a16:creationId xmlns="" xmlns:a16="http://schemas.microsoft.com/office/drawing/2014/main" id="{94E214EB-97A4-49A4-B0FA-9BD34E56C252}"/>
                  </a:ext>
                </a:extLst>
              </p:cNvPr>
              <p:cNvSpPr/>
              <p:nvPr/>
            </p:nvSpPr>
            <p:spPr>
              <a:xfrm>
                <a:off x="338401" y="877872"/>
                <a:ext cx="8176950" cy="4293483"/>
              </a:xfrm>
              <a:prstGeom prst="rect">
                <a:avLst/>
              </a:prstGeom>
              <a:gradFill>
                <a:gsLst>
                  <a:gs pos="0">
                    <a:schemeClr val="lt1">
                      <a:tint val="90000"/>
                      <a:satMod val="92000"/>
                      <a:lumMod val="120000"/>
                    </a:schemeClr>
                  </a:gs>
                  <a:gs pos="100000">
                    <a:schemeClr val="lt1">
                      <a:shade val="98000"/>
                      <a:satMod val="120000"/>
                      <a:lumMod val="98000"/>
                    </a:schemeClr>
                  </a:gs>
                </a:gsLst>
                <a:path path="circle">
                  <a:fillToRect l="50000" t="50000" r="100000" b="100000"/>
                </a:path>
              </a:gradFill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       </a:t>
                </a:r>
                <a:r>
                  <a:rPr lang="en-US" altLang="zh-CN" sz="195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Unlike the normal case, these histograms all differ in shape. In particular, they become progressively less skewed as the sample size </a:t>
                </a:r>
                <a:r>
                  <a:rPr lang="en-US" altLang="zh-CN" sz="1950" i="1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n</a:t>
                </a:r>
                <a:r>
                  <a:rPr lang="en-US" altLang="zh-CN" sz="195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increases</a:t>
                </a:r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. The average of the 500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1950" i="1">
                            <a:latin typeface="Cambria Math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zh-CN" sz="1950" i="1">
                            <a:latin typeface="Cambria Math" panose="02040503050406030204" pitchFamily="18" charset="0"/>
                            <a:cs typeface="Times New Roman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values for the four different sample sizes are all quite close to the mean value of the population distribution. If each histogram had been based on an unending sequence of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1950" i="1">
                            <a:latin typeface="Cambria Math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zh-CN" sz="1950" i="1">
                            <a:latin typeface="Cambria Math" panose="02040503050406030204" pitchFamily="18" charset="0"/>
                            <a:cs typeface="Times New Roman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values rather than just 500, all four would have been centered at exactly 21.7584. Thus different values of </a:t>
                </a:r>
                <a14:m>
                  <m:oMath xmlns:m="http://schemas.openxmlformats.org/officeDocument/2006/math"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𝑛</m:t>
                    </m:r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change the shape but not the center of the sampling distribution of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1950" i="1">
                            <a:latin typeface="Cambria Math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zh-CN" sz="1950" i="1">
                            <a:latin typeface="Cambria Math" panose="02040503050406030204" pitchFamily="18" charset="0"/>
                            <a:cs typeface="Times New Roman" charset="0"/>
                            <a:sym typeface="Wingdings" panose="05000000000000000000" pitchFamily="2" charset="2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. </a:t>
                </a:r>
              </a:p>
              <a:p>
                <a:pPr algn="just"/>
                <a:r>
                  <a:rPr lang="zh-CN" altLang="en-US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    </a:t>
                </a:r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Comparison of the four histograms in the second figure also shows that as </a:t>
                </a:r>
                <a14:m>
                  <m:oMath xmlns:m="http://schemas.openxmlformats.org/officeDocument/2006/math"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𝑛</m:t>
                    </m:r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increases, </a:t>
                </a:r>
                <a:r>
                  <a:rPr lang="en-US" altLang="zh-CN" sz="1950" dirty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the spread of the histograms decreases</a:t>
                </a:r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. Increasing </a:t>
                </a:r>
                <a14:m>
                  <m:oMath xmlns:m="http://schemas.openxmlformats.org/officeDocument/2006/math"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𝑛</m:t>
                    </m:r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results in a greater degree of concentration about the population mean value and makes the histogram look more like a normal curve. The histogram of Figure (d) and the normal probability plot in Figure (e) provide convincing evidence that a sample size of </a:t>
                </a:r>
                <a14:m>
                  <m:oMath xmlns:m="http://schemas.openxmlformats.org/officeDocument/2006/math"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𝑛</m:t>
                    </m:r>
                    <m:r>
                      <a:rPr lang="en-US" altLang="zh-CN" sz="1950" i="1" dirty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  <a:sym typeface="Wingdings" panose="05000000000000000000" pitchFamily="2" charset="2"/>
                      </a:rPr>
                      <m:t>=30 </m:t>
                    </m:r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is sufficient to overcome the skewness of the population distribution and give an approximately normal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1950" i="1">
                            <a:latin typeface="Cambria Math" charset="0"/>
                            <a:cs typeface="Times New Roman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zh-CN" sz="1950" i="1">
                            <a:latin typeface="Cambria Math" panose="02040503050406030204" pitchFamily="18" charset="0"/>
                            <a:cs typeface="Times New Roman" charset="0"/>
                            <a:sym typeface="Wingdings" panose="05000000000000000000" pitchFamily="2" charset="2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1950" dirty="0">
                    <a:latin typeface="Times New Roman" charset="0"/>
                    <a:ea typeface="Times New Roman" charset="0"/>
                    <a:cs typeface="Times New Roman" charset="0"/>
                    <a:sym typeface="Wingdings" panose="05000000000000000000" pitchFamily="2" charset="2"/>
                  </a:rPr>
                  <a:t> sampling distribution.</a:t>
                </a:r>
              </a:p>
            </p:txBody>
          </p:sp>
        </mc:Choice>
        <mc:Fallback xmlns=""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94E214EB-97A4-49A4-B0FA-9BD34E56C2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401" y="877872"/>
                <a:ext cx="8176950" cy="4293483"/>
              </a:xfrm>
              <a:prstGeom prst="rect">
                <a:avLst/>
              </a:prstGeom>
              <a:blipFill>
                <a:blip r:embed="rId2"/>
                <a:stretch>
                  <a:fillRect l="-746" t="-710" r="-746" b="-17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81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541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2">
            <a:extLst>
              <a:ext uri="{FF2B5EF4-FFF2-40B4-BE49-F238E27FC236}">
                <a16:creationId xmlns="" xmlns:a16="http://schemas.microsoft.com/office/drawing/2014/main" id="{89DC732A-A9F6-4E55-8D56-FE95C20AF2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3530" y="1107281"/>
            <a:ext cx="6070889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en-US" altLang="zh-CN" sz="33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Several</a:t>
            </a:r>
            <a:r>
              <a:rPr kumimoji="1" lang="zh-CN" altLang="en-US" sz="33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3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frequently-used</a:t>
            </a:r>
            <a:r>
              <a:rPr kumimoji="1" lang="zh-CN" altLang="en-US" sz="33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3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statistics</a:t>
            </a:r>
            <a:r>
              <a:rPr kumimoji="1" lang="zh-CN" altLang="en-US" sz="33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         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="" xmlns:a16="http://schemas.microsoft.com/office/drawing/2014/main" id="{9261F156-EB16-4FA9-B9A2-56EE02249E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940" y="2537112"/>
            <a:ext cx="2649682" cy="47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Sample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mean:</a:t>
            </a:r>
            <a:endParaRPr lang="en-US" altLang="zh-CN" sz="21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33" name="Rectangle 5">
                <a:extLst>
                  <a:ext uri="{FF2B5EF4-FFF2-40B4-BE49-F238E27FC236}">
                    <a16:creationId xmlns="" xmlns:a16="http://schemas.microsoft.com/office/drawing/2014/main" id="{B6E7C5B8-3F83-49FA-9625-457934D92F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2420" y="1729979"/>
                <a:ext cx="7725640" cy="5224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30000"/>
                  </a:lnSpc>
                </a:pPr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Suppose</a:t>
                </a:r>
                <a:r>
                  <a:rPr lang="zh-CN" altLang="en-US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zh-CN" alt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zh-CN" alt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,⋯,</m:t>
                    </m:r>
                    <m:sSub>
                      <m:sSubPr>
                        <m:ctrlP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zh-CN" alt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400" dirty="0"/>
                  <a:t> </a:t>
                </a:r>
                <a:r>
                  <a:rPr lang="zh-CN" altLang="en-US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is</a:t>
                </a:r>
                <a:r>
                  <a:rPr lang="zh-CN" altLang="en-US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specimen</a:t>
                </a:r>
                <a:r>
                  <a:rPr lang="zh-CN" altLang="en-US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of</a:t>
                </a:r>
                <a:r>
                  <a:rPr lang="zh-CN" altLang="en-US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b="1" dirty="0">
                    <a:latin typeface="Times New Roman" charset="0"/>
                    <a:ea typeface="Times New Roman" charset="0"/>
                    <a:cs typeface="Times New Roman" charset="0"/>
                  </a:rPr>
                  <a:t>population </a:t>
                </a:r>
                <a14:m>
                  <m:oMath xmlns:m="http://schemas.openxmlformats.org/officeDocument/2006/math">
                    <m:r>
                      <a:rPr lang="en-US" altLang="zh-CN" sz="2100" b="1" i="1" smtClean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𝑿</m:t>
                    </m:r>
                  </m:oMath>
                </a14:m>
                <a:endParaRPr lang="zh-CN" altLang="en-US" sz="2100" b="1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5133" name="Rectangle 5">
                <a:extLst>
                  <a:ext uri="{FF2B5EF4-FFF2-40B4-BE49-F238E27FC236}">
                    <a16:creationId xmlns:a16="http://schemas.microsoft.com/office/drawing/2014/main" id="{B6E7C5B8-3F83-49FA-9625-457934D92F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62420" y="1729979"/>
                <a:ext cx="7725640" cy="522451"/>
              </a:xfrm>
              <a:prstGeom prst="rect">
                <a:avLst/>
              </a:prstGeom>
              <a:blipFill>
                <a:blip r:embed="rId3"/>
                <a:stretch>
                  <a:fillRect l="-947" b="-2235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320" name="Object 8">
                <a:extLst>
                  <a:ext uri="{FF2B5EF4-FFF2-40B4-BE49-F238E27FC236}">
                    <a16:creationId xmlns="" xmlns:a16="http://schemas.microsoft.com/office/drawing/2014/main" id="{A00AB5A9-57B6-4252-A9C9-0A525386AD94}"/>
                  </a:ext>
                </a:extLst>
              </p:cNvPr>
              <p:cNvSpPr txBox="1"/>
              <p:nvPr/>
            </p:nvSpPr>
            <p:spPr bwMode="auto">
              <a:xfrm>
                <a:off x="3454400" y="2340738"/>
                <a:ext cx="1728788" cy="93345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bar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ba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320" name="Object 8">
                <a:extLst>
                  <a:ext uri="{FF2B5EF4-FFF2-40B4-BE49-F238E27FC236}">
                    <a16:creationId xmlns:a16="http://schemas.microsoft.com/office/drawing/2014/main" id="{A00AB5A9-57B6-4252-A9C9-0A525386AD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54400" y="2340738"/>
                <a:ext cx="1728788" cy="9334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 Box 9">
            <a:extLst>
              <a:ext uri="{FF2B5EF4-FFF2-40B4-BE49-F238E27FC236}">
                <a16:creationId xmlns="" xmlns:a16="http://schemas.microsoft.com/office/drawing/2014/main" id="{D319388B-2887-4D49-86E3-3729EE1AAB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939" y="3320654"/>
            <a:ext cx="2519471" cy="47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Sample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variance:</a:t>
            </a:r>
            <a:endParaRPr lang="en-US" altLang="zh-CN" sz="21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Object 9">
                <a:extLst>
                  <a:ext uri="{FF2B5EF4-FFF2-40B4-BE49-F238E27FC236}">
                    <a16:creationId xmlns="" xmlns:a16="http://schemas.microsoft.com/office/drawing/2014/main" id="{D51DCAAF-1A4D-4D8D-B1BC-E38661C44586}"/>
                  </a:ext>
                </a:extLst>
              </p:cNvPr>
              <p:cNvSpPr txBox="1"/>
              <p:nvPr/>
            </p:nvSpPr>
            <p:spPr bwMode="auto">
              <a:xfrm>
                <a:off x="3187700" y="3190875"/>
                <a:ext cx="3990975" cy="88423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∗2</m:t>
                          </m:r>
                        </m:sup>
                      </m:sSubSup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bar>
                                    <m:barPr>
                                      <m:pos m:val="top"/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bar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bar>
                                </m:e>
                              </m:d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6" name="Object 9">
                <a:extLst>
                  <a:ext uri="{FF2B5EF4-FFF2-40B4-BE49-F238E27FC236}">
                    <a16:creationId xmlns:a16="http://schemas.microsoft.com/office/drawing/2014/main" id="{D51DCAAF-1A4D-4D8D-B1BC-E38661C445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87700" y="3190875"/>
                <a:ext cx="3990975" cy="88423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82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8828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4" grpId="0"/>
      <p:bldP spid="13315" grpId="0"/>
      <p:bldP spid="5133" grpId="0"/>
      <p:bldP spid="13320" grpId="0"/>
      <p:bldP spid="16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="" xmlns:a16="http://schemas.microsoft.com/office/drawing/2014/main" id="{65521AA0-301B-47EA-BE9B-D8B6AF7BD8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81" y="1431132"/>
            <a:ext cx="4114799" cy="467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Sample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k</a:t>
            </a: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-</a:t>
            </a:r>
            <a:r>
              <a:rPr lang="en-US" altLang="zh-CN" sz="2100" b="1" dirty="0" err="1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th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origin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moment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368" name="Object 8">
                <a:extLst>
                  <a:ext uri="{FF2B5EF4-FFF2-40B4-BE49-F238E27FC236}">
                    <a16:creationId xmlns="" xmlns:a16="http://schemas.microsoft.com/office/drawing/2014/main" id="{9358480B-23B6-4EBA-ACFF-5418EE376700}"/>
                  </a:ext>
                </a:extLst>
              </p:cNvPr>
              <p:cNvSpPr txBox="1"/>
              <p:nvPr/>
            </p:nvSpPr>
            <p:spPr bwMode="auto">
              <a:xfrm>
                <a:off x="5062538" y="1228725"/>
                <a:ext cx="1947862" cy="9318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barPr>
                        <m:e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</m:e>
                      </m:ba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5368" name="Object 8">
                <a:extLst>
                  <a:ext uri="{FF2B5EF4-FFF2-40B4-BE49-F238E27FC236}">
                    <a16:creationId xmlns:a16="http://schemas.microsoft.com/office/drawing/2014/main" id="{9358480B-23B6-4EBA-ACFF-5418EE3767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62538" y="1228725"/>
                <a:ext cx="1947862" cy="93186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369" name="Rectangle 9">
            <a:extLst>
              <a:ext uri="{FF2B5EF4-FFF2-40B4-BE49-F238E27FC236}">
                <a16:creationId xmlns="" xmlns:a16="http://schemas.microsoft.com/office/drawing/2014/main" id="{4A150789-3F41-4B89-B56B-1F859F710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81" y="2509838"/>
            <a:ext cx="4418733" cy="467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Sample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k</a:t>
            </a: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-</a:t>
            </a:r>
            <a:r>
              <a:rPr lang="en-US" altLang="zh-CN" sz="2100" b="1" dirty="0" err="1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th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center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moment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370" name="Object 10">
                <a:extLst>
                  <a:ext uri="{FF2B5EF4-FFF2-40B4-BE49-F238E27FC236}">
                    <a16:creationId xmlns="" xmlns:a16="http://schemas.microsoft.com/office/drawing/2014/main" id="{B97B196E-EF39-4BF1-8145-0ED3A5E41939}"/>
                  </a:ext>
                </a:extLst>
              </p:cNvPr>
              <p:cNvSpPr txBox="1"/>
              <p:nvPr/>
            </p:nvSpPr>
            <p:spPr bwMode="auto">
              <a:xfrm>
                <a:off x="4994275" y="2239963"/>
                <a:ext cx="2084388" cy="93345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bar>
                                    <m:barPr>
                                      <m:pos m:val="top"/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bar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bar>
                                </m:e>
                              </m:d>
                            </m:e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5370" name="Object 10">
                <a:extLst>
                  <a:ext uri="{FF2B5EF4-FFF2-40B4-BE49-F238E27FC236}">
                    <a16:creationId xmlns:a16="http://schemas.microsoft.com/office/drawing/2014/main" id="{B97B196E-EF39-4BF1-8145-0ED3A5E419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94275" y="2239963"/>
                <a:ext cx="2084388" cy="93345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9">
            <a:extLst>
              <a:ext uri="{FF2B5EF4-FFF2-40B4-BE49-F238E27FC236}">
                <a16:creationId xmlns="" xmlns:a16="http://schemas.microsoft.com/office/drawing/2014/main" id="{C7BCCFBC-DFF3-4778-BB9B-3F0020FACB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81" y="3588545"/>
            <a:ext cx="3882520" cy="467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Rank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order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statistic</a:t>
            </a:r>
            <a:r>
              <a:rPr lang="zh-CN" altLang="en-US" sz="21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366281" y="4192779"/>
                <a:ext cx="8298653" cy="1092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   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Arrange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 err="1">
                    <a:latin typeface="Times New Roman" charset="0"/>
                    <a:ea typeface="Times New Roman" charset="0"/>
                    <a:cs typeface="Times New Roman" charset="0"/>
                  </a:rPr>
                  <a:t>rvs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,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2</m:t>
                        </m:r>
                      </m:sub>
                    </m:sSub>
                    <m:r>
                      <a:rPr lang="en-US" altLang="zh-CN" sz="2100" i="1" dirty="0">
                        <a:latin typeface="Cambria Math" charset="0"/>
                        <a:ea typeface="Times New Roman" charset="0"/>
                        <a:cs typeface="Times New Roman" charset="0"/>
                      </a:rPr>
                      <m:t>,</m:t>
                    </m:r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100" i="1" dirty="0">
                        <a:latin typeface="Cambria Math" charset="0"/>
                        <a:ea typeface="Times New Roman" charset="0"/>
                        <a:cs typeface="Times New Roman" charset="0"/>
                      </a:rPr>
                      <m:t>⋯,</m:t>
                    </m:r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100" i="1" dirty="0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with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order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from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minimum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to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the</a:t>
                </a:r>
                <a:r>
                  <a:rPr lang="zh-CN" altLang="en-US" sz="21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altLang="zh-CN" sz="2100" dirty="0">
                    <a:latin typeface="Times New Roman" charset="0"/>
                    <a:ea typeface="Times New Roman" charset="0"/>
                    <a:cs typeface="Times New Roman" charset="0"/>
                  </a:rPr>
                  <a:t>maximum: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(1)</m:t>
                          </m:r>
                        </m:sub>
                      </m:sSub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≤</m:t>
                      </m:r>
                      <m:sSub>
                        <m:sSub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𝑋</m:t>
                          </m:r>
                        </m:e>
                        <m:sub>
                          <m:d>
                            <m:dPr>
                              <m:ctrlP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altLang="zh-CN" sz="2100" i="1">
                                  <a:latin typeface="Cambria Math" charset="0"/>
                                  <a:ea typeface="Times New Roman" charset="0"/>
                                  <a:cs typeface="Times New Roman" charset="0"/>
                                </a:rPr>
                                <m:t>2</m:t>
                              </m:r>
                            </m:e>
                          </m:d>
                        </m:sub>
                      </m:sSub>
                      <m:r>
                        <a:rPr lang="en-US" altLang="zh-CN" sz="2100" i="1"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≤⋯≤</m:t>
                      </m:r>
                      <m:sSub>
                        <m:sSubPr>
                          <m:ctrlP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(</m:t>
                          </m:r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𝑛</m:t>
                          </m:r>
                          <m:r>
                            <a:rPr lang="en-US" altLang="zh-CN" sz="2100" i="1">
                              <a:latin typeface="Cambria Math" charset="0"/>
                              <a:ea typeface="Times New Roman" charset="0"/>
                              <a:cs typeface="Times New Roman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en-US" sz="21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281" y="4192779"/>
                <a:ext cx="8298653" cy="1092928"/>
              </a:xfrm>
              <a:prstGeom prst="rect">
                <a:avLst/>
              </a:prstGeom>
              <a:blipFill>
                <a:blip r:embed="rId7"/>
                <a:stretch>
                  <a:fillRect l="-882" t="-3352" b="-39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83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9424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5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5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2" grpId="0"/>
      <p:bldP spid="15368" grpId="0"/>
      <p:bldP spid="15369" grpId="0"/>
      <p:bldP spid="15370" grpId="0"/>
      <p:bldP spid="13" grpId="0"/>
      <p:bldP spid="2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="" xmlns:a16="http://schemas.microsoft.com/office/drawing/2014/main" id="{BE9B1677-8679-4F85-BB74-0CB2350C8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569369"/>
            <a:ext cx="7886700" cy="1719262"/>
          </a:xfr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altLang="zh-CN" dirty="0"/>
              <a:t>5.4 The distribution of the Sample Mean</a:t>
            </a:r>
            <a:endParaRPr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84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997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46188" y="1587261"/>
                <a:ext cx="8558733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In the next chapter, we will use the sample mean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>
                    <a:latin typeface="+mj-lt"/>
                  </a:rPr>
                  <a:t> to estimate the population mean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𝜇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188" y="1587261"/>
                <a:ext cx="8558733" cy="769441"/>
              </a:xfrm>
              <a:prstGeom prst="rect">
                <a:avLst/>
              </a:prstGeom>
              <a:blipFill>
                <a:blip r:embed="rId2"/>
                <a:stretch>
                  <a:fillRect l="-926" t="-3937" r="-926" b="-157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240730" y="2528900"/>
                <a:ext cx="8516354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Before the data becomes available, the sample observations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dirty="0"/>
                  <a:t> are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. And thus the sample mean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</m:acc>
                    <m:r>
                      <a:rPr lang="en-US" altLang="zh-CN" sz="2200" i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is also a random variable.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730" y="2528900"/>
                <a:ext cx="8516354" cy="1107996"/>
              </a:xfrm>
              <a:prstGeom prst="rect">
                <a:avLst/>
              </a:prstGeom>
              <a:blipFill>
                <a:blip r:embed="rId3"/>
                <a:stretch>
                  <a:fillRect l="-930" t="-3297" r="-858" b="-104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227295" y="3667752"/>
                <a:ext cx="8516354" cy="12493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Observe that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acc>
                    <m:r>
                      <a:rPr lang="en-US" altLang="zh-CN" sz="2200" b="0" i="1" smtClean="0">
                        <a:latin typeface="Cambria Math"/>
                      </a:rPr>
                      <m:t>=(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+⋯+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∙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1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𝑛</m:t>
                        </m:r>
                      </m:den>
                    </m:f>
                  </m:oMath>
                </a14:m>
                <a:r>
                  <a:rPr lang="en-US" altLang="zh-CN" sz="2200" dirty="0">
                    <a:latin typeface="+mj-lt"/>
                  </a:rPr>
                  <a:t>. We can easily obtain </a:t>
                </a:r>
                <a:r>
                  <a:rPr lang="en-US" altLang="zh-CN" sz="2200" dirty="0"/>
                  <a:t>the following proposition, which gives the relationships between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𝐸</m:t>
                    </m:r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acc>
                      <m:accPr>
                        <m:chr m:val="̅"/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</m:acc>
                    <m:r>
                      <a:rPr lang="en-US" altLang="zh-CN" sz="22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𝜇</m:t>
                    </m:r>
                    <m:r>
                      <a:rPr lang="en-US" altLang="zh-CN" sz="2200" i="1">
                        <a:latin typeface="Cambria Math"/>
                      </a:rPr>
                      <m:t>,</m:t>
                    </m:r>
                  </m:oMath>
                </a14:m>
                <a:r>
                  <a:rPr lang="en-US" altLang="zh-CN" sz="2200" dirty="0"/>
                  <a:t> and also among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𝑉</m:t>
                    </m:r>
                    <m:r>
                      <a:rPr lang="en-US" altLang="zh-CN" sz="2200" i="1" dirty="0">
                        <a:latin typeface="Cambria Math"/>
                      </a:rPr>
                      <m:t>(</m:t>
                    </m:r>
                    <m:acc>
                      <m:accPr>
                        <m:chr m:val="̅"/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</m:acc>
                    <m:r>
                      <a:rPr lang="en-US" altLang="zh-CN" sz="2200" i="1" dirty="0">
                        <a:latin typeface="Cambria Math"/>
                      </a:rPr>
                      <m:t>), </m:t>
                    </m:r>
                  </m:oMath>
                </a14:m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𝜎</m:t>
                        </m:r>
                      </m:e>
                      <m:sup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sz="2200" dirty="0"/>
                  <a:t>, and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295" y="3667752"/>
                <a:ext cx="8516354" cy="1249381"/>
              </a:xfrm>
              <a:prstGeom prst="rect">
                <a:avLst/>
              </a:prstGeom>
              <a:blipFill>
                <a:blip r:embed="rId4"/>
                <a:stretch>
                  <a:fillRect l="-931" r="-931" b="-92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85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806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225834" y="1448780"/>
                <a:ext cx="8516354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i="1" dirty="0" err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be a random sample from a distribution with mean value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𝜇</m:t>
                    </m:r>
                  </m:oMath>
                </a14:m>
                <a:r>
                  <a:rPr lang="en-US" altLang="zh-CN" sz="2200" dirty="0"/>
                  <a:t> and standard deviation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𝜎</m:t>
                    </m:r>
                  </m:oMath>
                </a14:m>
                <a:r>
                  <a:rPr lang="en-US" altLang="zh-CN" sz="2200" dirty="0"/>
                  <a:t>. Then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834" y="1448780"/>
                <a:ext cx="8516354" cy="769441"/>
              </a:xfrm>
              <a:prstGeom prst="rect">
                <a:avLst/>
              </a:prstGeom>
              <a:blipFill>
                <a:blip r:embed="rId3"/>
                <a:stretch>
                  <a:fillRect l="-931" t="-4762" r="-931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25834" y="2238342"/>
                <a:ext cx="6660741" cy="8072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AutoNum type="arabicPeriod"/>
                </a:pP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</m:acc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200" b="0" i="1" smtClean="0">
                            <a:latin typeface="Cambria Math"/>
                          </a:rPr>
                          <m:t>μ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</m:acc>
                      </m:sub>
                    </m:sSub>
                    <m:r>
                      <a:rPr lang="en-US" altLang="zh-CN" sz="2200" b="0" i="0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𝜇</m:t>
                    </m:r>
                  </m:oMath>
                </a14:m>
                <a:endParaRPr lang="en-US" altLang="zh-CN" sz="2200" b="0" dirty="0">
                  <a:latin typeface="+mj-lt"/>
                </a:endParaRPr>
              </a:p>
              <a:p>
                <a:pPr marL="457200" indent="-457200">
                  <a:buAutoNum type="arabicPeriod"/>
                </a:pP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</m:acc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bSup>
                      <m:sSub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𝜎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</m:acc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bSup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𝜎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altLang="zh-CN" sz="2200" b="0" i="1" smtClean="0">
                        <a:latin typeface="Cambria Math"/>
                      </a:rPr>
                      <m:t>/</m:t>
                    </m:r>
                    <m:r>
                      <a:rPr lang="en-US" altLang="zh-CN" sz="2200" b="0" i="1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b="0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𝜎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</m:acc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𝜎</m:t>
                    </m:r>
                    <m:r>
                      <a:rPr lang="en-US" altLang="zh-CN" sz="2200" b="0" i="1" smtClean="0">
                        <a:latin typeface="Cambria Math"/>
                      </a:rPr>
                      <m:t>/</m:t>
                    </m:r>
                    <m:rad>
                      <m:radPr>
                        <m:degHide m:val="on"/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𝑛</m:t>
                        </m:r>
                      </m:e>
                    </m:rad>
                  </m:oMath>
                </a14:m>
                <a:endParaRPr lang="en-US" altLang="zh-CN" sz="2200" b="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834" y="2238342"/>
                <a:ext cx="6660741" cy="807209"/>
              </a:xfrm>
              <a:prstGeom prst="rect">
                <a:avLst/>
              </a:prstGeom>
              <a:blipFill>
                <a:blip r:embed="rId4"/>
                <a:stretch>
                  <a:fillRect l="-1098" t="-3759" b="-127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180761" y="3089166"/>
                <a:ext cx="8587044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According to Result 1, the distribution of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/>
                  <a:t> is centered precisely at the mean of the population from which the sample has been selected.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761" y="3089166"/>
                <a:ext cx="8587044" cy="1107996"/>
              </a:xfrm>
              <a:prstGeom prst="rect">
                <a:avLst/>
              </a:prstGeom>
              <a:blipFill>
                <a:blip r:embed="rId5"/>
                <a:stretch>
                  <a:fillRect l="-923" t="-3297" r="-923" b="-104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155144" y="4197162"/>
                <a:ext cx="8638278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Result 2 shows that the distribution becomes more concentrated about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𝜇</m:t>
                    </m:r>
                  </m:oMath>
                </a14:m>
                <a:r>
                  <a:rPr lang="en-US" altLang="zh-CN" sz="2200" dirty="0"/>
                  <a:t> as the sample size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increases.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144" y="4197162"/>
                <a:ext cx="8638278" cy="769441"/>
              </a:xfrm>
              <a:prstGeom prst="rect">
                <a:avLst/>
              </a:prstGeom>
              <a:blipFill>
                <a:blip r:embed="rId6"/>
                <a:stretch>
                  <a:fillRect l="-917" t="-4762" r="-917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矩形 9"/>
              <p:cNvSpPr/>
              <p:nvPr/>
            </p:nvSpPr>
            <p:spPr>
              <a:xfrm>
                <a:off x="155144" y="4982608"/>
                <a:ext cx="8730970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The standard deviation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200" i="0">
                            <a:latin typeface="Cambria Math"/>
                          </a:rPr>
                          <m:t>σ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altLang="zh-CN" sz="2200" i="0">
                                <a:latin typeface="Cambria Math"/>
                              </a:rPr>
                              <m:t>X</m:t>
                            </m:r>
                          </m:e>
                        </m:acc>
                      </m:sub>
                    </m:sSub>
                  </m:oMath>
                </a14:m>
                <a:r>
                  <a:rPr lang="en-US" altLang="zh-CN" sz="2200" dirty="0"/>
                  <a:t> is often called the standard error of the mean.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0" name="矩形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144" y="4982608"/>
                <a:ext cx="8730970" cy="769441"/>
              </a:xfrm>
              <a:prstGeom prst="rect">
                <a:avLst/>
              </a:prstGeom>
              <a:blipFill>
                <a:blip r:embed="rId7"/>
                <a:stretch>
                  <a:fillRect l="-907" t="-4724" r="-837" b="-157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矩形 7">
            <a:extLst>
              <a:ext uri="{FF2B5EF4-FFF2-40B4-BE49-F238E27FC236}">
                <a16:creationId xmlns="" xmlns:a16="http://schemas.microsoft.com/office/drawing/2014/main" id="{F5DA77C4-5DB6-4A54-AB4F-A1DC21F8BFAE}"/>
              </a:ext>
            </a:extLst>
          </p:cNvPr>
          <p:cNvSpPr/>
          <p:nvPr/>
        </p:nvSpPr>
        <p:spPr>
          <a:xfrm>
            <a:off x="293443" y="796337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Proposition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86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5414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  <p:bldP spid="10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02546" y="1498926"/>
                <a:ext cx="8110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dirty="0" smtClean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dirty="0" smtClean="0">
                        <a:latin typeface="Cambria Math"/>
                      </a:rPr>
                      <m:t>+⋯+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400" dirty="0"/>
                  <a:t> </a:t>
                </a:r>
                <a:r>
                  <a:rPr lang="en-US" altLang="zh-CN" sz="2200" dirty="0"/>
                  <a:t>(the sample total).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𝑛</m:t>
                    </m:r>
                    <m:acc>
                      <m:accPr>
                        <m:chr m:val="̅"/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/>
                  <a:t>, and then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546" y="1498926"/>
                <a:ext cx="8110618" cy="461665"/>
              </a:xfrm>
              <a:prstGeom prst="rect">
                <a:avLst/>
              </a:prstGeom>
              <a:blipFill rotWithShape="1">
                <a:blip r:embed="rId2"/>
                <a:stretch>
                  <a:fillRect l="-977" t="-1316" r="-150" b="-2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75678" y="2117257"/>
                <a:ext cx="3538405" cy="4735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𝑛</m:t>
                    </m:r>
                    <m:r>
                      <a:rPr lang="en-US" altLang="zh-CN" sz="2200" b="0" i="1" smtClean="0">
                        <a:latin typeface="Cambria Math"/>
                      </a:rPr>
                      <m:t>𝜇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𝜎</m:t>
                        </m:r>
                      </m:e>
                      <m:sub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𝑛</m:t>
                        </m:r>
                      </m:e>
                    </m:rad>
                    <m:r>
                      <a:rPr lang="en-US" altLang="zh-CN" sz="2200" b="0" i="1" smtClean="0">
                        <a:latin typeface="Cambria Math"/>
                      </a:rPr>
                      <m:t>𝜎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678" y="2117257"/>
                <a:ext cx="3538405" cy="473528"/>
              </a:xfrm>
              <a:prstGeom prst="rect">
                <a:avLst/>
              </a:prstGeom>
              <a:blipFill rotWithShape="1">
                <a:blip r:embed="rId3"/>
                <a:stretch>
                  <a:fillRect t="-6410" r="-1377"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302546" y="2683078"/>
                <a:ext cx="9122924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The distribution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200" b="0" i="0" dirty="0" smtClean="0">
                            <a:latin typeface="Cambria Math"/>
                          </a:rPr>
                          <m:t>T</m:t>
                        </m:r>
                      </m:e>
                      <m:sub>
                        <m:r>
                          <a:rPr lang="en-US" altLang="zh-CN" sz="2200" b="0" i="0" dirty="0" smtClean="0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200" dirty="0"/>
                  <a:t> becomes more spread out as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increases.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546" y="2683078"/>
                <a:ext cx="9122924" cy="430887"/>
              </a:xfrm>
              <a:prstGeom prst="rect">
                <a:avLst/>
              </a:prstGeom>
              <a:blipFill rotWithShape="1">
                <a:blip r:embed="rId4"/>
                <a:stretch>
                  <a:fillRect l="-869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87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7666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41530" y="1234727"/>
            <a:ext cx="756084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</a:rPr>
              <a:t>The Case of Normal Distributions</a:t>
            </a:r>
            <a:endParaRPr lang="zh-CN" altLang="en-US" sz="2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341530" y="1718810"/>
                <a:ext cx="8325925" cy="14542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i="1" dirty="0" err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be a random sample from a normal distribution with mean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𝜇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and standard deviation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𝜎</m:t>
                    </m:r>
                  </m:oMath>
                </a14:m>
                <a:r>
                  <a:rPr lang="en-US" altLang="zh-CN" sz="2200" dirty="0"/>
                  <a:t>. Then for any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/>
                  <a:t> is normally distributed (with mean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𝜇</m:t>
                    </m:r>
                  </m:oMath>
                </a14:m>
                <a:r>
                  <a:rPr lang="en-US" altLang="zh-CN" sz="2200" dirty="0"/>
                  <a:t> and standard deviation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𝜎</m:t>
                    </m:r>
                    <m:r>
                      <a:rPr lang="en-US" altLang="zh-CN" sz="2200" i="1">
                        <a:latin typeface="Cambria Math"/>
                      </a:rPr>
                      <m:t>/</m:t>
                    </m:r>
                    <m:rad>
                      <m:radPr>
                        <m:degHide m:val="on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a:rPr lang="en-US" altLang="zh-CN" sz="2200" i="1">
                            <a:latin typeface="Cambria Math"/>
                          </a:rPr>
                          <m:t>𝑛</m:t>
                        </m:r>
                      </m:e>
                    </m:rad>
                  </m:oMath>
                </a14:m>
                <a:r>
                  <a:rPr lang="en-US" altLang="zh-CN" sz="2200" dirty="0"/>
                  <a:t>), as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smtClean="0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altLang="zh-CN" sz="2200" dirty="0"/>
                  <a:t> (with mean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𝑛</m:t>
                    </m:r>
                    <m:r>
                      <a:rPr lang="en-US" altLang="zh-CN" sz="2200" i="1" dirty="0">
                        <a:latin typeface="Cambria Math"/>
                      </a:rPr>
                      <m:t>𝜇</m:t>
                    </m:r>
                  </m:oMath>
                </a14:m>
                <a:r>
                  <a:rPr lang="en-US" altLang="zh-CN" sz="2200" dirty="0"/>
                  <a:t> and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𝑛</m:t>
                        </m:r>
                      </m:e>
                    </m:rad>
                    <m:r>
                      <a:rPr lang="en-US" altLang="zh-CN" sz="2200" i="1">
                        <a:latin typeface="Cambria Math"/>
                      </a:rPr>
                      <m:t>𝜎</m:t>
                    </m:r>
                  </m:oMath>
                </a14:m>
                <a:r>
                  <a:rPr lang="en-US" altLang="zh-CN" sz="2200" dirty="0"/>
                  <a:t>).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1718810"/>
                <a:ext cx="8325925" cy="1454244"/>
              </a:xfrm>
              <a:prstGeom prst="rect">
                <a:avLst/>
              </a:prstGeom>
              <a:blipFill>
                <a:blip r:embed="rId2"/>
                <a:stretch>
                  <a:fillRect l="-952" t="-2510" r="-952" b="-753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41530" y="3293985"/>
                <a:ext cx="8452897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Since both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altLang="zh-CN" sz="2200" dirty="0"/>
                  <a:t> are linear combination of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independent</a:t>
                </a:r>
                <a:r>
                  <a:rPr lang="en-US" altLang="zh-CN" sz="2200" dirty="0"/>
                  <a:t>, normally distributed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i="1" dirty="0" err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, both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altLang="zh-CN" sz="2200" dirty="0"/>
                  <a:t> have a normal distribution. </a:t>
                </a:r>
                <a:r>
                  <a:rPr lang="en-US" altLang="zh-CN" sz="2200" dirty="0">
                    <a:latin typeface="+mj-lt"/>
                  </a:rPr>
                  <a:t> 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3293985"/>
                <a:ext cx="8452897" cy="1107996"/>
              </a:xfrm>
              <a:prstGeom prst="rect">
                <a:avLst/>
              </a:prstGeom>
              <a:blipFill>
                <a:blip r:embed="rId3"/>
                <a:stretch>
                  <a:fillRect l="-937" t="-2747" r="-937" b="-109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341530" y="5319210"/>
                <a:ext cx="670574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dirty="0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b="0" i="1" dirty="0" smtClean="0">
                            <a:latin typeface="Cambria Math"/>
                          </a:rPr>
                          <m:t>𝑋</m:t>
                        </m:r>
                      </m:e>
                    </m:acc>
                    <m:r>
                      <a:rPr lang="en-US" altLang="zh-CN" sz="2200" i="1">
                        <a:latin typeface="Cambria Math"/>
                        <a:ea typeface="Cambria Math"/>
                      </a:rPr>
                      <m:t>~</m:t>
                    </m:r>
                    <m:r>
                      <a:rPr lang="en-US" altLang="zh-CN" sz="2200" i="1">
                        <a:latin typeface="Cambria Math"/>
                        <a:ea typeface="Cambria Math"/>
                      </a:rPr>
                      <m:t>𝑁</m:t>
                    </m:r>
                    <m:r>
                      <a:rPr lang="en-US" altLang="zh-CN" sz="2200" i="1">
                        <a:latin typeface="Cambria Math"/>
                        <a:ea typeface="Cambria Math"/>
                      </a:rPr>
                      <m:t>(</m:t>
                    </m:r>
                    <m:r>
                      <a:rPr lang="en-US" altLang="zh-CN" sz="2200" i="1">
                        <a:latin typeface="Cambria Math"/>
                        <a:ea typeface="Cambria Math"/>
                      </a:rPr>
                      <m:t>𝜇</m:t>
                    </m:r>
                    <m:r>
                      <a:rPr lang="en-US" altLang="zh-CN" sz="2200" i="1">
                        <a:latin typeface="Cambria Math"/>
                        <a:ea typeface="Cambria Math"/>
                      </a:rPr>
                      <m:t>, </m:t>
                    </m:r>
                    <m:sSup>
                      <m:sSupPr>
                        <m:ctrlPr>
                          <a:rPr lang="en-US" altLang="zh-CN" sz="2200" i="1">
                            <a:latin typeface="Cambria Math" charset="0"/>
                            <a:ea typeface="Cambria Math"/>
                          </a:rPr>
                        </m:ctrlPr>
                      </m:sSupPr>
                      <m:e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𝜎</m:t>
                        </m:r>
                      </m:e>
                      <m:sup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2</m:t>
                        </m:r>
                      </m:sup>
                    </m:sSup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/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𝑛</m:t>
                    </m:r>
                    <m:r>
                      <a:rPr lang="en-US" altLang="zh-CN" sz="2200" i="1"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zh-CN" altLang="en-US" sz="2200" dirty="0"/>
                  <a:t> </a:t>
                </a:r>
                <a:r>
                  <a:rPr lang="en-US" altLang="zh-CN" sz="2200" dirty="0"/>
                  <a:t>and </a:t>
                </a:r>
                <a:r>
                  <a:rPr lang="zh-CN" alt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𝑜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~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𝑁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(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𝑛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𝜇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, 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𝑛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  <a:ea typeface="Cambria Math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𝜎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/>
                            <a:ea typeface="Cambria Math"/>
                          </a:rPr>
                          <m:t>2</m:t>
                        </m:r>
                      </m:sup>
                    </m:sSup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5319210"/>
                <a:ext cx="6705745" cy="430887"/>
              </a:xfrm>
              <a:prstGeom prst="rect">
                <a:avLst/>
              </a:prstGeom>
              <a:blipFill rotWithShape="1">
                <a:blip r:embed="rId4"/>
                <a:stretch>
                  <a:fillRect t="-7143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349573" y="4374105"/>
                <a:ext cx="8376827" cy="80425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Observe that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e>
                        </m:acc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r>
                      <a:rPr lang="en-US" altLang="zh-CN" sz="2200" i="1">
                        <a:latin typeface="Cambria Math"/>
                      </a:rPr>
                      <m:t>𝜇</m:t>
                    </m:r>
                  </m:oMath>
                </a14:m>
                <a:r>
                  <a:rPr lang="en-US" altLang="zh-CN" sz="2200" dirty="0"/>
                  <a:t>,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e>
                        </m:acc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200" i="1">
                            <a:latin typeface="Cambria Math"/>
                          </a:rPr>
                          <m:t>𝜎</m:t>
                        </m:r>
                      </m:e>
                      <m:sup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altLang="zh-CN" sz="2200" i="1">
                        <a:latin typeface="Cambria Math"/>
                      </a:rPr>
                      <m:t>/</m:t>
                    </m:r>
                    <m:r>
                      <a:rPr lang="en-US" altLang="zh-CN" sz="2200" i="1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dirty="0"/>
                  <a:t>,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altLang="zh-CN" sz="2200" i="1">
                        <a:latin typeface="Cambria Math"/>
                      </a:rPr>
                      <m:t>=</m:t>
                    </m:r>
                    <m:r>
                      <a:rPr lang="en-US" altLang="zh-CN" sz="2200" i="1">
                        <a:latin typeface="Cambria Math"/>
                      </a:rPr>
                      <m:t>𝑛</m:t>
                    </m:r>
                    <m:r>
                      <a:rPr lang="en-US" altLang="zh-CN" sz="2200" i="1">
                        <a:latin typeface="Cambria Math"/>
                      </a:rPr>
                      <m:t>𝜇</m:t>
                    </m:r>
                  </m:oMath>
                </a14:m>
                <a:r>
                  <a:rPr lang="zh-CN" altLang="en-US" sz="2200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𝜎</m:t>
                        </m:r>
                      </m:e>
                      <m:sub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a:rPr lang="en-US" altLang="zh-CN" sz="2200" i="1">
                            <a:latin typeface="Cambria Math"/>
                          </a:rPr>
                          <m:t>𝑛</m:t>
                        </m:r>
                      </m:e>
                    </m:rad>
                    <m:r>
                      <a:rPr lang="en-US" altLang="zh-CN" sz="2200" i="1">
                        <a:latin typeface="Cambria Math"/>
                      </a:rPr>
                      <m:t>𝜎</m:t>
                    </m:r>
                  </m:oMath>
                </a14:m>
                <a:r>
                  <a:rPr lang="en-US" altLang="zh-CN" sz="2200" dirty="0"/>
                  <a:t>. We have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573" y="4374105"/>
                <a:ext cx="8376827" cy="804259"/>
              </a:xfrm>
              <a:prstGeom prst="rect">
                <a:avLst/>
              </a:prstGeom>
              <a:blipFill>
                <a:blip r:embed="rId5"/>
                <a:stretch>
                  <a:fillRect l="-946" t="-4580" r="-946" b="-1679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88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1577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171585" y="1403775"/>
                <a:ext cx="8605215" cy="21236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The time that it takes a randomly selected rat of a certain subspecies to find its way through a maze is a normally distributed </a:t>
                </a:r>
                <a:r>
                  <a:rPr lang="en-US" altLang="zh-CN" sz="2200" dirty="0" err="1"/>
                  <a:t>rv</a:t>
                </a:r>
                <a:r>
                  <a:rPr lang="en-US" altLang="zh-CN" sz="2200" dirty="0"/>
                  <a:t> with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𝜇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=1.5 </m:t>
                    </m:r>
                  </m:oMath>
                </a14:m>
                <a:r>
                  <a:rPr lang="en-US" altLang="zh-CN" sz="2200" dirty="0"/>
                  <a:t>min and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𝜎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=0.35 </m:t>
                    </m:r>
                  </m:oMath>
                </a14:m>
                <a:r>
                  <a:rPr lang="en-US" altLang="zh-CN" sz="2200" dirty="0"/>
                  <a:t>min. Suppose five rats are selected.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 altLang="zh-CN" sz="2200" dirty="0"/>
                  <a:t> denote their times in the maze. What is the probability that the total time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+⋯+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5</m:t>
                        </m:r>
                      </m:sub>
                    </m:sSub>
                    <m:r>
                      <a:rPr lang="en-US" altLang="zh-CN" sz="2200" i="1" dirty="0" err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for the five is between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6</m:t>
                    </m:r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8</m:t>
                    </m:r>
                  </m:oMath>
                </a14:m>
                <a:r>
                  <a:rPr lang="en-US" altLang="zh-CN" sz="2200" dirty="0"/>
                  <a:t> min?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585" y="1403775"/>
                <a:ext cx="8605215" cy="2123658"/>
              </a:xfrm>
              <a:prstGeom prst="rect">
                <a:avLst/>
              </a:prstGeom>
              <a:blipFill>
                <a:blip r:embed="rId2"/>
                <a:stretch>
                  <a:fillRect l="-921" t="-1433" r="-1841" b="-51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251520" y="3575909"/>
                <a:ext cx="4860113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𝑜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  <a:ea typeface="Cambria Math"/>
                      </a:rPr>
                      <m:t>~</m:t>
                    </m:r>
                    <m:r>
                      <a:rPr lang="en-US" altLang="zh-CN" sz="2200" i="1">
                        <a:latin typeface="Cambria Math"/>
                        <a:ea typeface="Cambria Math"/>
                      </a:rPr>
                      <m:t>𝑁</m:t>
                    </m:r>
                    <m:d>
                      <m:dPr>
                        <m:ctrlPr>
                          <a:rPr lang="en-US" altLang="zh-CN" sz="2200" i="1">
                            <a:latin typeface="Cambria Math" charset="0"/>
                            <a:ea typeface="Cambria Math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𝑛</m:t>
                        </m:r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𝜇</m:t>
                        </m:r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, </m:t>
                        </m:r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𝑛</m:t>
                        </m:r>
                        <m:sSup>
                          <m:sSupPr>
                            <m:ctrlPr>
                              <a:rPr lang="en-US" altLang="zh-CN" sz="2200" i="1">
                                <a:latin typeface="Cambria Math" charset="0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𝜎</m:t>
                            </m:r>
                          </m:e>
                          <m:sup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altLang="zh-CN" sz="2200" b="0" i="0" smtClean="0">
                        <a:latin typeface="Cambria Math"/>
                        <a:ea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200" b="0" i="0" smtClean="0">
                        <a:latin typeface="Cambria Math"/>
                        <a:ea typeface="Cambria Math"/>
                      </a:rPr>
                      <m:t>N</m:t>
                    </m:r>
                    <m:r>
                      <a:rPr lang="en-US" altLang="zh-CN" sz="2200" b="0" i="0" smtClean="0">
                        <a:latin typeface="Cambria Math"/>
                        <a:ea typeface="Cambria Math"/>
                      </a:rPr>
                      <m:t>(7.5,0.6125)</m:t>
                    </m:r>
                  </m:oMath>
                </a14:m>
                <a:r>
                  <a:rPr lang="en-US" altLang="zh-CN" sz="2200" dirty="0"/>
                  <a:t>. Then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3575909"/>
                <a:ext cx="4860113" cy="430887"/>
              </a:xfrm>
              <a:prstGeom prst="rect">
                <a:avLst/>
              </a:prstGeom>
              <a:blipFill>
                <a:blip r:embed="rId3"/>
                <a:stretch>
                  <a:fillRect l="-125" t="-8571" r="-752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432449" y="4207688"/>
                <a:ext cx="5823902" cy="564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6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</m:t>
                          </m:r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  <a:ea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  <a:ea typeface="Cambria Math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≤8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(</m:t>
                      </m:r>
                      <m:box>
                        <m:box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6−7.5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0.6125</m:t>
                                  </m:r>
                                </m:e>
                              </m:rad>
                            </m:den>
                          </m:f>
                        </m:e>
                      </m:box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≤</m:t>
                      </m:r>
                      <m:box>
                        <m:box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altLang="zh-CN" sz="2200" b="0" i="1" smtClean="0">
                                  <a:latin typeface="Cambria Math" charset="0"/>
                                  <a:ea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altLang="zh-CN" sz="2200" b="0" i="1" smtClean="0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  <a:ea typeface="Cambria Math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altLang="zh-CN" sz="2200" b="0" i="1" smtClean="0">
                                      <a:latin typeface="Cambria Math"/>
                                      <a:ea typeface="Cambria Math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altLang="zh-CN" sz="2200" b="0" i="1" smtClean="0">
                                  <a:latin typeface="Cambria Math"/>
                                  <a:ea typeface="Cambria Math"/>
                                </a:rPr>
                                <m:t>−7.5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altLang="zh-CN" sz="2200" b="0" i="1" smtClean="0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  <a:ea typeface="Cambria Math"/>
                                    </a:rPr>
                                    <m:t>0.6125</m:t>
                                  </m:r>
                                </m:e>
                              </m:rad>
                            </m:den>
                          </m:f>
                        </m:e>
                      </m:box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≤</m:t>
                      </m:r>
                      <m:box>
                        <m:box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8</m:t>
                              </m:r>
                              <m:r>
                                <a:rPr lang="en-US" altLang="zh-CN" sz="2200" i="1">
                                  <a:latin typeface="Cambria Math"/>
                                </a:rPr>
                                <m:t>−7.5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0.6125</m:t>
                                  </m:r>
                                </m:e>
                              </m:rad>
                            </m:den>
                          </m:f>
                        </m:e>
                      </m:box>
                      <m:r>
                        <a:rPr lang="en-US" altLang="zh-CN" sz="2200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449" y="4207688"/>
                <a:ext cx="5823902" cy="56419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226034" y="4826468"/>
                <a:ext cx="319837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−1.92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𝑍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≤0.64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 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6034" y="4826468"/>
                <a:ext cx="3198376" cy="430887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223697" y="5366528"/>
                <a:ext cx="427880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altLang="zh-CN" sz="2200" b="0" i="1" smtClean="0">
                          <a:latin typeface="Cambria Math"/>
                          <a:ea typeface="Cambria Math"/>
                        </a:rPr>
                        <m:t>Φ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0.64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l-GR" altLang="zh-CN" sz="2200" b="0" i="1" smtClean="0">
                          <a:latin typeface="Cambria Math"/>
                          <a:ea typeface="Cambria Math"/>
                        </a:rPr>
                        <m:t>Φ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−1.92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=</m:t>
                      </m:r>
                      <m:r>
                        <m:rPr>
                          <m:nor/>
                        </m:rPr>
                        <a:rPr lang="en-US" altLang="zh-CN" sz="2200" b="0" i="0" smtClean="0">
                          <a:latin typeface="Cambria Math"/>
                          <a:ea typeface="Cambria Math"/>
                        </a:rPr>
                        <m:t>0</m:t>
                      </m:r>
                      <m:r>
                        <m:rPr>
                          <m:nor/>
                        </m:rPr>
                        <a:rPr lang="en-US" altLang="zh-CN" sz="2200"/>
                        <m:t>.</m:t>
                      </m:r>
                      <m:r>
                        <a:rPr lang="en-US" altLang="zh-CN" sz="2200" i="1" dirty="0" smtClean="0">
                          <a:latin typeface="Cambria Math"/>
                        </a:rPr>
                        <m:t>7115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3697" y="5366528"/>
                <a:ext cx="4278800" cy="430887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矩形 7">
            <a:extLst>
              <a:ext uri="{FF2B5EF4-FFF2-40B4-BE49-F238E27FC236}">
                <a16:creationId xmlns="" xmlns:a16="http://schemas.microsoft.com/office/drawing/2014/main" id="{A15BF58B-F76E-4FD1-8D1F-930D9D26808D}"/>
              </a:ext>
            </a:extLst>
          </p:cNvPr>
          <p:cNvSpPr/>
          <p:nvPr/>
        </p:nvSpPr>
        <p:spPr>
          <a:xfrm>
            <a:off x="251520" y="819196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89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6226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="" xmlns:a16="http://schemas.microsoft.com/office/drawing/2014/main" id="{8EF82FA2-BF35-C24D-AA50-80F48BFDC57B}"/>
              </a:ext>
            </a:extLst>
          </p:cNvPr>
          <p:cNvSpPr/>
          <p:nvPr/>
        </p:nvSpPr>
        <p:spPr>
          <a:xfrm>
            <a:off x="353291" y="1014153"/>
            <a:ext cx="8437418" cy="490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Definition (Joint probability density function )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="" xmlns:a16="http://schemas.microsoft.com/office/drawing/2014/main" id="{6B913181-28A3-8E4C-BD08-DC29E74BE75A}"/>
                  </a:ext>
                </a:extLst>
              </p:cNvPr>
              <p:cNvSpPr/>
              <p:nvPr/>
            </p:nvSpPr>
            <p:spPr>
              <a:xfrm>
                <a:off x="353291" y="1504604"/>
                <a:ext cx="8437418" cy="2876203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t"/>
              <a:lstStyle/>
              <a:p>
                <a:pPr algn="just"/>
                <a:r>
                  <a:rPr lang="en-US" altLang="zh-CN" sz="2000" dirty="0"/>
                  <a:t>Let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be continuous </a:t>
                </a:r>
                <a:r>
                  <a:rPr lang="en-US" altLang="zh-CN" sz="2000" dirty="0" err="1"/>
                  <a:t>rv’s</a:t>
                </a:r>
                <a:r>
                  <a:rPr lang="en-US" altLang="zh-CN" sz="2000" dirty="0"/>
                  <a:t>. A 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joint probability density function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𝑓</m:t>
                    </m:r>
                    <m:r>
                      <a:rPr lang="en-US" altLang="zh-CN" sz="2000" i="1" dirty="0">
                        <a:latin typeface="Cambria Math"/>
                      </a:rPr>
                      <m:t>(</m:t>
                    </m:r>
                    <m:r>
                      <a:rPr lang="en-US" altLang="zh-CN" sz="2000" i="1" dirty="0">
                        <a:latin typeface="Cambria Math"/>
                      </a:rPr>
                      <m:t>𝑥</m:t>
                    </m:r>
                    <m:r>
                      <a:rPr lang="en-US" altLang="zh-CN" sz="2000" i="1" dirty="0">
                        <a:latin typeface="Cambria Math"/>
                      </a:rPr>
                      <m:t>, </m:t>
                    </m:r>
                    <m:r>
                      <a:rPr lang="en-US" altLang="zh-CN" sz="2000" i="1" dirty="0">
                        <a:latin typeface="Cambria Math"/>
                      </a:rPr>
                      <m:t>𝑦</m:t>
                    </m:r>
                    <m:r>
                      <a:rPr lang="en-US" altLang="zh-CN" sz="20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000" dirty="0"/>
                  <a:t>for these two variables is a function satisfying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𝑓</m:t>
                    </m:r>
                    <m:r>
                      <a:rPr lang="en-US" altLang="zh-CN" sz="2000" i="1" dirty="0">
                        <a:latin typeface="Cambria Math"/>
                      </a:rPr>
                      <m:t>(</m:t>
                    </m:r>
                    <m:r>
                      <a:rPr lang="en-US" altLang="zh-CN" sz="2000" i="1" dirty="0">
                        <a:latin typeface="Cambria Math"/>
                      </a:rPr>
                      <m:t>𝑥</m:t>
                    </m:r>
                    <m:r>
                      <a:rPr lang="en-US" altLang="zh-CN" sz="2000" i="1" dirty="0">
                        <a:latin typeface="Cambria Math"/>
                      </a:rPr>
                      <m:t>, </m:t>
                    </m:r>
                    <m:r>
                      <a:rPr lang="en-US" altLang="zh-CN" sz="2000" i="1" dirty="0">
                        <a:latin typeface="Cambria Math"/>
                      </a:rPr>
                      <m:t>𝑦</m:t>
                    </m:r>
                    <m:r>
                      <a:rPr lang="en-US" altLang="zh-CN" sz="2000" i="1" dirty="0">
                        <a:latin typeface="Cambria Math"/>
                      </a:rPr>
                      <m:t>) ≥0</m:t>
                    </m:r>
                  </m:oMath>
                </a14:m>
                <a:r>
                  <a:rPr lang="en-US" altLang="zh-CN" sz="2000" dirty="0"/>
                  <a:t> and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000" i="1">
                            <a:latin typeface="Cambria Math"/>
                          </a:rPr>
                          <m:t>−</m:t>
                        </m:r>
                        <m:r>
                          <a:rPr lang="en-US" altLang="zh-CN" sz="2000" i="1"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2000" i="1">
                            <a:latin typeface="Cambria Math"/>
                          </a:rPr>
                          <m:t>∞</m:t>
                        </m:r>
                      </m:sup>
                      <m:e>
                        <m:nary>
                          <m:naryPr>
                            <m:ctrlPr>
                              <a:rPr lang="en-US" altLang="zh-CN" sz="2000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000" i="1"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2000" i="1">
                                <a:latin typeface="Cambria Math"/>
                              </a:rPr>
                              <m:t>∞</m:t>
                            </m:r>
                          </m:sub>
                          <m:sup>
                            <m:r>
                              <a:rPr lang="en-US" altLang="zh-CN" sz="2000" i="1">
                                <a:latin typeface="Cambria Math"/>
                              </a:rPr>
                              <m:t>∞</m:t>
                            </m:r>
                          </m:sup>
                          <m:e>
                            <m:r>
                              <a:rPr lang="en-US" altLang="zh-CN" sz="2000" i="1">
                                <a:latin typeface="Cambria Math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altLang="zh-CN" sz="20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000" i="1">
                                    <a:latin typeface="Cambria Math"/>
                                  </a:rPr>
                                  <m:t>𝑥</m:t>
                                </m:r>
                                <m:r>
                                  <a:rPr lang="en-US" altLang="zh-CN" sz="2000" i="1">
                                    <a:latin typeface="Cambria Math"/>
                                  </a:rPr>
                                  <m:t>,</m:t>
                                </m:r>
                                <m:r>
                                  <a:rPr lang="en-US" altLang="zh-CN" sz="2000" i="1">
                                    <a:latin typeface="Cambria Math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en-US" altLang="zh-CN" sz="2000" i="1">
                                <a:latin typeface="Cambria Math"/>
                              </a:rPr>
                              <m:t>𝑑𝑥𝑑𝑦</m:t>
                            </m:r>
                          </m:e>
                        </m:nary>
                      </m:e>
                    </m:nary>
                    <m:r>
                      <a:rPr lang="en-US" altLang="zh-CN" sz="2000" i="1">
                        <a:latin typeface="Cambria Math"/>
                      </a:rPr>
                      <m:t>=1</m:t>
                    </m:r>
                  </m:oMath>
                </a14:m>
                <a:r>
                  <a:rPr lang="en-US" altLang="zh-CN" sz="2000" dirty="0"/>
                  <a:t>. Then for any two-dimensional set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/>
                      </a:rPr>
                      <m:t>𝐴</m:t>
                    </m:r>
                  </m:oMath>
                </a14:m>
                <a:endParaRPr lang="en-US" altLang="zh-CN" sz="2000" dirty="0"/>
              </a:p>
              <a:p>
                <a:pPr algn="ctr"/>
                <a:r>
                  <a:rPr lang="en-US" altLang="zh-CN" sz="20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zh-CN" sz="20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latin typeface="Cambria Math"/>
                              </a:rPr>
                              <m:t>𝑋</m:t>
                            </m:r>
                            <m:r>
                              <a:rPr lang="en-US" altLang="zh-CN" sz="2000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2000" i="1">
                                <a:latin typeface="Cambria Math"/>
                              </a:rPr>
                              <m:t>𝑌</m:t>
                            </m:r>
                          </m:e>
                        </m:d>
                        <m:r>
                          <a:rPr lang="en-US" altLang="zh-CN" sz="2000" i="1">
                            <a:latin typeface="Cambria Math"/>
                          </a:rPr>
                          <m:t>∈</m:t>
                        </m:r>
                        <m:r>
                          <a:rPr lang="en-US" altLang="zh-CN" sz="2000" i="1">
                            <a:latin typeface="Cambria Math"/>
                          </a:rPr>
                          <m:t>𝐴</m:t>
                        </m:r>
                      </m:e>
                    </m:d>
                    <m:r>
                      <a:rPr lang="en-US" altLang="zh-CN" sz="2000" i="1">
                        <a:latin typeface="Cambria Math"/>
                      </a:rPr>
                      <m:t>=</m:t>
                    </m:r>
                    <m:nary>
                      <m:naryPr>
                        <m:chr m:val="∬"/>
                        <m:limLoc m:val="undOvr"/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n-US" altLang="zh-CN" sz="2000" i="1">
                            <a:latin typeface="Cambria Math"/>
                          </a:rPr>
                          <m:t>𝐴</m:t>
                        </m:r>
                      </m:sub>
                      <m:sup>
                        <m:r>
                          <a:rPr lang="en-US" altLang="zh-CN" sz="2000" i="1">
                            <a:latin typeface="Cambria Math"/>
                          </a:rPr>
                          <m:t> </m:t>
                        </m:r>
                      </m:sup>
                      <m:e>
                        <m:r>
                          <a:rPr lang="en-US" altLang="zh-CN" sz="2000" i="1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en-US" altLang="zh-CN" sz="20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latin typeface="Cambria Math"/>
                              </a:rPr>
                              <m:t>𝑥</m:t>
                            </m:r>
                            <m:r>
                              <a:rPr lang="en-US" altLang="zh-CN" sz="2000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2000" i="1">
                                <a:latin typeface="Cambria Math"/>
                              </a:rPr>
                              <m:t>𝑦</m:t>
                            </m:r>
                          </m:e>
                        </m:d>
                        <m:r>
                          <a:rPr lang="en-US" altLang="zh-CN" sz="2000" i="1">
                            <a:latin typeface="Cambria Math"/>
                          </a:rPr>
                          <m:t>𝑑𝑥𝑑𝑦</m:t>
                        </m:r>
                      </m:e>
                    </m:nary>
                  </m:oMath>
                </a14:m>
                <a:endParaRPr lang="en-US" altLang="zh-CN" sz="2000" dirty="0"/>
              </a:p>
              <a:p>
                <a:pPr algn="just"/>
                <a:r>
                  <a:rPr lang="en-US" altLang="zh-CN" sz="2000" dirty="0"/>
                  <a:t>In particular, if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𝐴</m:t>
                    </m:r>
                  </m:oMath>
                </a14:m>
                <a:r>
                  <a:rPr lang="en-US" altLang="zh-CN" sz="2000" i="1" dirty="0"/>
                  <a:t> </a:t>
                </a:r>
                <a:r>
                  <a:rPr lang="en-US" altLang="zh-CN" sz="2000" dirty="0"/>
                  <a:t>is the two-dimensional rectangle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{(</m:t>
                    </m:r>
                    <m:r>
                      <a:rPr lang="en-US" altLang="zh-CN" sz="2000" i="1" dirty="0" smtClean="0">
                        <a:latin typeface="Cambria Math"/>
                      </a:rPr>
                      <m:t>𝑥</m:t>
                    </m:r>
                    <m:r>
                      <a:rPr lang="en-US" altLang="zh-CN" sz="2000" i="1" dirty="0" smtClean="0">
                        <a:latin typeface="Cambria Math"/>
                      </a:rPr>
                      <m:t>, </m:t>
                    </m:r>
                    <m:r>
                      <a:rPr lang="en-US" altLang="zh-CN" sz="2000" i="1" dirty="0" smtClean="0">
                        <a:latin typeface="Cambria Math"/>
                      </a:rPr>
                      <m:t>𝑦</m:t>
                    </m:r>
                    <m:r>
                      <a:rPr lang="en-US" altLang="zh-CN" sz="2000" i="1" dirty="0" smtClean="0">
                        <a:latin typeface="Cambria Math"/>
                      </a:rPr>
                      <m:t>): </m:t>
                    </m:r>
                    <m:r>
                      <a:rPr lang="en-US" altLang="zh-CN" sz="2000" i="1" dirty="0" smtClean="0">
                        <a:latin typeface="Cambria Math"/>
                      </a:rPr>
                      <m:t>𝑎</m:t>
                    </m:r>
                    <m:r>
                      <a:rPr lang="en-US" altLang="zh-CN" sz="2000" i="1" dirty="0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000" i="1" dirty="0" smtClean="0">
                        <a:latin typeface="Cambria Math"/>
                      </a:rPr>
                      <m:t>𝑥</m:t>
                    </m:r>
                    <m:r>
                      <a:rPr lang="en-US" altLang="zh-CN" sz="2000" i="1" dirty="0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000" i="1" dirty="0" smtClean="0">
                        <a:latin typeface="Cambria Math"/>
                      </a:rPr>
                      <m:t>𝑏</m:t>
                    </m:r>
                    <m:r>
                      <a:rPr lang="en-US" altLang="zh-CN" sz="2000" i="1" dirty="0" smtClean="0">
                        <a:latin typeface="Cambria Math"/>
                      </a:rPr>
                      <m:t>, </m:t>
                    </m:r>
                    <m:r>
                      <a:rPr lang="en-US" altLang="zh-CN" sz="2000" i="1" dirty="0" smtClean="0">
                        <a:latin typeface="Cambria Math"/>
                      </a:rPr>
                      <m:t>𝑐</m:t>
                    </m:r>
                    <m:r>
                      <a:rPr lang="en-US" altLang="zh-CN" sz="2000" i="1" dirty="0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000" i="1" dirty="0" smtClean="0">
                        <a:latin typeface="Cambria Math"/>
                      </a:rPr>
                      <m:t>𝑦</m:t>
                    </m:r>
                    <m:r>
                      <a:rPr lang="en-US" altLang="zh-CN" sz="2000" i="1" dirty="0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2000" i="1" dirty="0" smtClean="0">
                        <a:latin typeface="Cambria Math"/>
                      </a:rPr>
                      <m:t>𝑑</m:t>
                    </m:r>
                    <m:r>
                      <a:rPr lang="en-US" altLang="zh-CN" sz="2000" i="1" dirty="0" smtClean="0">
                        <a:latin typeface="Cambria Math"/>
                      </a:rPr>
                      <m:t>},</m:t>
                    </m:r>
                  </m:oMath>
                </a14:m>
                <a:r>
                  <a:rPr lang="en-US" altLang="zh-CN" sz="2000" dirty="0"/>
                  <a:t> then</a:t>
                </a:r>
                <a:endParaRPr lang="zh-CN" altLang="en-US" sz="20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2000" i="1">
                              <a:latin typeface="Cambria Math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altLang="zh-CN" sz="20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𝑋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altLang="zh-CN" sz="2000" i="1">
                                  <a:latin typeface="Cambria Math"/>
                                </a:rPr>
                                <m:t>𝑌</m:t>
                              </m:r>
                            </m:e>
                          </m:d>
                          <m:r>
                            <a:rPr lang="en-US" altLang="zh-CN" sz="2000" i="1">
                              <a:latin typeface="Cambria Math"/>
                            </a:rPr>
                            <m:t>∈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𝐴</m:t>
                          </m:r>
                        </m:e>
                      </m:d>
                      <m:r>
                        <a:rPr lang="en-US" altLang="zh-CN" sz="20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000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000" i="1" dirty="0">
                              <a:latin typeface="Cambria Math"/>
                            </a:rPr>
                            <m:t>𝑎</m:t>
                          </m:r>
                          <m:r>
                            <a:rPr lang="en-US" altLang="zh-CN" sz="2000" i="1" dirty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000" i="1" dirty="0">
                              <a:latin typeface="Cambria Math"/>
                            </a:rPr>
                            <m:t>𝑥</m:t>
                          </m:r>
                          <m:r>
                            <a:rPr lang="en-US" altLang="zh-CN" sz="2000" i="1" dirty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000" i="1" dirty="0">
                              <a:latin typeface="Cambria Math"/>
                            </a:rPr>
                            <m:t>𝑏</m:t>
                          </m:r>
                          <m:r>
                            <a:rPr lang="en-US" altLang="zh-CN" sz="2000" b="0" i="1" dirty="0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zh-CN" sz="2000" i="1" dirty="0">
                              <a:latin typeface="Cambria Math"/>
                            </a:rPr>
                            <m:t>𝑐</m:t>
                          </m:r>
                          <m:r>
                            <a:rPr lang="en-US" altLang="zh-CN" sz="2000" i="1" dirty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000" i="1" dirty="0">
                              <a:latin typeface="Cambria Math"/>
                            </a:rPr>
                            <m:t>𝑦</m:t>
                          </m:r>
                          <m:r>
                            <a:rPr lang="en-US" altLang="zh-CN" sz="2000" i="1" dirty="0">
                              <a:latin typeface="Cambria Math"/>
                              <a:ea typeface="Cambria Math"/>
                            </a:rPr>
                            <m:t>≤</m:t>
                          </m:r>
                          <m:r>
                            <a:rPr lang="en-US" altLang="zh-CN" sz="2000" i="1" dirty="0">
                              <a:latin typeface="Cambria Math"/>
                            </a:rPr>
                            <m:t>𝑑</m:t>
                          </m:r>
                        </m:e>
                      </m:d>
                      <m:r>
                        <a:rPr lang="en-US" altLang="zh-CN" sz="2000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trlPr>
                            <a:rPr lang="en-US" altLang="zh-CN" sz="20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000" b="0" i="1" smtClean="0">
                              <a:latin typeface="Cambria Math"/>
                            </a:rPr>
                            <m:t>𝑐</m:t>
                          </m:r>
                        </m:sub>
                        <m:sup>
                          <m:r>
                            <a:rPr lang="en-US" altLang="zh-CN" sz="2000" b="0" i="1" smtClean="0">
                              <a:latin typeface="Cambria Math"/>
                            </a:rPr>
                            <m:t>𝑑</m:t>
                          </m:r>
                        </m:sup>
                        <m:e>
                          <m:nary>
                            <m:naryPr>
                              <m:ctrlPr>
                                <a:rPr lang="en-US" altLang="zh-CN" sz="20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2000" b="0" i="1" smtClean="0">
                                  <a:latin typeface="Cambria Math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𝑏</m:t>
                              </m:r>
                            </m:sup>
                            <m:e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zh-CN" sz="20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𝑥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altLang="zh-CN" sz="2000" b="0" i="1" smtClean="0">
                                      <a:latin typeface="Cambria Math"/>
                                    </a:rPr>
                                    <m:t>𝑦</m:t>
                                  </m:r>
                                </m:e>
                              </m:d>
                              <m:r>
                                <a:rPr lang="en-US" altLang="zh-CN" sz="2000" b="0" i="1" smtClean="0">
                                  <a:latin typeface="Cambria Math"/>
                                </a:rPr>
                                <m:t>𝑑𝑥</m:t>
                              </m:r>
                            </m:e>
                          </m:nary>
                          <m:r>
                            <a:rPr lang="en-US" altLang="zh-CN" sz="2000" b="0" i="1" smtClean="0">
                              <a:latin typeface="Cambria Math"/>
                            </a:rPr>
                            <m:t>𝑑𝑦</m:t>
                          </m:r>
                        </m:e>
                      </m:nary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6B913181-28A3-8E4C-BD08-DC29E74BE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291" y="1504604"/>
                <a:ext cx="8437418" cy="2876203"/>
              </a:xfrm>
              <a:prstGeom prst="rect">
                <a:avLst/>
              </a:prstGeom>
              <a:blipFill rotWithShape="0">
                <a:blip r:embed="rId2"/>
                <a:stretch>
                  <a:fillRect l="-5411" t="-2532" r="-6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206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41530" y="1268760"/>
                <a:ext cx="8100900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200" dirty="0"/>
                  <a:t>Determine the probability that the sample average time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/>
                  <a:t> is at most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2.0 </m:t>
                    </m:r>
                  </m:oMath>
                </a14:m>
                <a:r>
                  <a:rPr lang="en-US" altLang="zh-CN" sz="2200" dirty="0"/>
                  <a:t>min.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1268760"/>
                <a:ext cx="8100900" cy="769441"/>
              </a:xfrm>
              <a:prstGeom prst="rect">
                <a:avLst/>
              </a:prstGeom>
              <a:blipFill rotWithShape="1">
                <a:blip r:embed="rId2"/>
                <a:stretch>
                  <a:fillRect l="-903" t="-3968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476545" y="2213865"/>
                <a:ext cx="4833246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dirty="0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</m:acc>
                    <m:r>
                      <a:rPr lang="en-US" altLang="zh-CN" sz="2200" i="1">
                        <a:latin typeface="Cambria Math"/>
                        <a:ea typeface="Cambria Math"/>
                      </a:rPr>
                      <m:t>~</m:t>
                    </m:r>
                    <m:r>
                      <a:rPr lang="en-US" altLang="zh-CN" sz="2200" i="1">
                        <a:latin typeface="Cambria Math"/>
                        <a:ea typeface="Cambria Math"/>
                      </a:rPr>
                      <m:t>𝑁</m:t>
                    </m:r>
                    <m:d>
                      <m:dPr>
                        <m:ctrlPr>
                          <a:rPr lang="en-US" altLang="zh-CN" sz="2200" i="1" smtClean="0">
                            <a:latin typeface="Cambria Math" charset="0"/>
                            <a:ea typeface="Cambria Math"/>
                          </a:rPr>
                        </m:ctrlPr>
                      </m:dPr>
                      <m:e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𝜇</m:t>
                        </m:r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, </m:t>
                        </m:r>
                        <m:f>
                          <m:fPr>
                            <m:type m:val="lin"/>
                            <m:ctrlPr>
                              <a:rPr lang="en-US" altLang="zh-CN" sz="2200" b="0" i="1" smtClean="0">
                                <a:latin typeface="Cambria Math" charset="0"/>
                                <a:ea typeface="Cambria Math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sz="2200" b="0" i="1" smtClean="0">
                                    <a:latin typeface="Cambria Math" charset="0"/>
                                    <a:ea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2200" b="0" i="1" smtClean="0">
                                <a:latin typeface="Cambria Math"/>
                                <a:ea typeface="Cambria Math"/>
                              </a:rPr>
                              <m:t>5</m:t>
                            </m:r>
                          </m:den>
                        </m:f>
                      </m:e>
                    </m:d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𝑁</m:t>
                    </m:r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(1.5, 0.0245)</m:t>
                    </m:r>
                  </m:oMath>
                </a14:m>
                <a:r>
                  <a:rPr lang="en-US" altLang="zh-CN" sz="2200" dirty="0"/>
                  <a:t>. Then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545" y="2213865"/>
                <a:ext cx="4833246" cy="430887"/>
              </a:xfrm>
              <a:prstGeom prst="rect">
                <a:avLst/>
              </a:prstGeom>
              <a:blipFill rotWithShape="1">
                <a:blip r:embed="rId3"/>
                <a:stretch>
                  <a:fillRect t="-118310" r="-1009" b="-1873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456235" y="3015879"/>
                <a:ext cx="4083041" cy="5904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</m:e>
                          </m:acc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≤2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(</m:t>
                      </m:r>
                      <m:box>
                        <m:box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altLang="zh-CN" sz="2200" b="0" i="1" smtClean="0">
                                  <a:latin typeface="Cambria Math" charset="0"/>
                                  <a:ea typeface="Cambria Math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̅"/>
                                  <m:ctrlPr>
                                    <a:rPr lang="en-US" altLang="zh-CN" sz="2200" b="0" i="1" smtClean="0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  <a:ea typeface="Cambria Math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US" altLang="zh-CN" sz="2200" b="0" i="1" smtClean="0">
                                  <a:latin typeface="Cambria Math"/>
                                  <a:ea typeface="Cambria Math"/>
                                </a:rPr>
                                <m:t>−1.5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altLang="zh-CN" sz="2200" b="0" i="1" smtClean="0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altLang="zh-CN" sz="2200" b="0" i="1" smtClean="0">
                                      <a:latin typeface="Cambria Math"/>
                                      <a:ea typeface="Cambria Math"/>
                                    </a:rPr>
                                    <m:t>0.0245</m:t>
                                  </m:r>
                                </m:e>
                              </m:rad>
                            </m:den>
                          </m:f>
                        </m:e>
                      </m:box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≤</m:t>
                      </m:r>
                      <m:box>
                        <m:box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2</m:t>
                              </m:r>
                              <m:r>
                                <a:rPr lang="en-US" altLang="zh-CN" sz="2200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1</m:t>
                              </m:r>
                              <m:r>
                                <a:rPr lang="en-US" altLang="zh-CN" sz="2200" i="1">
                                  <a:latin typeface="Cambria Math"/>
                                </a:rPr>
                                <m:t>.5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altLang="zh-CN" sz="2200" i="1">
                                      <a:latin typeface="Cambria Math"/>
                                    </a:rPr>
                                    <m:t>0.</m:t>
                                  </m:r>
                                  <m:r>
                                    <a:rPr lang="en-US" altLang="zh-CN" sz="2200" b="0" i="1" smtClean="0">
                                      <a:latin typeface="Cambria Math"/>
                                    </a:rPr>
                                    <m:t>0245</m:t>
                                  </m:r>
                                </m:e>
                              </m:rad>
                            </m:den>
                          </m:f>
                        </m:e>
                      </m:box>
                      <m:r>
                        <a:rPr lang="en-US" altLang="zh-CN" sz="2200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235" y="3015879"/>
                <a:ext cx="4083041" cy="590418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379420" y="3780964"/>
                <a:ext cx="2095895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𝑍</m:t>
                          </m:r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≤3.19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 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9420" y="3780964"/>
                <a:ext cx="2095895" cy="430887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377083" y="4321024"/>
                <a:ext cx="2732992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altLang="zh-CN" sz="2200" b="0" i="1" smtClean="0">
                          <a:latin typeface="Cambria Math"/>
                          <a:ea typeface="Cambria Math"/>
                        </a:rPr>
                        <m:t>Φ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/>
                              <a:ea typeface="Cambria Math"/>
                            </a:rPr>
                            <m:t>3.19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/>
                          <a:ea typeface="Cambria Math"/>
                        </a:rPr>
                        <m:t>=0.9993</m:t>
                      </m:r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7083" y="4321024"/>
                <a:ext cx="2732992" cy="430887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90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6517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6525" y="1133745"/>
            <a:ext cx="354109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</a:rPr>
              <a:t>The Central Limit Theorem</a:t>
            </a:r>
            <a:endParaRPr lang="zh-CN" altLang="en-US" sz="2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304350" y="1718810"/>
                <a:ext cx="8449625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n-lt"/>
                  </a:rPr>
                  <a:t>When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’</m:t>
                    </m:r>
                  </m:oMath>
                </a14:m>
                <a:r>
                  <a:rPr lang="en-US" altLang="zh-CN" sz="2200" dirty="0">
                    <a:latin typeface="+mn-lt"/>
                  </a:rPr>
                  <a:t>s are normally distributed, so is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>
                    <a:latin typeface="+mn-lt"/>
                  </a:rPr>
                  <a:t> for every sample size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dirty="0">
                    <a:latin typeface="+mn-lt"/>
                  </a:rPr>
                  <a:t>.</a:t>
                </a:r>
                <a:endParaRPr lang="zh-CN" altLang="en-US" sz="2200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50" y="1718810"/>
                <a:ext cx="8449625" cy="769441"/>
              </a:xfrm>
              <a:prstGeom prst="rect">
                <a:avLst/>
              </a:prstGeom>
              <a:blipFill>
                <a:blip r:embed="rId2"/>
                <a:stretch>
                  <a:fillRect l="-938" t="-4762" r="-938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19449" y="2573905"/>
                <a:ext cx="843452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solidFill>
                      <a:schemeClr val="tx1"/>
                    </a:solidFill>
                  </a:rPr>
                  <a:t>In application, we are usually interested to know </a:t>
                </a:r>
                <a:r>
                  <a:rPr lang="en-US" altLang="zh-CN" sz="2200" dirty="0">
                    <a:solidFill>
                      <a:schemeClr val="tx1"/>
                    </a:solidFill>
                    <a:latin typeface="+mn-lt"/>
                  </a:rPr>
                  <a:t>the distribution of 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solidFill>
                              <a:schemeClr val="tx1"/>
                            </a:solidFill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>
                    <a:solidFill>
                      <a:schemeClr val="tx1"/>
                    </a:solidFill>
                    <a:latin typeface="+mn-lt"/>
                  </a:rPr>
                  <a:t> if the sample is not from </a:t>
                </a:r>
                <a:r>
                  <a:rPr lang="en-US" altLang="zh-CN" sz="2200" dirty="0"/>
                  <a:t>are normally distribution.</a:t>
                </a:r>
                <a:endParaRPr lang="zh-CN" altLang="en-US" sz="2200" dirty="0">
                  <a:solidFill>
                    <a:schemeClr val="tx1"/>
                  </a:solidFill>
                  <a:latin typeface="+mn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449" y="2573905"/>
                <a:ext cx="8434526" cy="769441"/>
              </a:xfrm>
              <a:prstGeom prst="rect">
                <a:avLst/>
              </a:prstGeom>
              <a:blipFill>
                <a:blip r:embed="rId3"/>
                <a:stretch>
                  <a:fillRect l="-939" t="-4762" r="-867"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302014" y="3474005"/>
                <a:ext cx="8451961" cy="7916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In Chapter 3, we know that if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𝑖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 ′</m:t>
                        </m:r>
                      </m:sup>
                    </m:sSubSup>
                    <m:r>
                      <a:rPr lang="en-US" altLang="zh-CN" sz="2200" b="0" i="1" smtClean="0">
                        <a:latin typeface="Cambria Math"/>
                      </a:rPr>
                      <m:t>𝑠</m:t>
                    </m:r>
                  </m:oMath>
                </a14:m>
                <a:r>
                  <a:rPr lang="en-US" altLang="zh-CN" sz="2200" dirty="0"/>
                  <a:t> are </a:t>
                </a:r>
                <a:r>
                  <a:rPr lang="en-US" altLang="zh-CN" sz="2200" dirty="0" err="1"/>
                  <a:t>iid</a:t>
                </a:r>
                <a:r>
                  <a:rPr lang="en-US" altLang="zh-CN" sz="2200" dirty="0"/>
                  <a:t> and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200" dirty="0"/>
                  <a:t>  is a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Bernoulli </a:t>
                </a:r>
                <a:r>
                  <a:rPr lang="en-US" altLang="zh-CN" sz="2200" dirty="0" err="1"/>
                  <a:t>rv</a:t>
                </a:r>
                <a:r>
                  <a:rPr lang="en-US" altLang="zh-CN" sz="2200" dirty="0"/>
                  <a:t> with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200" b="0" i="1" smtClean="0">
                            <a:latin typeface="Cambria Math"/>
                          </a:rPr>
                          <m:t>=1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𝑝</m:t>
                    </m:r>
                  </m:oMath>
                </a14:m>
                <a:r>
                  <a:rPr lang="zh-CN" altLang="en-US" sz="2200" dirty="0"/>
                  <a:t> </a:t>
                </a:r>
                <a:r>
                  <a:rPr lang="en-US" altLang="zh-CN" sz="2200" dirty="0"/>
                  <a:t>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+⋯+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i="1" dirty="0" smtClean="0">
                        <a:latin typeface="Cambria Math"/>
                        <a:ea typeface="Cambria Math"/>
                      </a:rPr>
                      <m:t>~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𝐵𝑖𝑛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(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𝑛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,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𝑝</m:t>
                    </m:r>
                    <m:r>
                      <a:rPr lang="en-US" altLang="zh-CN" sz="2200" b="0" i="1" dirty="0" smtClean="0"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US" altLang="zh-CN" sz="2200" dirty="0"/>
                  <a:t>.</a:t>
                </a:r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014" y="3474005"/>
                <a:ext cx="8451961" cy="791692"/>
              </a:xfrm>
              <a:prstGeom prst="rect">
                <a:avLst/>
              </a:prstGeom>
              <a:blipFill>
                <a:blip r:embed="rId4"/>
                <a:stretch>
                  <a:fillRect l="-938" t="-5385" r="-938" b="-123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19449" y="4419109"/>
                <a:ext cx="8514952" cy="11794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/>
                  <a:t>In Chapter 4, we </a:t>
                </a:r>
                <a:r>
                  <a:rPr lang="en-US" altLang="zh-CN" sz="2200" dirty="0">
                    <a:latin typeface="+mj-lt"/>
                  </a:rPr>
                  <a:t>compare the </a:t>
                </a:r>
                <a:r>
                  <a:rPr lang="en-US" altLang="zh-CN" sz="2200" dirty="0"/>
                  <a:t>probability histogram of</a:t>
                </a:r>
                <a:r>
                  <a:rPr lang="zh-CN" altLang="en-US" sz="2200" dirty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200" dirty="0">
                    <a:latin typeface="+mj-lt"/>
                  </a:rPr>
                  <a:t> with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𝑛</m:t>
                    </m:r>
                    <m:r>
                      <a:rPr lang="en-US" altLang="zh-CN" sz="2200" b="0" i="1" smtClean="0">
                        <a:latin typeface="Cambria Math"/>
                      </a:rPr>
                      <m:t>=20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𝑝</m:t>
                    </m:r>
                    <m:r>
                      <a:rPr lang="en-US" altLang="zh-CN" sz="2200" b="0" i="1" smtClean="0">
                        <a:latin typeface="Cambria Math"/>
                      </a:rPr>
                      <m:t>=0.6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 and </a:t>
                </a:r>
                <a:r>
                  <a:rPr lang="en-US" altLang="zh-CN" sz="2200" dirty="0"/>
                  <a:t>a normal curve with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𝜇</m:t>
                    </m:r>
                    <m:r>
                      <a:rPr lang="en-US" altLang="zh-CN" sz="2200" i="1">
                        <a:latin typeface="Cambria Math"/>
                      </a:rPr>
                      <m:t>=</m:t>
                    </m:r>
                    <m:r>
                      <a:rPr lang="en-US" altLang="zh-CN" sz="2200" b="0" i="1" smtClean="0">
                        <a:latin typeface="Cambria Math"/>
                      </a:rPr>
                      <m:t>𝑛𝑝</m:t>
                    </m:r>
                    <m:r>
                      <a:rPr lang="en-US" altLang="zh-CN" sz="2200" b="0" i="1" smtClean="0">
                        <a:latin typeface="Cambria Math"/>
                      </a:rPr>
                      <m:t>=12</m:t>
                    </m:r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𝜎</m:t>
                    </m:r>
                    <m:r>
                      <a:rPr lang="en-US" altLang="zh-CN" sz="2200" i="1"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𝑛𝑝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(1−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𝑝</m:t>
                        </m:r>
                        <m:r>
                          <a:rPr lang="en-US" altLang="zh-CN" sz="2200" b="0" i="1" smtClean="0">
                            <a:latin typeface="Cambria Math"/>
                          </a:rPr>
                          <m:t>)</m:t>
                        </m:r>
                      </m:e>
                    </m:ra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r>
                      <a:rPr lang="en-US" altLang="zh-CN" sz="2200" i="1">
                        <a:latin typeface="Cambria Math"/>
                      </a:rPr>
                      <m:t>2.19</m:t>
                    </m:r>
                  </m:oMath>
                </a14:m>
                <a:r>
                  <a:rPr lang="en-US" altLang="zh-CN" sz="2200" dirty="0"/>
                  <a:t> </a:t>
                </a:r>
                <a:r>
                  <a:rPr lang="en-US" altLang="zh-CN" sz="2200" dirty="0">
                    <a:latin typeface="+mj-lt"/>
                  </a:rPr>
                  <a:t>.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449" y="4419109"/>
                <a:ext cx="8514952" cy="1179425"/>
              </a:xfrm>
              <a:prstGeom prst="rect">
                <a:avLst/>
              </a:prstGeom>
              <a:blipFill>
                <a:blip r:embed="rId5"/>
                <a:stretch>
                  <a:fillRect l="-931" t="-3109" b="-777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91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6932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35" y="863715"/>
            <a:ext cx="7095239" cy="33428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/>
              <p:cNvSpPr/>
              <p:nvPr/>
            </p:nvSpPr>
            <p:spPr>
              <a:xfrm>
                <a:off x="382285" y="4206572"/>
                <a:ext cx="8502515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The figure suggests that even when the population distribution is not normal,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+⋯+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20</m:t>
                        </m:r>
                      </m:sub>
                    </m:sSub>
                  </m:oMath>
                </a14:m>
                <a:r>
                  <a:rPr lang="en-US" altLang="zh-CN" sz="2200" dirty="0"/>
                  <a:t> has a distribution  approximately to a normal distribution.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4" name="矩形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285" y="4206572"/>
                <a:ext cx="8502515" cy="1107996"/>
              </a:xfrm>
              <a:prstGeom prst="rect">
                <a:avLst/>
              </a:prstGeom>
              <a:blipFill>
                <a:blip r:embed="rId3"/>
                <a:stretch>
                  <a:fillRect l="-933" t="-3297" r="-1004" b="-109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386535" y="5409220"/>
                <a:ext cx="7875876" cy="471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dirty="0">
                    <a:latin typeface="+mj-lt"/>
                  </a:rPr>
                  <a:t>Since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acc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box>
                      <m:box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f>
                          <m:f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𝑛</m:t>
                            </m:r>
                          </m:den>
                        </m:f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e>
                    </m:box>
                  </m:oMath>
                </a14:m>
                <a:r>
                  <a:rPr lang="en-US" altLang="zh-CN" sz="2200" dirty="0">
                    <a:latin typeface="+mj-lt"/>
                  </a:rPr>
                  <a:t>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/>
                  <a:t> also has approximately a normal distribution.</a:t>
                </a:r>
                <a:r>
                  <a:rPr lang="en-US" altLang="zh-CN" sz="2200" dirty="0">
                    <a:latin typeface="+mj-lt"/>
                  </a:rPr>
                  <a:t> 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535" y="5409220"/>
                <a:ext cx="7875876" cy="471989"/>
              </a:xfrm>
              <a:prstGeom prst="rect">
                <a:avLst/>
              </a:prstGeom>
              <a:blipFill rotWithShape="1">
                <a:blip r:embed="rId4"/>
                <a:stretch>
                  <a:fillRect l="-929" t="-6410" r="-232"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92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4551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41471" y="1313765"/>
            <a:ext cx="845704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200" dirty="0"/>
              <a:t>The formal statement of this result is the most important theorem of probability.</a:t>
            </a:r>
            <a:endParaRPr lang="zh-CN" altLang="en-US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344360" y="2798930"/>
                <a:ext cx="8454160" cy="222727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n-lt"/>
                  </a:rPr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i="1" dirty="0">
                    <a:latin typeface="+mn-lt"/>
                  </a:rPr>
                  <a:t> </a:t>
                </a:r>
                <a:r>
                  <a:rPr lang="en-US" altLang="zh-CN" sz="2200" dirty="0">
                    <a:latin typeface="+mn-lt"/>
                  </a:rPr>
                  <a:t>be </a:t>
                </a:r>
                <a:r>
                  <a:rPr lang="en-US" altLang="zh-CN" sz="2200" dirty="0">
                    <a:solidFill>
                      <a:srgbClr val="FF0000"/>
                    </a:solidFill>
                    <a:latin typeface="+mn-lt"/>
                  </a:rPr>
                  <a:t>a random sample </a:t>
                </a:r>
                <a:r>
                  <a:rPr lang="en-US" altLang="zh-CN" sz="2200" dirty="0">
                    <a:latin typeface="+mn-lt"/>
                  </a:rPr>
                  <a:t>from a distribution with mean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𝜇</m:t>
                    </m:r>
                  </m:oMath>
                </a14:m>
                <a:r>
                  <a:rPr lang="en-US" altLang="zh-CN" sz="2200" dirty="0">
                    <a:latin typeface="+mn-lt"/>
                  </a:rPr>
                  <a:t> and variance</a:t>
                </a:r>
                <a14:m>
                  <m:oMath xmlns:m="http://schemas.openxmlformats.org/officeDocument/2006/math">
                    <m:r>
                      <a:rPr lang="en-US" altLang="zh-CN" sz="2200" b="0" i="0" smtClean="0">
                        <a:latin typeface="Cambria Math"/>
                      </a:rPr>
                      <m:t> 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200" i="1">
                            <a:latin typeface="Cambria Math"/>
                          </a:rPr>
                          <m:t>𝜎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sz="2200" dirty="0">
                    <a:latin typeface="+mn-lt"/>
                  </a:rPr>
                  <a:t>. Then if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>
                    <a:latin typeface="+mn-lt"/>
                  </a:rPr>
                  <a:t> </a:t>
                </a:r>
                <a:r>
                  <a:rPr lang="en-US" altLang="zh-CN" sz="2200" dirty="0">
                    <a:latin typeface="+mn-lt"/>
                  </a:rPr>
                  <a:t>is sufficiently large,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>
                    <a:latin typeface="+mn-lt"/>
                  </a:rPr>
                  <a:t> has approximately a normal distribution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200" i="1">
                            <a:latin typeface="Cambria Math"/>
                          </a:rPr>
                          <m:t>μ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e>
                        </m:acc>
                      </m:sub>
                    </m:sSub>
                    <m:r>
                      <a:rPr lang="en-US" altLang="zh-CN" sz="2200">
                        <a:latin typeface="Cambria Math"/>
                      </a:rPr>
                      <m:t>=</m:t>
                    </m:r>
                    <m:r>
                      <a:rPr lang="en-US" altLang="zh-CN" sz="2200" i="1">
                        <a:latin typeface="Cambria Math"/>
                      </a:rPr>
                      <m:t>𝜇</m:t>
                    </m:r>
                    <m:r>
                      <a:rPr lang="en-US" altLang="zh-CN" sz="2200" b="0" i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>
                    <a:latin typeface="+mn-lt"/>
                  </a:rPr>
                  <a:t>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2200" i="1">
                            <a:latin typeface="Cambria Math"/>
                          </a:rPr>
                          <m:t>𝜎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𝑋</m:t>
                            </m:r>
                          </m:e>
                        </m:acc>
                      </m:sub>
                      <m:sup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p>
                    </m:sSubSup>
                    <m:r>
                      <a:rPr lang="en-US" altLang="zh-CN" sz="2200" i="1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200" i="1">
                            <a:latin typeface="Cambria Math"/>
                          </a:rPr>
                          <m:t>𝜎</m:t>
                        </m:r>
                      </m:e>
                      <m:sup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altLang="zh-CN" sz="2200" i="1">
                        <a:latin typeface="Cambria Math"/>
                      </a:rPr>
                      <m:t>/</m:t>
                    </m:r>
                    <m:r>
                      <a:rPr lang="en-US" altLang="zh-CN" sz="2200" i="1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dirty="0">
                    <a:latin typeface="+mn-lt"/>
                  </a:rPr>
                  <a:t>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200" i="1" dirty="0">
                    <a:latin typeface="+mn-lt"/>
                  </a:rPr>
                  <a:t> </a:t>
                </a:r>
                <a:r>
                  <a:rPr lang="en-US" altLang="zh-CN" sz="2200" dirty="0">
                    <a:latin typeface="+mn-lt"/>
                  </a:rPr>
                  <a:t>also has approximately a normal distribution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=</m:t>
                    </m:r>
                    <m:r>
                      <a:rPr lang="en-US" altLang="zh-CN" sz="2200" i="1">
                        <a:latin typeface="Cambria Math"/>
                      </a:rPr>
                      <m:t>𝑛</m:t>
                    </m:r>
                    <m:r>
                      <a:rPr lang="en-US" altLang="zh-CN" sz="2200" i="1">
                        <a:latin typeface="Cambria Math"/>
                      </a:rPr>
                      <m:t>𝜇</m:t>
                    </m:r>
                  </m:oMath>
                </a14:m>
                <a:r>
                  <a:rPr lang="zh-CN" altLang="en-US" sz="2200" dirty="0"/>
                  <a:t> </a:t>
                </a:r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𝜎</m:t>
                        </m:r>
                      </m:e>
                      <m:sub>
                        <m:sSub>
                          <m:sSub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a:rPr lang="en-US" altLang="zh-CN" sz="2200" i="1">
                            <a:latin typeface="Cambria Math"/>
                          </a:rPr>
                          <m:t>𝑛</m:t>
                        </m:r>
                      </m:e>
                    </m:rad>
                    <m:r>
                      <a:rPr lang="en-US" altLang="zh-CN" sz="2200" i="1">
                        <a:latin typeface="Cambria Math"/>
                      </a:rPr>
                      <m:t>𝜎</m:t>
                    </m:r>
                  </m:oMath>
                </a14:m>
                <a:r>
                  <a:rPr lang="en-US" altLang="zh-CN" sz="2200" dirty="0">
                    <a:latin typeface="+mn-lt"/>
                  </a:rPr>
                  <a:t> . The larger the value of </a:t>
                </a:r>
                <a:r>
                  <a:rPr lang="en-US" altLang="zh-CN" sz="2200" i="1" dirty="0">
                    <a:latin typeface="+mn-lt"/>
                  </a:rPr>
                  <a:t>n</a:t>
                </a:r>
                <a:r>
                  <a:rPr lang="en-US" altLang="zh-CN" sz="2200" dirty="0">
                    <a:latin typeface="+mn-lt"/>
                  </a:rPr>
                  <a:t>, the better the approximation.</a:t>
                </a:r>
                <a:endParaRPr lang="zh-CN" altLang="en-US" sz="2200" dirty="0">
                  <a:latin typeface="+mn-lt"/>
                </a:endParaRPr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360" y="2798930"/>
                <a:ext cx="8454160" cy="2227276"/>
              </a:xfrm>
              <a:prstGeom prst="rect">
                <a:avLst/>
              </a:prstGeom>
              <a:blipFill>
                <a:blip r:embed="rId2"/>
                <a:stretch>
                  <a:fillRect l="-937" t="-1639" r="-937" b="-51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/>
          <p:cNvSpPr/>
          <p:nvPr/>
        </p:nvSpPr>
        <p:spPr>
          <a:xfrm>
            <a:off x="350603" y="2393885"/>
            <a:ext cx="354109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</a:rPr>
              <a:t>The Central Limit Theorem</a:t>
            </a:r>
            <a:endParaRPr lang="zh-CN" altLang="en-US" sz="2200" dirty="0">
              <a:solidFill>
                <a:srgbClr val="FF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93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671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296525" y="1345655"/>
                <a:ext cx="8190910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A practical difficulty in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applying the CLT </a:t>
                </a:r>
                <a:r>
                  <a:rPr lang="en-US" altLang="zh-CN" sz="2200" dirty="0"/>
                  <a:t>is in knowing when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is sufficiently large.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25" y="1345655"/>
                <a:ext cx="8190910" cy="769441"/>
              </a:xfrm>
              <a:prstGeom prst="rect">
                <a:avLst/>
              </a:prstGeom>
              <a:blipFill>
                <a:blip r:embed="rId2"/>
                <a:stretch>
                  <a:fillRect l="-968" t="-4762" r="-1042" b="-158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307181" y="2212411"/>
                <a:ext cx="8325925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If the underlying distribution is close to a normal density curve, then the approximation will be good even for a small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dirty="0"/>
                  <a:t>, whereas if it is far from being normal, then a large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will be required.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181" y="2212411"/>
                <a:ext cx="8325925" cy="1107996"/>
              </a:xfrm>
              <a:prstGeom prst="rect">
                <a:avLst/>
              </a:prstGeom>
              <a:blipFill>
                <a:blip r:embed="rId3"/>
                <a:stretch>
                  <a:fillRect l="-952" t="-3297" r="-952" b="-104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334284" y="3517556"/>
                <a:ext cx="8181066" cy="184665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  <a:ea typeface="Cambria Math"/>
                      </a:rPr>
                      <m:t>~</m:t>
                    </m:r>
                    <m:r>
                      <a:rPr lang="en-US" altLang="zh-CN" sz="2200" i="1">
                        <a:latin typeface="Cambria Math"/>
                        <a:ea typeface="Cambria Math"/>
                      </a:rPr>
                      <m:t>𝐵𝑖𝑛</m:t>
                    </m:r>
                    <m:r>
                      <a:rPr lang="en-US" altLang="zh-CN" sz="2200" i="1">
                        <a:latin typeface="Cambria Math"/>
                        <a:ea typeface="Cambria Math"/>
                      </a:rPr>
                      <m:t>(1,</m:t>
                    </m:r>
                    <m:box>
                      <m:boxPr>
                        <m:ctrlPr>
                          <a:rPr lang="en-US" altLang="zh-CN" sz="2200" i="1">
                            <a:latin typeface="Cambria Math" charset="0"/>
                            <a:ea typeface="Cambria Math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r>
                          <a:rPr lang="en-US" altLang="zh-CN" sz="2200" i="1">
                            <a:latin typeface="Cambria Math"/>
                            <a:ea typeface="Cambria Math"/>
                          </a:rPr>
                          <m:t>𝑝</m:t>
                        </m:r>
                      </m:e>
                    </m:box>
                    <m:r>
                      <a:rPr lang="en-US" altLang="zh-CN" sz="2200" i="1"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US" altLang="zh-CN" sz="2200" dirty="0"/>
                  <a:t>. When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𝑝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is close to </a:t>
                </a:r>
                <a14:m>
                  <m:oMath xmlns:m="http://schemas.openxmlformats.org/officeDocument/2006/math">
                    <m:r>
                      <a:rPr lang="en-US" altLang="zh-CN" sz="2200" b="0" i="0" dirty="0" smtClean="0">
                        <a:latin typeface="Cambria Math"/>
                      </a:rPr>
                      <m:t>0</m:t>
                    </m:r>
                    <m:r>
                      <a:rPr lang="en-US" altLang="zh-CN" sz="2200" i="1" dirty="0" smtClean="0">
                        <a:latin typeface="Cambria Math"/>
                      </a:rPr>
                      <m:t>.5</m:t>
                    </m:r>
                  </m:oMath>
                </a14:m>
                <a:r>
                  <a:rPr lang="en-US" altLang="zh-CN" sz="2200" dirty="0"/>
                  <a:t>, the distribution of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is reasonably symmetric, the approximation is good if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0.5</m:t>
                    </m:r>
                    <m:r>
                      <a:rPr lang="en-US" altLang="zh-CN" sz="2200" b="0" i="1" smtClean="0">
                        <a:latin typeface="Cambria Math"/>
                      </a:rPr>
                      <m:t>𝑛</m:t>
                    </m:r>
                    <m:r>
                      <a:rPr lang="en-US" altLang="zh-CN" sz="2200" b="0" i="1" smtClean="0">
                        <a:latin typeface="Cambria Math"/>
                      </a:rPr>
                      <m:t>&gt;10</m:t>
                    </m:r>
                  </m:oMath>
                </a14:m>
                <a:r>
                  <a:rPr lang="en-US" altLang="zh-CN" sz="2200" dirty="0"/>
                  <a:t>, i.e.,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𝑛</m:t>
                    </m:r>
                    <m:r>
                      <a:rPr lang="en-US" altLang="zh-CN" sz="2200" b="0" i="1" smtClean="0">
                        <a:latin typeface="Cambria Math"/>
                      </a:rPr>
                      <m:t>&gt;20</m:t>
                    </m:r>
                  </m:oMath>
                </a14:m>
                <a:r>
                  <a:rPr lang="en-US" altLang="zh-CN" sz="2200" dirty="0"/>
                  <a:t>. When </a:t>
                </a:r>
                <a14:m>
                  <m:oMath xmlns:m="http://schemas.openxmlformats.org/officeDocument/2006/math">
                    <m:r>
                      <a:rPr lang="en-US" altLang="zh-CN" sz="2200" i="1" dirty="0">
                        <a:latin typeface="Cambria Math"/>
                      </a:rPr>
                      <m:t>𝑝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is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0.01</m:t>
                    </m:r>
                  </m:oMath>
                </a14:m>
                <a:r>
                  <a:rPr lang="en-US" altLang="zh-CN" sz="2200" dirty="0"/>
                  <a:t>, the distribution of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is quite skewed, the approximation is good if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0.</m:t>
                    </m:r>
                    <m:r>
                      <a:rPr lang="en-US" altLang="zh-CN" sz="2200" b="0" i="1" smtClean="0">
                        <a:latin typeface="Cambria Math"/>
                      </a:rPr>
                      <m:t>01</m:t>
                    </m:r>
                    <m:r>
                      <a:rPr lang="en-US" altLang="zh-CN" sz="2200" i="1">
                        <a:latin typeface="Cambria Math"/>
                      </a:rPr>
                      <m:t>𝑛</m:t>
                    </m:r>
                    <m:r>
                      <a:rPr lang="en-US" altLang="zh-CN" sz="2200" i="1">
                        <a:latin typeface="Cambria Math"/>
                      </a:rPr>
                      <m:t>&gt;10</m:t>
                    </m:r>
                  </m:oMath>
                </a14:m>
                <a:r>
                  <a:rPr lang="en-US" altLang="zh-CN" sz="2200" dirty="0"/>
                  <a:t> and (</a:t>
                </a:r>
                <a14:m>
                  <m:oMath xmlns:m="http://schemas.openxmlformats.org/officeDocument/2006/math">
                    <m:r>
                      <a:rPr lang="en-US" altLang="zh-CN" sz="2200" b="0" i="0" smtClean="0">
                        <a:latin typeface="Cambria Math"/>
                      </a:rPr>
                      <m:t>1−</m:t>
                    </m:r>
                    <m:r>
                      <a:rPr lang="en-US" altLang="zh-CN" sz="2200" i="1">
                        <a:latin typeface="Cambria Math"/>
                      </a:rPr>
                      <m:t>0.01</m:t>
                    </m:r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  <m:r>
                      <a:rPr lang="en-US" altLang="zh-CN" sz="2200" b="0" i="1" smtClean="0">
                        <a:latin typeface="Cambria Math"/>
                      </a:rPr>
                      <m:t>𝑛</m:t>
                    </m:r>
                    <m:r>
                      <a:rPr lang="en-US" altLang="zh-CN" sz="2200" i="1">
                        <a:latin typeface="Cambria Math"/>
                      </a:rPr>
                      <m:t>&gt;10</m:t>
                    </m:r>
                  </m:oMath>
                </a14:m>
                <a:r>
                  <a:rPr lang="en-US" altLang="zh-CN" sz="2200" dirty="0"/>
                  <a:t> , i.e., </a:t>
                </a:r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/>
                      </a:rPr>
                      <m:t>𝑛</m:t>
                    </m:r>
                    <m:r>
                      <a:rPr lang="en-US" altLang="zh-CN" sz="2200" i="1">
                        <a:latin typeface="Cambria Math"/>
                      </a:rPr>
                      <m:t>&gt;100</m:t>
                    </m:r>
                  </m:oMath>
                </a14:m>
                <a:r>
                  <a:rPr lang="en-US" altLang="zh-CN" sz="2200" dirty="0"/>
                  <a:t>.</a:t>
                </a:r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284" y="3517556"/>
                <a:ext cx="8181066" cy="1846659"/>
              </a:xfrm>
              <a:prstGeom prst="rect">
                <a:avLst/>
              </a:prstGeom>
              <a:blipFill>
                <a:blip r:embed="rId4"/>
                <a:stretch>
                  <a:fillRect l="-969" t="-1980" r="-969" b="-29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94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284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335698" y="953725"/>
                <a:ext cx="8505945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The net weight of each bag of salt is a random variable, with an average weight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100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g and a standard deviation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10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g. What is the probability that the net weight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200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 bags of salt is bigger than </a:t>
                </a:r>
                <a14:m>
                  <m:oMath xmlns:m="http://schemas.openxmlformats.org/officeDocument/2006/math">
                    <m:r>
                      <a:rPr kumimoji="1" lang="en-US" altLang="zh-CN" sz="2400" i="1" dirty="0" smtClean="0">
                        <a:latin typeface="Cambria Math"/>
                        <a:ea typeface="隶书" pitchFamily="49" charset="-122"/>
                      </a:rPr>
                      <m:t>20500</m:t>
                    </m:r>
                  </m:oMath>
                </a14:m>
                <a:r>
                  <a:rPr kumimoji="1" lang="en-US" altLang="zh-CN" sz="2400" dirty="0">
                    <a:latin typeface="+mn-lt"/>
                    <a:ea typeface="隶书" pitchFamily="49" charset="-122"/>
                  </a:rPr>
                  <a:t>g</a:t>
                </a:r>
                <a:r>
                  <a:rPr lang="en-US" altLang="zh-CN" sz="2200" dirty="0">
                    <a:latin typeface="+mj-lt"/>
                  </a:rPr>
                  <a:t>?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698" y="953725"/>
                <a:ext cx="8505945" cy="1477328"/>
              </a:xfrm>
              <a:prstGeom prst="rect">
                <a:avLst/>
              </a:prstGeom>
              <a:blipFill>
                <a:blip r:embed="rId2"/>
                <a:stretch>
                  <a:fillRect l="-932" t="-2058" r="-932" b="-864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341529" y="2438890"/>
                <a:ext cx="84159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200" b="0" dirty="0">
                    <a:latin typeface="+mj-lt"/>
                  </a:rPr>
                  <a:t> be the net weight of </a:t>
                </a:r>
                <a14:m>
                  <m:oMath xmlns:m="http://schemas.openxmlformats.org/officeDocument/2006/math">
                    <m:r>
                      <a:rPr lang="en-US" altLang="zh-CN" sz="2200" b="0" i="1" dirty="0" smtClean="0">
                        <a:latin typeface="Cambria Math"/>
                      </a:rPr>
                      <m:t>𝑖</m:t>
                    </m:r>
                  </m:oMath>
                </a14:m>
                <a:r>
                  <a:rPr lang="en-US" altLang="zh-CN" sz="2200" b="0" dirty="0" err="1">
                    <a:latin typeface="+mj-lt"/>
                  </a:rPr>
                  <a:t>th</a:t>
                </a:r>
                <a:r>
                  <a:rPr lang="en-US" altLang="zh-CN" sz="2200" b="0" dirty="0">
                    <a:latin typeface="+mj-lt"/>
                  </a:rPr>
                  <a:t> bag of salt.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2200" i="1">
                        <a:latin typeface="Cambria Math"/>
                      </a:rPr>
                      <m:t> </m:t>
                    </m:r>
                    <m:r>
                      <a:rPr lang="en-US" altLang="zh-CN" sz="2200" b="0" i="0" smtClean="0">
                        <a:latin typeface="Cambria Math"/>
                      </a:rPr>
                      <m:t>′</m:t>
                    </m:r>
                  </m:oMath>
                </a14:m>
                <a:r>
                  <a:rPr lang="en-US" altLang="zh-CN" sz="2200" dirty="0"/>
                  <a:t>s are independent and identically distributed </a:t>
                </a:r>
                <a:r>
                  <a:rPr lang="en-US" altLang="zh-CN" sz="2200" dirty="0" err="1"/>
                  <a:t>rv’s</a:t>
                </a:r>
                <a:r>
                  <a:rPr lang="en-US" altLang="zh-CN" sz="2200" dirty="0"/>
                  <a:t>.</a:t>
                </a:r>
                <a:endParaRPr lang="en-US" altLang="zh-CN" sz="2200" b="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29" y="2438890"/>
                <a:ext cx="8415936" cy="769441"/>
              </a:xfrm>
              <a:prstGeom prst="rect">
                <a:avLst/>
              </a:prstGeom>
              <a:blipFill>
                <a:blip r:embed="rId3"/>
                <a:stretch>
                  <a:fillRect l="-941" t="-4762" r="-941"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196625" y="3145348"/>
                <a:ext cx="3842975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=100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  <a:r>
                  <a:rPr lang="en-US" altLang="zh-CN" sz="2200" dirty="0">
                    <a:latin typeface="+mj-lt"/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𝑉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=100</m:t>
                    </m:r>
                  </m:oMath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6625" y="3145348"/>
                <a:ext cx="3842975" cy="430887"/>
              </a:xfrm>
              <a:prstGeom prst="rect">
                <a:avLst/>
              </a:prstGeom>
              <a:blipFill rotWithShape="1">
                <a:blip r:embed="rId5"/>
                <a:stretch>
                  <a:fillRect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对象 4"/>
              <p:cNvSpPr txBox="1"/>
              <p:nvPr/>
            </p:nvSpPr>
            <p:spPr bwMode="auto">
              <a:xfrm>
                <a:off x="341529" y="4063426"/>
                <a:ext cx="6480720" cy="214160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200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&gt;20500</m:t>
                          </m:r>
                        </m:e>
                      </m:d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200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≤20500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  <m:rad>
                                <m:radPr>
                                  <m:degHide m:val="on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200</m:t>
                                  </m:r>
                                </m:e>
                              </m:rad>
                            </m:den>
                          </m:f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200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nary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−200×100</m:t>
                              </m:r>
                            </m:e>
                          </m:d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  <m:rad>
                                <m:radPr>
                                  <m:degHide m:val="on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200</m:t>
                                  </m:r>
                                </m:e>
                              </m:rad>
                            </m:den>
                          </m:f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20500−200×100</m:t>
                              </m:r>
                            </m:e>
                          </m:d>
                        </m:e>
                      </m:d>
                    </m:oMath>
                    <m:oMath xmlns:m="http://schemas.openxmlformats.org/officeDocument/2006/math">
                      <m: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≈1−</m:t>
                      </m:r>
                      <m:r>
                        <m:rPr>
                          <m:sty m:val="p"/>
                        </m:rPr>
                        <a:rPr lang="zh-CN" alt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Φ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20500−200×100</m:t>
                              </m:r>
                            </m:num>
                            <m:den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  <m:rad>
                                <m:radPr>
                                  <m:degHide m:val="on"/>
                                  <m:ctrlP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zh-CN" alt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200</m:t>
                                  </m:r>
                                </m:e>
                              </m:rad>
                            </m:den>
                          </m:f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对象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1529" y="4063426"/>
                <a:ext cx="6480720" cy="2141606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341529" y="3568371"/>
            <a:ext cx="50405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latin typeface="+mj-lt"/>
              </a:rPr>
              <a:t>By CLT, the desirable probability is</a:t>
            </a:r>
            <a:endParaRPr lang="zh-CN" altLang="en-US" sz="22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Box 9"/>
              <p:cNvSpPr txBox="1">
                <a:spLocks noChangeArrowheads="1"/>
              </p:cNvSpPr>
              <p:nvPr/>
            </p:nvSpPr>
            <p:spPr bwMode="auto">
              <a:xfrm>
                <a:off x="3136608" y="5536446"/>
                <a:ext cx="1828800" cy="5191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800" b="1" dirty="0">
                    <a:latin typeface="Times New Roman" panose="02020603050405020304" pitchFamily="18" charset="0"/>
                  </a:rPr>
                  <a:t>= </a:t>
                </a:r>
                <a14:m>
                  <m:oMath xmlns:m="http://schemas.openxmlformats.org/officeDocument/2006/math">
                    <m:r>
                      <a:rPr kumimoji="1" lang="en-US" altLang="zh-CN" sz="2200" b="0" i="1" dirty="0" smtClean="0">
                        <a:latin typeface="Cambria Math"/>
                      </a:rPr>
                      <m:t>0.0002</m:t>
                    </m:r>
                  </m:oMath>
                </a14:m>
                <a:endParaRPr kumimoji="1" lang="en-US" altLang="zh-CN" sz="2200" dirty="0">
                  <a:latin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Text 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36608" y="5536446"/>
                <a:ext cx="1828800" cy="519112"/>
              </a:xfrm>
              <a:prstGeom prst="rect">
                <a:avLst/>
              </a:prstGeom>
              <a:blipFill rotWithShape="0">
                <a:blip r:embed="rId7"/>
                <a:stretch>
                  <a:fillRect l="-7000" t="-11765" b="-3294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矩形 7">
            <a:extLst>
              <a:ext uri="{FF2B5EF4-FFF2-40B4-BE49-F238E27FC236}">
                <a16:creationId xmlns="" xmlns:a16="http://schemas.microsoft.com/office/drawing/2014/main" id="{B1A5AA63-E442-4EC3-9C2F-EDFB8D0EC2AD}"/>
              </a:ext>
            </a:extLst>
          </p:cNvPr>
          <p:cNvSpPr/>
          <p:nvPr/>
        </p:nvSpPr>
        <p:spPr>
          <a:xfrm>
            <a:off x="391160" y="401663"/>
            <a:ext cx="8361680" cy="428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95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734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296525" y="1178750"/>
                <a:ext cx="8010890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Recall that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has a lognormal distribution if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200" i="1" dirty="0" smtClean="0">
                        <a:latin typeface="Cambria Math"/>
                      </a:rPr>
                      <m:t>ln</m:t>
                    </m:r>
                    <m:r>
                      <a:rPr lang="en-US" altLang="zh-CN" sz="2200" i="1" dirty="0">
                        <a:latin typeface="Cambria Math"/>
                      </a:rPr>
                      <m:t>⁡(</m:t>
                    </m:r>
                    <m:r>
                      <a:rPr lang="en-US" altLang="zh-CN" sz="2200" i="1" dirty="0">
                        <a:latin typeface="Cambria Math"/>
                      </a:rPr>
                      <m:t>𝑋</m:t>
                    </m:r>
                    <m:r>
                      <a:rPr lang="en-US" altLang="zh-CN" sz="2200" i="1" dirty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zh-CN" sz="2200" dirty="0"/>
                  <a:t>has a normal</a:t>
                </a:r>
              </a:p>
              <a:p>
                <a:r>
                  <a:rPr lang="en-US" altLang="zh-CN" sz="2200" dirty="0"/>
                  <a:t>distribution.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25" y="1178750"/>
                <a:ext cx="8010890" cy="769441"/>
              </a:xfrm>
              <a:prstGeom prst="rect">
                <a:avLst/>
              </a:prstGeom>
              <a:blipFill>
                <a:blip r:embed="rId2"/>
                <a:stretch>
                  <a:fillRect l="-989" t="-3937" b="-157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296525" y="2440120"/>
                <a:ext cx="8384983" cy="14465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i="1" dirty="0" err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be a random sample from a distribution for which only positive values are possible (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200" b="0" i="1" smtClean="0">
                            <a:latin typeface="Cambria Math"/>
                          </a:rPr>
                          <m:t>&gt;0</m:t>
                        </m:r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=1</m:t>
                    </m:r>
                  </m:oMath>
                </a14:m>
                <a:r>
                  <a:rPr lang="en-US" altLang="zh-CN" sz="2200" dirty="0"/>
                  <a:t>). Then if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is sufficiently large, the product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  <m:r>
                      <a:rPr lang="en-US" altLang="zh-CN" sz="2200" b="0" i="1" dirty="0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…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dirty="0"/>
                  <a:t> has approximately a lognormal distribution.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25" y="2440120"/>
                <a:ext cx="8384983" cy="1446550"/>
              </a:xfrm>
              <a:prstGeom prst="rect">
                <a:avLst/>
              </a:prstGeom>
              <a:blipFill>
                <a:blip r:embed="rId3"/>
                <a:stretch>
                  <a:fillRect l="-945" t="-2101" r="-945" b="-79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310579" y="1988840"/>
            <a:ext cx="27903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  <a:latin typeface="+mj-lt"/>
              </a:rPr>
              <a:t>Proposition</a:t>
            </a:r>
            <a:endParaRPr lang="zh-CN" altLang="en-US" sz="2200" dirty="0">
              <a:solidFill>
                <a:srgbClr val="FF0000"/>
              </a:solidFill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51520" y="3927097"/>
                <a:ext cx="688576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200" b="0" dirty="0">
                    <a:solidFill>
                      <a:schemeClr val="tx1"/>
                    </a:solidFill>
                  </a:rPr>
                  <a:t>Observe that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200" b="0" i="0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altLang="zh-CN" sz="22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b="0" i="1" smtClean="0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𝑌</m:t>
                            </m:r>
                          </m:e>
                        </m:d>
                      </m:e>
                    </m:func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200" b="0" i="0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altLang="zh-CN" sz="22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200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b="0" i="1" smtClean="0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sz="2200" b="0" i="1" smtClean="0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</a:rPr>
                      <m:t>+…+</m:t>
                    </m:r>
                    <m:r>
                      <m:rPr>
                        <m:sty m:val="p"/>
                      </m:rPr>
                      <a:rPr lang="en-US" altLang="zh-CN" sz="2200" b="0" i="0" smtClean="0">
                        <a:solidFill>
                          <a:schemeClr val="tx1"/>
                        </a:solidFill>
                        <a:latin typeface="Cambria Math"/>
                      </a:rPr>
                      <m:t>ln</m:t>
                    </m:r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</a:rPr>
                      <m:t>⁡(</m:t>
                    </m:r>
                    <m:sSub>
                      <m:sSubPr>
                        <m:ctrlP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b="0" i="1" smtClean="0">
                        <a:solidFill>
                          <a:schemeClr val="tx1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endParaRPr lang="zh-CN" altLang="en-US" sz="2200" dirty="0">
                  <a:solidFill>
                    <a:schemeClr val="tx1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3927097"/>
                <a:ext cx="6885765" cy="430887"/>
              </a:xfrm>
              <a:prstGeom prst="rect">
                <a:avLst/>
              </a:prstGeom>
              <a:blipFill rotWithShape="1">
                <a:blip r:embed="rId4"/>
                <a:stretch>
                  <a:fillRect l="-1062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82471" y="4359676"/>
                <a:ext cx="846094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n-lt"/>
                  </a:rPr>
                  <a:t>Since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200">
                            <a:latin typeface="Cambria Math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200" i="1">
                                <a:latin typeface="Cambria Math"/>
                              </a:rPr>
                              <m:t>𝑌</m:t>
                            </m:r>
                          </m:e>
                        </m:d>
                      </m:e>
                    </m:func>
                    <m:r>
                      <a:rPr lang="en-US" altLang="zh-CN" sz="2200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>
                    <a:latin typeface="+mn-lt"/>
                  </a:rPr>
                  <a:t>is a sum of independent and identically distributed </a:t>
                </a:r>
                <a:r>
                  <a:rPr lang="en-US" altLang="zh-CN" sz="2200" dirty="0" err="1">
                    <a:latin typeface="+mn-lt"/>
                  </a:rPr>
                  <a:t>rv’s</a:t>
                </a:r>
                <a:r>
                  <a:rPr lang="en-US" altLang="zh-CN" sz="2200" dirty="0">
                    <a:latin typeface="+mn-lt"/>
                  </a:rPr>
                  <a:t>. It is approximately normal when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>
                    <a:latin typeface="+mn-lt"/>
                  </a:rPr>
                  <a:t> </a:t>
                </a:r>
                <a:r>
                  <a:rPr lang="en-US" altLang="zh-CN" sz="2200" dirty="0">
                    <a:latin typeface="+mn-lt"/>
                  </a:rPr>
                  <a:t>is large, so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en-US" altLang="zh-CN" sz="2200" i="1" dirty="0">
                    <a:latin typeface="+mn-lt"/>
                  </a:rPr>
                  <a:t> </a:t>
                </a:r>
                <a:r>
                  <a:rPr lang="en-US" altLang="zh-CN" sz="2200" dirty="0">
                    <a:latin typeface="+mn-lt"/>
                  </a:rPr>
                  <a:t>itself has approximately a lognormal distribution.</a:t>
                </a:r>
                <a:endParaRPr lang="zh-CN" altLang="en-US" sz="2200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471" y="4359676"/>
                <a:ext cx="8460940" cy="1107996"/>
              </a:xfrm>
              <a:prstGeom prst="rect">
                <a:avLst/>
              </a:prstGeom>
              <a:blipFill>
                <a:blip r:embed="rId5"/>
                <a:stretch>
                  <a:fillRect l="-937" t="-3297" r="-937" b="-109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96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6354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="" xmlns:a16="http://schemas.microsoft.com/office/drawing/2014/main" id="{BE9B1677-8679-4F85-BB74-0CB2350C8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569369"/>
            <a:ext cx="7886700" cy="1719262"/>
          </a:xfr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altLang="zh-CN" dirty="0"/>
              <a:t>5.5 The distribution of a Linear Combination</a:t>
            </a:r>
            <a:endParaRPr lang="zh-CN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97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7872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588" y="-198438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6050" y="-198438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7925" y="-198438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$y$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9925" y="-198438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8500" y="0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6463" y="0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Y=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863" y="0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$y$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663" y="-9842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342038" y="1745784"/>
                <a:ext cx="8595712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The sample mean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altLang="zh-CN" sz="2200" dirty="0"/>
                  <a:t> and sample total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200" b="0" i="0" dirty="0" smtClean="0">
                            <a:latin typeface="Cambria Math"/>
                          </a:rPr>
                          <m:t>T</m:t>
                        </m:r>
                      </m:e>
                      <m:sub>
                        <m:r>
                          <a:rPr lang="en-US" altLang="zh-CN" sz="2200" i="1" dirty="0" smtClean="0">
                            <a:latin typeface="Cambria Math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are two statistics that are widely used in application.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038" y="1745784"/>
                <a:ext cx="8595712" cy="769441"/>
              </a:xfrm>
              <a:prstGeom prst="rect">
                <a:avLst/>
              </a:prstGeom>
              <a:blipFill>
                <a:blip r:embed="rId3"/>
                <a:stretch>
                  <a:fillRect l="-922" t="-3937" r="-922" b="-157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42038" y="2573905"/>
                <a:ext cx="859571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n-lt"/>
                  </a:rPr>
                  <a:t>To understand more about the distribution of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zh-CN" altLang="en-US" sz="2200" dirty="0">
                    <a:latin typeface="+mn-lt"/>
                  </a:rPr>
                  <a:t> </a:t>
                </a:r>
                <a:r>
                  <a:rPr lang="en-US" altLang="zh-CN" sz="2200" dirty="0">
                    <a:latin typeface="+mn-lt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200" dirty="0">
                    <a:latin typeface="+mn-lt"/>
                  </a:rPr>
                  <a:t>, we will learn the distribution of a linear combination of </a:t>
                </a:r>
                <a:r>
                  <a:rPr lang="en-US" altLang="zh-CN" sz="2200" dirty="0" err="1">
                    <a:latin typeface="+mn-lt"/>
                  </a:rPr>
                  <a:t>rv’s</a:t>
                </a:r>
                <a:r>
                  <a:rPr lang="en-US" altLang="zh-CN" sz="2200" dirty="0">
                    <a:latin typeface="+mn-lt"/>
                  </a:rPr>
                  <a:t>. </a:t>
                </a:r>
                <a:r>
                  <a:rPr lang="zh-CN" altLang="en-US" sz="2200" dirty="0">
                    <a:latin typeface="+mn-lt"/>
                  </a:rPr>
                  <a:t> 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038" y="2573905"/>
                <a:ext cx="8595712" cy="769441"/>
              </a:xfrm>
              <a:prstGeom prst="rect">
                <a:avLst/>
              </a:prstGeom>
              <a:blipFill>
                <a:blip r:embed="rId4"/>
                <a:stretch>
                  <a:fillRect l="-922" t="-4762" r="-922"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/>
              <p:cNvSpPr/>
              <p:nvPr/>
            </p:nvSpPr>
            <p:spPr>
              <a:xfrm>
                <a:off x="365677" y="3519717"/>
                <a:ext cx="8572073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200" dirty="0"/>
                  <a:t>Given a collection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altLang="zh-CN" sz="2200" i="1" dirty="0" err="1">
                        <a:latin typeface="Cambria Math"/>
                      </a:rPr>
                      <m:t> </m:t>
                    </m:r>
                  </m:oMath>
                </a14:m>
                <a:r>
                  <a:rPr lang="en-US" altLang="zh-CN" sz="2200" dirty="0"/>
                  <a:t>and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altLang="zh-CN" sz="2200" i="1" dirty="0"/>
                  <a:t> </a:t>
                </a:r>
                <a:r>
                  <a:rPr lang="en-US" altLang="zh-CN" sz="2200" dirty="0"/>
                  <a:t>numerical constants</a:t>
                </a:r>
                <a:r>
                  <a:rPr lang="zh-CN" alt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,.., 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dirty="0"/>
                  <a:t>, the </a:t>
                </a:r>
                <a:r>
                  <a:rPr lang="en-US" altLang="zh-CN" sz="2200" dirty="0" err="1"/>
                  <a:t>rv</a:t>
                </a:r>
                <a:endParaRPr lang="en-US" altLang="zh-CN" sz="2200" dirty="0"/>
              </a:p>
            </p:txBody>
          </p:sp>
        </mc:Choice>
        <mc:Fallback xmlns="">
          <p:sp>
            <p:nvSpPr>
              <p:cNvPr id="11" name="矩形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677" y="3519717"/>
                <a:ext cx="8572073" cy="769441"/>
              </a:xfrm>
              <a:prstGeom prst="rect">
                <a:avLst/>
              </a:prstGeom>
              <a:blipFill>
                <a:blip r:embed="rId5"/>
                <a:stretch>
                  <a:fillRect l="-925" t="-3937" b="-157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2263838" y="4374105"/>
                <a:ext cx="2967992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𝑌</m:t>
                      </m:r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+…+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3838" y="4374105"/>
                <a:ext cx="2967992" cy="430887"/>
              </a:xfrm>
              <a:prstGeom prst="rect">
                <a:avLst/>
              </a:prstGeom>
              <a:blipFill rotWithShape="1">
                <a:blip r:embed="rId6"/>
                <a:stretch>
                  <a:fillRect b="-28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 12"/>
              <p:cNvSpPr/>
              <p:nvPr/>
            </p:nvSpPr>
            <p:spPr>
              <a:xfrm>
                <a:off x="341530" y="4861156"/>
                <a:ext cx="5170518" cy="43108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is called a linear combination of the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𝑖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′</m:t>
                        </m:r>
                      </m:sup>
                    </m:sSubSup>
                    <m:r>
                      <a:rPr lang="en-US" altLang="zh-CN" sz="2200" b="0" i="1" smtClean="0">
                        <a:latin typeface="Cambria Math"/>
                      </a:rPr>
                      <m:t>𝑠</m:t>
                    </m:r>
                  </m:oMath>
                </a14:m>
                <a:r>
                  <a:rPr lang="en-US" altLang="zh-CN" sz="2200" dirty="0"/>
                  <a:t>.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13" name="矩形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30" y="4861156"/>
                <a:ext cx="5170518" cy="431080"/>
              </a:xfrm>
              <a:prstGeom prst="rect">
                <a:avLst/>
              </a:prstGeom>
              <a:blipFill rotWithShape="1">
                <a:blip r:embed="rId7"/>
                <a:stretch>
                  <a:fillRect l="-1415" t="-8451" r="-708" b="-267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98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8476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393823" y="1268760"/>
                <a:ext cx="8121528" cy="7740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200" dirty="0">
                    <a:latin typeface="+mj-lt"/>
                  </a:rPr>
                  <a:t>Suppose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i="1" dirty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i="1" dirty="0" err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err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i="1" dirty="0" err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dirty="0">
                    <a:latin typeface="+mj-lt"/>
                  </a:rPr>
                  <a:t> have the expected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dirty="0">
                    <a:latin typeface="+mj-lt"/>
                  </a:rPr>
                  <a:t> respectively, and variances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bSup>
                    <m:r>
                      <a:rPr lang="en-US" altLang="zh-CN" sz="2200" b="0" i="1" smtClean="0">
                        <a:latin typeface="Cambria Math"/>
                      </a:rPr>
                      <m:t>, </m:t>
                    </m:r>
                    <m:sSubSup>
                      <m:sSub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bSup>
                    <m:r>
                      <a:rPr lang="en-US" altLang="zh-CN" sz="2200" b="0" i="1" smtClean="0">
                        <a:latin typeface="Cambria Math"/>
                      </a:rPr>
                      <m:t>,…,</m:t>
                    </m:r>
                    <m:sSubSup>
                      <m:sSubSup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𝑛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zh-CN" sz="2200" dirty="0">
                    <a:latin typeface="+mj-lt"/>
                  </a:rPr>
                  <a:t>, respectively.   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823" y="1268760"/>
                <a:ext cx="8121528" cy="774058"/>
              </a:xfrm>
              <a:prstGeom prst="rect">
                <a:avLst/>
              </a:prstGeom>
              <a:blipFill>
                <a:blip r:embed="rId2"/>
                <a:stretch>
                  <a:fillRect l="-976" t="-4724" b="-157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393822" y="2194886"/>
                <a:ext cx="5503430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/>
                  <a:t>1. Whether or not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 dirty="0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2200" i="1" dirty="0" smtClean="0">
                        <a:latin typeface="Cambria Math"/>
                      </a:rPr>
                      <m:t>’</m:t>
                    </m:r>
                  </m:oMath>
                </a14:m>
                <a:r>
                  <a:rPr lang="en-US" altLang="zh-CN" sz="2200" dirty="0"/>
                  <a:t>s are independent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822" y="2194886"/>
                <a:ext cx="5503430" cy="430887"/>
              </a:xfrm>
              <a:prstGeom prst="rect">
                <a:avLst/>
              </a:prstGeom>
              <a:blipFill rotWithShape="1">
                <a:blip r:embed="rId3"/>
                <a:stretch>
                  <a:fillRect l="-1441" t="-7042" r="-887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36585" y="2667925"/>
                <a:ext cx="6087179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i="1">
                              <a:latin typeface="Cambria Math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𝑛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2200" b="0" i="1" smtClean="0">
                          <a:latin typeface="Cambria Math"/>
                        </a:rPr>
                        <m:t>+…+</m:t>
                      </m:r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2200" b="0" i="1" smtClean="0">
                              <a:latin typeface="Cambria Math"/>
                            </a:rPr>
                            <m:t>𝑛</m:t>
                          </m:r>
                        </m:sub>
                      </m:sSub>
                      <m:r>
                        <a:rPr lang="en-US" altLang="zh-CN" sz="2200" b="0" i="1" smtClean="0">
                          <a:latin typeface="Cambria Math"/>
                        </a:rPr>
                        <m:t>𝐸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latin typeface="Cambria Math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585" y="2667925"/>
                <a:ext cx="6087179" cy="430887"/>
              </a:xfrm>
              <a:prstGeom prst="rect">
                <a:avLst/>
              </a:prstGeom>
              <a:blipFill rotWithShape="1">
                <a:blip r:embed="rId4"/>
                <a:stretch>
                  <a:fillRect b="-28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456189" y="3223138"/>
                <a:ext cx="261815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+…+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𝜇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6189" y="3223138"/>
                <a:ext cx="2618153" cy="430887"/>
              </a:xfrm>
              <a:prstGeom prst="rect">
                <a:avLst/>
              </a:prstGeom>
              <a:blipFill rotWithShape="1">
                <a:blip r:embed="rId5"/>
                <a:stretch>
                  <a:fillRect t="-7143" r="-2331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397055" y="3744035"/>
                <a:ext cx="7666201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200" dirty="0">
                    <a:solidFill>
                      <a:srgbClr val="FF0000"/>
                    </a:solidFill>
                  </a:rPr>
                  <a:t>Proofs </a:t>
                </a:r>
                <a:r>
                  <a:rPr lang="en-US" altLang="zh-CN" sz="2200" dirty="0"/>
                  <a:t>for the Case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𝑛</m:t>
                    </m:r>
                    <m:r>
                      <a:rPr lang="en-US" altLang="zh-CN" sz="2200" b="0" i="1" smtClean="0">
                        <a:latin typeface="Cambria Math"/>
                      </a:rPr>
                      <m:t>=2</m:t>
                    </m:r>
                  </m:oMath>
                </a14:m>
                <a:r>
                  <a:rPr lang="en-US" altLang="zh-CN" sz="22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/>
                  <a:t> are both continuous </a:t>
                </a:r>
                <a:r>
                  <a:rPr lang="en-US" altLang="zh-CN" sz="2200" dirty="0" err="1"/>
                  <a:t>rv.</a:t>
                </a:r>
                <a:r>
                  <a:rPr lang="en-US" altLang="zh-CN" sz="2200" dirty="0"/>
                  <a:t> 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055" y="3744035"/>
                <a:ext cx="7666201" cy="430887"/>
              </a:xfrm>
              <a:prstGeom prst="rect">
                <a:avLst/>
              </a:prstGeom>
              <a:blipFill rotWithShape="1">
                <a:blip r:embed="rId6"/>
                <a:stretch>
                  <a:fillRect l="-954" t="-7042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534394" y="4239090"/>
                <a:ext cx="7589257" cy="5214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200" b="0" i="1" smtClean="0">
                            <a:latin typeface="Cambria Math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nary>
                      <m:nary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i="1">
                            <a:latin typeface="Cambria Math"/>
                          </a:rPr>
                          <m:t>−</m:t>
                        </m:r>
                        <m:r>
                          <a:rPr lang="en-US" altLang="zh-CN" sz="2200" i="1"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2200" i="1">
                            <a:latin typeface="Cambria Math"/>
                          </a:rPr>
                          <m:t>∞</m:t>
                        </m:r>
                      </m:sup>
                      <m:e>
                        <m:nary>
                          <m:nary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200" i="1"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∞</m:t>
                            </m:r>
                          </m:sub>
                          <m:sup>
                            <m:r>
                              <a:rPr lang="en-US" altLang="zh-CN" sz="2200" i="1">
                                <a:latin typeface="Cambria Math"/>
                              </a:rPr>
                              <m:t>∞</m:t>
                            </m:r>
                          </m:sup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sz="22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b="0" i="1" smtClean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)</m:t>
                            </m:r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∙</m:t>
                            </m:r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altLang="zh-CN" sz="2200" i="1">
                                    <a:latin typeface="Cambria Math" charset="0"/>
                                    <a:ea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i="1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b="0" i="1" smtClean="0">
                                        <a:latin typeface="Cambria Math"/>
                                        <a:ea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smtClean="0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b="0" i="1" smtClean="0">
                                        <a:latin typeface="Cambria Math"/>
                                        <a:ea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b="0" i="1" smtClean="0">
                                    <a:latin typeface="Cambria Math" charset="0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b="0" i="1" smtClean="0">
                                    <a:latin typeface="Cambria Math" charset="0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b="0" i="1" smtClean="0">
                                    <a:latin typeface="Cambria Math"/>
                                    <a:ea typeface="Cambria Math"/>
                                  </a:rPr>
                                  <m:t>2</m:t>
                                </m:r>
                              </m:sub>
                            </m:sSub>
                          </m:e>
                        </m:nary>
                      </m:e>
                    </m:nary>
                    <m:r>
                      <m:rPr>
                        <m:nor/>
                      </m:rPr>
                      <a:rPr lang="zh-CN" altLang="en-US" sz="2200" dirty="0"/>
                      <m:t> </m:t>
                    </m:r>
                  </m:oMath>
                </a14:m>
                <a:r>
                  <a:rPr lang="zh-CN" altLang="en-US" sz="2200" dirty="0"/>
                  <a:t> 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394" y="4239090"/>
                <a:ext cx="7589257" cy="521425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206974" y="4887795"/>
                <a:ext cx="8442183" cy="5214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1</m:t>
                        </m:r>
                      </m:sub>
                    </m:sSub>
                    <m:nary>
                      <m:naryPr>
                        <m:ctrlPr>
                          <a:rPr lang="en-US" altLang="zh-CN" sz="220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i="1">
                            <a:latin typeface="Cambria Math"/>
                          </a:rPr>
                          <m:t>−</m:t>
                        </m:r>
                        <m:r>
                          <a:rPr lang="en-US" altLang="zh-CN" sz="2200" i="1"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2200" i="1">
                            <a:latin typeface="Cambria Math"/>
                          </a:rPr>
                          <m:t>∞</m:t>
                        </m:r>
                      </m:sup>
                      <m:e>
                        <m:nary>
                          <m:nary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200" i="1"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∞</m:t>
                            </m:r>
                          </m:sub>
                          <m:sup>
                            <m:r>
                              <a:rPr lang="en-US" altLang="zh-CN" sz="2200" i="1">
                                <a:latin typeface="Cambria Math"/>
                              </a:rPr>
                              <m:t>∞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∙</m:t>
                            </m:r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altLang="zh-CN" sz="2200" i="1">
                                    <a:latin typeface="Cambria Math" charset="0"/>
                                    <a:ea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200" i="1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i="1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i="1">
                                        <a:latin typeface="Cambria Math"/>
                                        <a:ea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sz="2200" i="1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i="1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i="1">
                                        <a:latin typeface="Cambria Math"/>
                                        <a:ea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2</m:t>
                                </m:r>
                              </m:sub>
                            </m:sSub>
                          </m:e>
                        </m:nary>
                      </m:e>
                    </m:nary>
                    <m:r>
                      <a:rPr lang="en-US" altLang="zh-CN" sz="2200" b="0" i="1" smtClean="0">
                        <a:latin typeface="Cambria Math"/>
                        <a:ea typeface="Cambria Math"/>
                      </a:rPr>
                      <m:t>+</m:t>
                    </m:r>
                    <m:sSub>
                      <m:sSub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200" i="1">
                            <a:latin typeface="Cambria Math"/>
                          </a:rPr>
                          <m:t>2</m:t>
                        </m:r>
                      </m:sub>
                    </m:sSub>
                    <m:nary>
                      <m:naryPr>
                        <m:ctrlPr>
                          <a:rPr lang="en-US" altLang="zh-CN" sz="22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200" i="1">
                            <a:latin typeface="Cambria Math"/>
                          </a:rPr>
                          <m:t>−</m:t>
                        </m:r>
                        <m:r>
                          <a:rPr lang="en-US" altLang="zh-CN" sz="2200" i="1">
                            <a:latin typeface="Cambria Math"/>
                          </a:rPr>
                          <m:t>∞</m:t>
                        </m:r>
                      </m:sub>
                      <m:sup>
                        <m:r>
                          <a:rPr lang="en-US" altLang="zh-CN" sz="2200" i="1">
                            <a:latin typeface="Cambria Math"/>
                          </a:rPr>
                          <m:t>∞</m:t>
                        </m:r>
                      </m:sup>
                      <m:e>
                        <m:nary>
                          <m:naryPr>
                            <m:ctrlPr>
                              <a:rPr lang="en-US" altLang="zh-CN" sz="2200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200" i="1"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2200" i="1">
                                <a:latin typeface="Cambria Math"/>
                              </a:rPr>
                              <m:t>∞</m:t>
                            </m:r>
                          </m:sub>
                          <m:sup>
                            <m:r>
                              <a:rPr lang="en-US" altLang="zh-CN" sz="2200" i="1">
                                <a:latin typeface="Cambria Math"/>
                              </a:rPr>
                              <m:t>∞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∙</m:t>
                            </m:r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altLang="zh-CN" sz="2200" i="1">
                                    <a:latin typeface="Cambria Math" charset="0"/>
                                    <a:ea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200" i="1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i="1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i="1">
                                        <a:latin typeface="Cambria Math"/>
                                        <a:ea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sz="2200" i="1">
                                        <a:latin typeface="Cambria Math" charset="0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i="1">
                                        <a:latin typeface="Cambria Math"/>
                                        <a:ea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i="1">
                                        <a:latin typeface="Cambria Math"/>
                                        <a:ea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200" i="1">
                                <a:latin typeface="Cambria Math"/>
                                <a:ea typeface="Cambria Math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2200" i="1">
                                    <a:latin typeface="Cambria Math" charset="0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200" i="1">
                                    <a:latin typeface="Cambria Math"/>
                                    <a:ea typeface="Cambria Math"/>
                                  </a:rPr>
                                  <m:t>2</m:t>
                                </m:r>
                              </m:sub>
                            </m:sSub>
                          </m:e>
                        </m:nary>
                      </m:e>
                    </m:nary>
                    <m:r>
                      <m:rPr>
                        <m:nor/>
                      </m:rPr>
                      <a:rPr lang="zh-CN" altLang="en-US" sz="2200" dirty="0"/>
                      <m:t> </m:t>
                    </m:r>
                  </m:oMath>
                </a14:m>
                <a:r>
                  <a:rPr lang="zh-CN" altLang="en-US" sz="220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974" y="4887795"/>
                <a:ext cx="8442183" cy="521425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06515" y="5551084"/>
                <a:ext cx="289316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200" b="0" i="1" smtClean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𝐸</m:t>
                    </m:r>
                    <m:r>
                      <a:rPr lang="en-US" altLang="zh-CN" sz="2200" b="0" i="1" smtClean="0">
                        <a:latin typeface="Cambria Math"/>
                      </a:rPr>
                      <m:t>(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sz="22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2200" dirty="0">
                    <a:latin typeface="+mj-lt"/>
                  </a:rPr>
                  <a:t>.</a:t>
                </a:r>
                <a:endParaRPr lang="zh-CN" altLang="en-US" sz="2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515" y="5551084"/>
                <a:ext cx="2893164" cy="430887"/>
              </a:xfrm>
              <a:prstGeom prst="rect">
                <a:avLst/>
              </a:prstGeom>
              <a:blipFill rotWithShape="1">
                <a:blip r:embed="rId9"/>
                <a:stretch>
                  <a:fillRect t="-7143" r="-1899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20AE-F2C7-7145-96E0-B5A40FC57F8C}" type="slidenum">
              <a:rPr kumimoji="1" lang="zh-CN" altLang="en-US" smtClean="0"/>
              <a:t>99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536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</p:bld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6772</TotalTime>
  <Words>20040</Words>
  <Application>Microsoft Macintosh PowerPoint</Application>
  <PresentationFormat>全屏显示(4:3)</PresentationFormat>
  <Paragraphs>1118</Paragraphs>
  <Slides>140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140</vt:i4>
      </vt:variant>
    </vt:vector>
  </HeadingPairs>
  <TitlesOfParts>
    <vt:vector size="154" baseType="lpstr">
      <vt:lpstr>Cambria Math</vt:lpstr>
      <vt:lpstr>Georgia</vt:lpstr>
      <vt:lpstr>MathJax_Math-italic</vt:lpstr>
      <vt:lpstr>Symbol</vt:lpstr>
      <vt:lpstr>Times New Roman</vt:lpstr>
      <vt:lpstr>Wingdings</vt:lpstr>
      <vt:lpstr>等线</vt:lpstr>
      <vt:lpstr>黑体</vt:lpstr>
      <vt:lpstr>华文楷体</vt:lpstr>
      <vt:lpstr>楷体_GB2312</vt:lpstr>
      <vt:lpstr>隶书</vt:lpstr>
      <vt:lpstr>宋体</vt:lpstr>
      <vt:lpstr>Arial</vt:lpstr>
      <vt:lpstr>自定义设计方案</vt:lpstr>
      <vt:lpstr>Chapter 5: Joint Probability and Random Samples </vt:lpstr>
      <vt:lpstr>5.1 Jointly Distributed Random Variables</vt:lpstr>
      <vt:lpstr>Introduction</vt:lpstr>
      <vt:lpstr>PowerPoint 演示文稿</vt:lpstr>
      <vt:lpstr>PowerPoint 演示文稿</vt:lpstr>
      <vt:lpstr>Question: What is the distribution of Y?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7.2 Expected Values, Covariance, and Correlation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5.3 Statistics and their distributions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5.4 The distribution of the Sample Mean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5.5 The distribution of a Linear Combination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Supplementary knowledge</vt:lpstr>
      <vt:lpstr>1)   The law of large number (weak)</vt:lpstr>
      <vt:lpstr>Chebyshev WLLN</vt:lpstr>
      <vt:lpstr>PowerPoint 演示文稿</vt:lpstr>
      <vt:lpstr>The proof for WLLN</vt:lpstr>
      <vt:lpstr>Khinchin WLLN</vt:lpstr>
      <vt:lpstr>Bernoulli WLLN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7: Interval estimate</dc:title>
  <dc:creator>武 文</dc:creator>
  <cp:lastModifiedBy>Microsoft Office 用户</cp:lastModifiedBy>
  <cp:revision>101</cp:revision>
  <dcterms:created xsi:type="dcterms:W3CDTF">2022-01-10T02:04:25Z</dcterms:created>
  <dcterms:modified xsi:type="dcterms:W3CDTF">2024-04-17T13:19:34Z</dcterms:modified>
</cp:coreProperties>
</file>

<file path=docProps/thumbnail.jpeg>
</file>